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notesSlides/notesSlide63.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wmf" ContentType="image/x-wmf"/>
  <Override PartName="/ppt/notesSlides/notesSlide65.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8" r:id="rId1"/>
  </p:sldMasterIdLst>
  <p:notesMasterIdLst>
    <p:notesMasterId r:id="rId98"/>
  </p:notesMasterIdLst>
  <p:handoutMasterIdLst>
    <p:handoutMasterId r:id="rId99"/>
  </p:handoutMasterIdLst>
  <p:sldIdLst>
    <p:sldId id="257" r:id="rId2"/>
    <p:sldId id="259" r:id="rId3"/>
    <p:sldId id="261" r:id="rId4"/>
    <p:sldId id="353" r:id="rId5"/>
    <p:sldId id="354"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2"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Lst>
  <p:sldSz cx="109728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2" autoAdjust="0"/>
    <p:restoredTop sz="94629" autoAdjust="0"/>
  </p:normalViewPr>
  <p:slideViewPr>
    <p:cSldViewPr>
      <p:cViewPr varScale="1">
        <p:scale>
          <a:sx n="81" d="100"/>
          <a:sy n="81" d="100"/>
        </p:scale>
        <p:origin x="-576" y="-90"/>
      </p:cViewPr>
      <p:guideLst>
        <p:guide orient="horz" pos="2160"/>
        <p:guide pos="345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5" d="100"/>
          <a:sy n="85" d="100"/>
        </p:scale>
        <p:origin x="-3786" y="-96"/>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F44D151-ED54-4C91-A5F5-0F7C96E756E7}" type="datetimeFigureOut">
              <a:rPr lang="en-US" smtClean="0"/>
              <a:pPr/>
              <a:t>7/29/2017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smtClean="0"/>
              <a:t>This document is not for commercial purpose and information herein is completely based on author's experience should alwaus use proper judgement while utilizing the information</a:t>
            </a: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0B8064A-EE3E-460E-AF3C-93A0F78AD59D}" type="slidenum">
              <a:rPr lang="en-US" smtClean="0"/>
              <a:pPr/>
              <a:t>‹#›</a:t>
            </a:fld>
            <a:endParaRPr lang="en-US"/>
          </a:p>
        </p:txBody>
      </p:sp>
    </p:spTree>
    <p:extLst>
      <p:ext uri="{BB962C8B-B14F-4D97-AF65-F5344CB8AC3E}">
        <p14:creationId xmlns="" xmlns:p14="http://schemas.microsoft.com/office/powerpoint/2010/main" val="59130964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8FB8A5-AC5F-44BB-A168-EFCF9A583E63}" type="datetimeFigureOut">
              <a:rPr lang="en-US" smtClean="0"/>
              <a:pPr/>
              <a:t>7/29/2017</a:t>
            </a:fld>
            <a:endParaRPr lang="en-US" dirty="0"/>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US" smtClean="0"/>
              <a:t>This document is not for commercial purpose and information herein is completely based on author's experience should alwaus use proper judgement while utilizing the information</a:t>
            </a: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7B0080-1BA7-4816-BB9C-FB9E0D3F70A4}" type="slidenum">
              <a:rPr lang="en-US" smtClean="0"/>
              <a:pPr/>
              <a:t>‹#›</a:t>
            </a:fld>
            <a:endParaRPr lang="en-US" dirty="0"/>
          </a:p>
        </p:txBody>
      </p:sp>
    </p:spTree>
    <p:extLst>
      <p:ext uri="{BB962C8B-B14F-4D97-AF65-F5344CB8AC3E}">
        <p14:creationId xmlns="" xmlns:p14="http://schemas.microsoft.com/office/powerpoint/2010/main" val="161276234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Footer Placeholder 3"/>
          <p:cNvSpPr>
            <a:spLocks noGrp="1"/>
          </p:cNvSpPr>
          <p:nvPr>
            <p:ph type="ftr" sz="quarter" idx="10"/>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
        <p:nvSpPr>
          <p:cNvPr id="5" name="Slide Number Placeholder 4"/>
          <p:cNvSpPr>
            <a:spLocks noGrp="1"/>
          </p:cNvSpPr>
          <p:nvPr>
            <p:ph type="sldNum" sz="quarter" idx="11"/>
          </p:nvPr>
        </p:nvSpPr>
        <p:spPr/>
        <p:txBody>
          <a:bodyPr/>
          <a:lstStyle/>
          <a:p>
            <a:fld id="{1C7B0080-1BA7-4816-BB9C-FB9E0D3F70A4}"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23</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24</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25</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26</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27</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28</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29</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30</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31</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32</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7B0080-1BA7-4816-BB9C-FB9E0D3F70A4}" type="slidenum">
              <a:rPr lang="en-US" smtClean="0"/>
              <a:pPr/>
              <a:t>2</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998916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33</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34</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35</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36</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37</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38</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39</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40</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41</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42</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16</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43</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44</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45</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46</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47</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48</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49</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50</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51</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52</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17</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53</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54</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55</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56</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57</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58</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59</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60</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61</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62</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18</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63</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64</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65</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66</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67</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68</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69</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70</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71</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72</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19</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73</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74</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75</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76</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77</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78</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79</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80</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81</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82</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20</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83</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84</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85</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86</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87</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88</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89</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90</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91</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92</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21</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93</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94</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95</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96</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0080-1BA7-4816-BB9C-FB9E0D3F70A4}" type="slidenum">
              <a:rPr lang="en-US" smtClean="0"/>
              <a:pPr/>
              <a:t>22</a:t>
            </a:fld>
            <a:endParaRPr lang="en-US" dirty="0"/>
          </a:p>
        </p:txBody>
      </p:sp>
      <p:sp>
        <p:nvSpPr>
          <p:cNvPr id="5" name="Footer Placeholder 4"/>
          <p:cNvSpPr>
            <a:spLocks noGrp="1"/>
          </p:cNvSpPr>
          <p:nvPr>
            <p:ph type="ftr" sz="quarter" idx="11"/>
          </p:nvPr>
        </p:nvSpPr>
        <p:spPr/>
        <p:txBody>
          <a:bodyPr/>
          <a:lstStyle/>
          <a:p>
            <a:r>
              <a:rPr lang="en-US" smtClean="0"/>
              <a:t>This document is not for commercial purpose and information herein is completely based on author's experience should alwaus use proper judgement while utilizing the information</a:t>
            </a:r>
            <a:endParaRPr lang="en-US" dirty="0"/>
          </a:p>
        </p:txBody>
      </p:sp>
    </p:spTree>
    <p:extLst>
      <p:ext uri="{BB962C8B-B14F-4D97-AF65-F5344CB8AC3E}">
        <p14:creationId xmlns="" xmlns:p14="http://schemas.microsoft.com/office/powerpoint/2010/main" val="35981911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2743200" y="3124200"/>
            <a:ext cx="740664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743200" y="5003322"/>
            <a:ext cx="740664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9546145" y="1135997"/>
            <a:ext cx="2286000" cy="457200"/>
          </a:xfrm>
        </p:spPr>
        <p:txBody>
          <a:bodyPr/>
          <a:lstStyle/>
          <a:p>
            <a:pPr eaLnBrk="1" latinLnBrk="0" hangingPunct="1"/>
            <a:fld id="{981B01C1-B7DC-47C0-9B1A-1D1DF4819E26}" type="datetime1">
              <a:rPr lang="en-US" smtClean="0"/>
              <a:pPr eaLnBrk="1" latinLnBrk="0" hangingPunct="1"/>
              <a:t>7/29/2017</a:t>
            </a:fld>
            <a:endParaRPr lang="en-US" dirty="0"/>
          </a:p>
        </p:txBody>
      </p:sp>
      <p:sp>
        <p:nvSpPr>
          <p:cNvPr id="17" name="Footer Placeholder 16"/>
          <p:cNvSpPr>
            <a:spLocks noGrp="1"/>
          </p:cNvSpPr>
          <p:nvPr>
            <p:ph type="ftr" sz="quarter" idx="11"/>
          </p:nvPr>
        </p:nvSpPr>
        <p:spPr bwMode="auto">
          <a:xfrm rot="5400000">
            <a:off x="8858483" y="4143264"/>
            <a:ext cx="3657600" cy="460858"/>
          </a:xfrm>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sp>
        <p:nvSpPr>
          <p:cNvPr id="10" name="Rectangle 9"/>
          <p:cNvSpPr/>
          <p:nvPr/>
        </p:nvSpPr>
        <p:spPr bwMode="auto">
          <a:xfrm>
            <a:off x="457200" y="0"/>
            <a:ext cx="73152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bwMode="auto">
          <a:xfrm>
            <a:off x="331603" y="0"/>
            <a:ext cx="125597"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4" name="Rectangle 13"/>
          <p:cNvSpPr/>
          <p:nvPr/>
        </p:nvSpPr>
        <p:spPr bwMode="auto">
          <a:xfrm>
            <a:off x="1188720" y="0"/>
            <a:ext cx="21824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Rectangle 18"/>
          <p:cNvSpPr/>
          <p:nvPr/>
        </p:nvSpPr>
        <p:spPr bwMode="auto">
          <a:xfrm>
            <a:off x="1369584" y="0"/>
            <a:ext cx="276336"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Straight Connector 10"/>
          <p:cNvSpPr>
            <a:spLocks noChangeShapeType="1"/>
          </p:cNvSpPr>
          <p:nvPr/>
        </p:nvSpPr>
        <p:spPr bwMode="auto">
          <a:xfrm>
            <a:off x="127613"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8" name="Straight Connector 17"/>
          <p:cNvSpPr>
            <a:spLocks noChangeShapeType="1"/>
          </p:cNvSpPr>
          <p:nvPr/>
        </p:nvSpPr>
        <p:spPr bwMode="auto">
          <a:xfrm>
            <a:off x="109728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1024934"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6" name="Straight Connector 15"/>
          <p:cNvSpPr>
            <a:spLocks noChangeShapeType="1"/>
          </p:cNvSpPr>
          <p:nvPr/>
        </p:nvSpPr>
        <p:spPr bwMode="auto">
          <a:xfrm>
            <a:off x="2071968"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5" name="Straight Connector 14"/>
          <p:cNvSpPr>
            <a:spLocks noChangeShapeType="1"/>
          </p:cNvSpPr>
          <p:nvPr/>
        </p:nvSpPr>
        <p:spPr bwMode="auto">
          <a:xfrm>
            <a:off x="128016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Straight Connector 21"/>
          <p:cNvSpPr>
            <a:spLocks noChangeShapeType="1"/>
          </p:cNvSpPr>
          <p:nvPr/>
        </p:nvSpPr>
        <p:spPr bwMode="auto">
          <a:xfrm>
            <a:off x="10936627"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7" name="Rectangle 26"/>
          <p:cNvSpPr/>
          <p:nvPr/>
        </p:nvSpPr>
        <p:spPr bwMode="auto">
          <a:xfrm>
            <a:off x="1463040" y="0"/>
            <a:ext cx="9144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731520" y="3429000"/>
            <a:ext cx="155448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571558" y="4866752"/>
            <a:ext cx="769709"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309296" y="5500632"/>
            <a:ext cx="164592"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997050" y="5788152"/>
            <a:ext cx="329184"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2286000" y="4495800"/>
            <a:ext cx="438912"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590653" y="4928702"/>
            <a:ext cx="731520" cy="517524"/>
          </a:xfrm>
        </p:spPr>
        <p:txBody>
          <a:bodyPr/>
          <a:lstStyle/>
          <a:p>
            <a:fld id="{2BBB5E19-F10A-4C2F-BF6F-11C513378A2E}" type="slidenum">
              <a:rPr kumimoji="0" lang="en-US" smtClean="0"/>
              <a:pPr/>
              <a:t>‹#›</a:t>
            </a:fld>
            <a:endParaRPr kumimoji="0" lang="en-US" dirty="0"/>
          </a:p>
        </p:txBody>
      </p:sp>
      <p:pic>
        <p:nvPicPr>
          <p:cNvPr id="30" name="Picture 2" descr="Image result for tableau images"/>
          <p:cNvPicPr>
            <a:picLocks noChangeAspect="1" noChangeArrowheads="1"/>
          </p:cNvPicPr>
          <p:nvPr userDrawn="1"/>
        </p:nvPicPr>
        <p:blipFill rotWithShape="1">
          <a:blip r:embed="rId2" cstate="print">
            <a:extLst>
              <a:ext uri="{28A0092B-C50C-407E-A947-70E740481C1C}">
                <a14:useLocalDpi xmlns="" xmlns:a14="http://schemas.microsoft.com/office/drawing/2010/main" val="0"/>
              </a:ext>
            </a:extLst>
          </a:blip>
          <a:srcRect t="37431" b="35618"/>
          <a:stretch/>
        </p:blipFill>
        <p:spPr bwMode="auto">
          <a:xfrm>
            <a:off x="3566161" y="1676400"/>
            <a:ext cx="3732181" cy="838200"/>
          </a:xfrm>
          <a:prstGeom prst="rect">
            <a:avLst/>
          </a:prstGeom>
          <a:noFill/>
          <a:extLst>
            <a:ext uri="{909E8E84-426E-40DD-AFC4-6F175D3DCCD1}">
              <a14:hiddenFill xmlns="" xmlns:a14="http://schemas.microsoft.com/office/drawing/2010/main">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eaLnBrk="1" latinLnBrk="0" hangingPunct="1"/>
            <a:fld id="{08D807B1-5A6A-41A8-AE5F-7CD1D8C13310}" type="datetime1">
              <a:rPr lang="en-US" smtClean="0"/>
              <a:pPr eaLnBrk="1" latinLnBrk="0" hangingPunct="1"/>
              <a:t>7/29/2017</a:t>
            </a:fld>
            <a:endParaRPr lang="en-US" dirty="0"/>
          </a:p>
        </p:txBody>
      </p:sp>
      <p:sp>
        <p:nvSpPr>
          <p:cNvPr id="5" name="Footer Placeholder 4"/>
          <p:cNvSpPr>
            <a:spLocks noGrp="1"/>
          </p:cNvSpPr>
          <p:nvPr>
            <p:ph type="ftr" sz="quarter" idx="11"/>
          </p:nvPr>
        </p:nvSpPr>
        <p:spPr/>
        <p:txBody>
          <a:bodyPr/>
          <a:lstStyle/>
          <a:p>
            <a:r>
              <a:rPr kumimoji="0" lang="en-US" dirty="0" smtClean="0"/>
              <a:t>This document is not for commercial purpose and information herein is completely based on author's experience should </a:t>
            </a:r>
            <a:r>
              <a:rPr kumimoji="0" lang="en-US" dirty="0" err="1" smtClean="0"/>
              <a:t>alwaus</a:t>
            </a:r>
            <a:r>
              <a:rPr kumimoji="0" lang="en-US" dirty="0" smtClean="0"/>
              <a:t> use proper judgement while utilizing the information</a:t>
            </a:r>
            <a:endParaRPr kumimoji="0" lang="en-US" dirty="0"/>
          </a:p>
        </p:txBody>
      </p:sp>
      <p:sp>
        <p:nvSpPr>
          <p:cNvPr id="6" name="Slide Number Placeholder 5"/>
          <p:cNvSpPr>
            <a:spLocks noGrp="1"/>
          </p:cNvSpPr>
          <p:nvPr>
            <p:ph type="sldNum" sz="quarter" idx="12"/>
          </p:nvPr>
        </p:nvSpPr>
        <p:spPr/>
        <p:txBody>
          <a:bodyPr/>
          <a:lstStyle/>
          <a:p>
            <a:fld id="{2BBB5E19-F10A-4C2F-BF6F-11C513378A2E}" type="slidenum">
              <a:rPr kumimoji="0" lang="en-US" smtClean="0"/>
              <a:pPr/>
              <a:t>‹#›</a:t>
            </a:fld>
            <a:endParaRPr kumimoji="0"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55280" y="274639"/>
            <a:ext cx="201168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548640" y="274639"/>
            <a:ext cx="722376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eaLnBrk="1" latinLnBrk="0" hangingPunct="1"/>
            <a:fld id="{45AEAD4F-BE14-4EDA-BAA5-B9E82CB7E510}" type="datetime1">
              <a:rPr lang="en-US" smtClean="0"/>
              <a:pPr eaLnBrk="1" latinLnBrk="0" hangingPunct="1"/>
              <a:t>7/29/2017</a:t>
            </a:fld>
            <a:endParaRPr lang="en-US" dirty="0"/>
          </a:p>
        </p:txBody>
      </p:sp>
      <p:sp>
        <p:nvSpPr>
          <p:cNvPr id="5" name="Footer Placeholder 4"/>
          <p:cNvSpPr>
            <a:spLocks noGrp="1"/>
          </p:cNvSpPr>
          <p:nvPr>
            <p:ph type="ftr" sz="quarter" idx="11"/>
          </p:nvPr>
        </p:nvSpPr>
        <p:spPr/>
        <p:txBody>
          <a:bodyPr/>
          <a:lstStyle/>
          <a:p>
            <a:r>
              <a:rPr kumimoji="0" lang="en-US" dirty="0" smtClean="0"/>
              <a:t>This document is not for commercial purpose and information herein is completely based on author's experience should </a:t>
            </a:r>
            <a:r>
              <a:rPr kumimoji="0" lang="en-US" dirty="0" err="1" smtClean="0"/>
              <a:t>alwaus</a:t>
            </a:r>
            <a:r>
              <a:rPr kumimoji="0" lang="en-US" dirty="0" smtClean="0"/>
              <a:t> use proper judgement while utilizing the information</a:t>
            </a:r>
            <a:endParaRPr kumimoji="0" lang="en-US" dirty="0"/>
          </a:p>
        </p:txBody>
      </p:sp>
      <p:sp>
        <p:nvSpPr>
          <p:cNvPr id="6" name="Slide Number Placeholder 5"/>
          <p:cNvSpPr>
            <a:spLocks noGrp="1"/>
          </p:cNvSpPr>
          <p:nvPr>
            <p:ph type="sldNum" sz="quarter" idx="12"/>
          </p:nvPr>
        </p:nvSpPr>
        <p:spPr/>
        <p:txBody>
          <a:bodyPr/>
          <a:lstStyle/>
          <a:p>
            <a:fld id="{2BBB5E19-F10A-4C2F-BF6F-11C513378A2E}" type="slidenum">
              <a:rPr kumimoji="0" lang="en-US" smtClean="0"/>
              <a:pPr/>
              <a:t>‹#›</a:t>
            </a:fld>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548640" y="1600200"/>
            <a:ext cx="896112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pPr algn="r" eaLnBrk="1" latinLnBrk="0" hangingPunct="1"/>
            <a:fld id="{B7EFF0C0-540E-42BC-88B9-404A99A9C803}" type="datetime1">
              <a:rPr lang="en-US" smtClean="0"/>
              <a:pPr algn="r" eaLnBrk="1" latinLnBrk="0" hangingPunct="1"/>
              <a:t>7/29/2017</a:t>
            </a:fld>
            <a:endParaRPr lang="en-US" dirty="0"/>
          </a:p>
        </p:txBody>
      </p:sp>
      <p:sp>
        <p:nvSpPr>
          <p:cNvPr id="9" name="Slide Number Placeholder 8"/>
          <p:cNvSpPr>
            <a:spLocks noGrp="1"/>
          </p:cNvSpPr>
          <p:nvPr>
            <p:ph type="sldNum" sz="quarter" idx="15"/>
          </p:nvPr>
        </p:nvSpPr>
        <p:spPr/>
        <p:txBody>
          <a:bodyPr rtlCol="0"/>
          <a:lstStyle/>
          <a:p>
            <a:pPr algn="ctr" eaLnBrk="1" latinLnBrk="0" hangingPunct="1"/>
            <a:fld id="{2BBB5E19-F10A-4C2F-BF6F-11C513378A2E}" type="slidenum">
              <a:rPr kumimoji="0" lang="en-US" smtClean="0"/>
              <a:pPr algn="ctr" eaLnBrk="1" latinLnBrk="0" hangingPunct="1"/>
              <a:t>‹#›</a:t>
            </a:fld>
            <a:endParaRPr kumimoji="0" lang="en-US" dirty="0"/>
          </a:p>
        </p:txBody>
      </p:sp>
      <p:sp>
        <p:nvSpPr>
          <p:cNvPr id="10" name="Footer Placeholder 9"/>
          <p:cNvSpPr>
            <a:spLocks noGrp="1"/>
          </p:cNvSpPr>
          <p:nvPr>
            <p:ph type="ftr" sz="quarter" idx="16"/>
          </p:nvPr>
        </p:nvSpPr>
        <p:spPr>
          <a:xfrm>
            <a:off x="152400" y="6705600"/>
            <a:ext cx="10363200" cy="169178"/>
          </a:xfrm>
        </p:spPr>
        <p:txBody>
          <a:bodyPr rtlCol="0"/>
          <a:lstStyle>
            <a:lvl1pPr>
              <a:defRPr sz="700"/>
            </a:lvl1pPr>
          </a:lstStyle>
          <a:p>
            <a:r>
              <a:rPr lang="en-US" dirty="0" smtClean="0"/>
              <a:t>This document is not for commercial purpose and information herein is completely based on author's experience should </a:t>
            </a:r>
            <a:r>
              <a:rPr lang="en-US" dirty="0" err="1" smtClean="0"/>
              <a:t>alwaus</a:t>
            </a:r>
            <a:r>
              <a:rPr lang="en-US" dirty="0" smtClean="0"/>
              <a:t> use proper judgement while utilizing the information</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743200" y="2895600"/>
            <a:ext cx="740664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743200" y="5010150"/>
            <a:ext cx="740664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9544507" y="1132332"/>
            <a:ext cx="2286000" cy="457200"/>
          </a:xfrm>
        </p:spPr>
        <p:txBody>
          <a:bodyPr/>
          <a:lstStyle/>
          <a:p>
            <a:pPr eaLnBrk="1" latinLnBrk="0" hangingPunct="1"/>
            <a:fld id="{F34B0F22-BF6C-48F2-8A25-BCA51AA012F0}" type="datetime1">
              <a:rPr lang="en-US" smtClean="0"/>
              <a:pPr eaLnBrk="1" latinLnBrk="0" hangingPunct="1"/>
              <a:t>7/29/2017</a:t>
            </a:fld>
            <a:endParaRPr lang="en-US" dirty="0"/>
          </a:p>
        </p:txBody>
      </p:sp>
      <p:sp>
        <p:nvSpPr>
          <p:cNvPr id="5" name="Footer Placeholder 4"/>
          <p:cNvSpPr>
            <a:spLocks noGrp="1"/>
          </p:cNvSpPr>
          <p:nvPr>
            <p:ph type="ftr" sz="quarter" idx="11"/>
          </p:nvPr>
        </p:nvSpPr>
        <p:spPr bwMode="auto">
          <a:xfrm rot="5400000">
            <a:off x="8858707" y="4140403"/>
            <a:ext cx="3657600" cy="460858"/>
          </a:xfrm>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sp>
        <p:nvSpPr>
          <p:cNvPr id="9" name="Rectangle 8"/>
          <p:cNvSpPr/>
          <p:nvPr/>
        </p:nvSpPr>
        <p:spPr bwMode="auto">
          <a:xfrm>
            <a:off x="457200" y="0"/>
            <a:ext cx="73152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bwMode="auto">
          <a:xfrm>
            <a:off x="331603" y="0"/>
            <a:ext cx="125597"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Rectangle 10"/>
          <p:cNvSpPr/>
          <p:nvPr/>
        </p:nvSpPr>
        <p:spPr bwMode="auto">
          <a:xfrm>
            <a:off x="1188720" y="0"/>
            <a:ext cx="21824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bwMode="auto">
          <a:xfrm>
            <a:off x="1369584" y="0"/>
            <a:ext cx="276336"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3" name="Straight Connector 12"/>
          <p:cNvSpPr>
            <a:spLocks noChangeShapeType="1"/>
          </p:cNvSpPr>
          <p:nvPr/>
        </p:nvSpPr>
        <p:spPr bwMode="auto">
          <a:xfrm>
            <a:off x="127613"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4" name="Straight Connector 13"/>
          <p:cNvSpPr>
            <a:spLocks noChangeShapeType="1"/>
          </p:cNvSpPr>
          <p:nvPr/>
        </p:nvSpPr>
        <p:spPr bwMode="auto">
          <a:xfrm>
            <a:off x="109728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5" name="Straight Connector 14"/>
          <p:cNvSpPr>
            <a:spLocks noChangeShapeType="1"/>
          </p:cNvSpPr>
          <p:nvPr/>
        </p:nvSpPr>
        <p:spPr bwMode="auto">
          <a:xfrm>
            <a:off x="1024934"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6" name="Straight Connector 15"/>
          <p:cNvSpPr>
            <a:spLocks noChangeShapeType="1"/>
          </p:cNvSpPr>
          <p:nvPr/>
        </p:nvSpPr>
        <p:spPr bwMode="auto">
          <a:xfrm>
            <a:off x="2071968"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Straight Connector 16"/>
          <p:cNvSpPr>
            <a:spLocks noChangeShapeType="1"/>
          </p:cNvSpPr>
          <p:nvPr/>
        </p:nvSpPr>
        <p:spPr bwMode="auto">
          <a:xfrm>
            <a:off x="128016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8" name="Rectangle 17"/>
          <p:cNvSpPr/>
          <p:nvPr/>
        </p:nvSpPr>
        <p:spPr bwMode="auto">
          <a:xfrm>
            <a:off x="1463040" y="0"/>
            <a:ext cx="9144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731520" y="3429000"/>
            <a:ext cx="155448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589645" y="4866752"/>
            <a:ext cx="769709"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309296" y="5500632"/>
            <a:ext cx="164592"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997050" y="5791200"/>
            <a:ext cx="329184"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2254848" y="4479888"/>
            <a:ext cx="438912"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10917533"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6" name="Slide Number Placeholder 5"/>
          <p:cNvSpPr>
            <a:spLocks noGrp="1"/>
          </p:cNvSpPr>
          <p:nvPr>
            <p:ph type="sldNum" sz="quarter" idx="12"/>
          </p:nvPr>
        </p:nvSpPr>
        <p:spPr bwMode="auto">
          <a:xfrm>
            <a:off x="1608739" y="4928702"/>
            <a:ext cx="731520" cy="517524"/>
          </a:xfrm>
        </p:spPr>
        <p:txBody>
          <a:bodyPr/>
          <a:lstStyle/>
          <a:p>
            <a:fld id="{2BBB5E19-F10A-4C2F-BF6F-11C513378A2E}" type="slidenum">
              <a:rPr kumimoji="0" lang="en-US" smtClean="0"/>
              <a:pPr/>
              <a:t>‹#›</a:t>
            </a:fld>
            <a:endParaRPr kumimoji="0" lang="en-US" dirty="0"/>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pPr eaLnBrk="1" latinLnBrk="0" hangingPunct="1"/>
            <a:fld id="{F80EFF80-6A0A-4461-BFEA-884D840E5C3F}" type="datetime1">
              <a:rPr lang="en-US" smtClean="0"/>
              <a:pPr eaLnBrk="1" latinLnBrk="0" hangingPunct="1"/>
              <a:t>7/29/2017</a:t>
            </a:fld>
            <a:endParaRPr lang="en-US" dirty="0"/>
          </a:p>
        </p:txBody>
      </p:sp>
      <p:sp>
        <p:nvSpPr>
          <p:cNvPr id="6" name="Footer Placeholder 5"/>
          <p:cNvSpPr>
            <a:spLocks noGrp="1"/>
          </p:cNvSpPr>
          <p:nvPr>
            <p:ph type="ftr" sz="quarter" idx="11"/>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sp>
        <p:nvSpPr>
          <p:cNvPr id="7" name="Slide Number Placeholder 6"/>
          <p:cNvSpPr>
            <a:spLocks noGrp="1"/>
          </p:cNvSpPr>
          <p:nvPr>
            <p:ph type="sldNum" sz="quarter" idx="12"/>
          </p:nvPr>
        </p:nvSpPr>
        <p:spPr/>
        <p:txBody>
          <a:bodyPr/>
          <a:lstStyle/>
          <a:p>
            <a:fld id="{2BBB5E19-F10A-4C2F-BF6F-11C513378A2E}" type="slidenum">
              <a:rPr kumimoji="0" lang="en-US" smtClean="0"/>
              <a:pPr/>
              <a:t>‹#›</a:t>
            </a:fld>
            <a:endParaRPr kumimoji="0" lang="en-US" dirty="0"/>
          </a:p>
        </p:txBody>
      </p:sp>
      <p:sp>
        <p:nvSpPr>
          <p:cNvPr id="9" name="Content Placeholder 8"/>
          <p:cNvSpPr>
            <a:spLocks noGrp="1"/>
          </p:cNvSpPr>
          <p:nvPr>
            <p:ph sz="quarter" idx="1"/>
          </p:nvPr>
        </p:nvSpPr>
        <p:spPr>
          <a:xfrm>
            <a:off x="548640" y="1600200"/>
            <a:ext cx="438912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5124298" y="1600200"/>
            <a:ext cx="438912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8640" y="273050"/>
            <a:ext cx="905256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pPr eaLnBrk="1" latinLnBrk="0" hangingPunct="1"/>
            <a:fld id="{1095600A-DC5B-406D-9504-3D743715E145}" type="datetime1">
              <a:rPr lang="en-US" smtClean="0"/>
              <a:pPr eaLnBrk="1" latinLnBrk="0" hangingPunct="1"/>
              <a:t>7/29/2017</a:t>
            </a:fld>
            <a:endParaRPr lang="en-US" dirty="0"/>
          </a:p>
        </p:txBody>
      </p:sp>
      <p:sp>
        <p:nvSpPr>
          <p:cNvPr id="8" name="Footer Placeholder 7"/>
          <p:cNvSpPr>
            <a:spLocks noGrp="1"/>
          </p:cNvSpPr>
          <p:nvPr>
            <p:ph type="ftr" sz="quarter" idx="11"/>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sp>
        <p:nvSpPr>
          <p:cNvPr id="9" name="Slide Number Placeholder 8"/>
          <p:cNvSpPr>
            <a:spLocks noGrp="1"/>
          </p:cNvSpPr>
          <p:nvPr>
            <p:ph type="sldNum" sz="quarter" idx="12"/>
          </p:nvPr>
        </p:nvSpPr>
        <p:spPr/>
        <p:txBody>
          <a:bodyPr/>
          <a:lstStyle/>
          <a:p>
            <a:fld id="{2BBB5E19-F10A-4C2F-BF6F-11C513378A2E}" type="slidenum">
              <a:rPr kumimoji="0" lang="en-US" smtClean="0"/>
              <a:pPr/>
              <a:t>‹#›</a:t>
            </a:fld>
            <a:endParaRPr kumimoji="0" lang="en-US" dirty="0"/>
          </a:p>
        </p:txBody>
      </p:sp>
      <p:sp>
        <p:nvSpPr>
          <p:cNvPr id="11" name="Content Placeholder 10"/>
          <p:cNvSpPr>
            <a:spLocks noGrp="1"/>
          </p:cNvSpPr>
          <p:nvPr>
            <p:ph sz="quarter" idx="2"/>
          </p:nvPr>
        </p:nvSpPr>
        <p:spPr>
          <a:xfrm>
            <a:off x="548640" y="2362200"/>
            <a:ext cx="438912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5246370" y="2362200"/>
            <a:ext cx="438912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548640" y="1569720"/>
            <a:ext cx="438912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5212080" y="1569720"/>
            <a:ext cx="438912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8640" y="274638"/>
            <a:ext cx="8961120" cy="411162"/>
          </a:xfrm>
        </p:spPr>
        <p:txBody>
          <a:bodyPr/>
          <a:lstStyle>
            <a:lvl1pPr>
              <a:defRPr>
                <a:latin typeface="Calibri" panose="020F0502020204030204" pitchFamily="34" charset="0"/>
                <a:cs typeface="Calibri" panose="020F0502020204030204" pitchFamily="34" charset="0"/>
              </a:defRPr>
            </a:lvl1pPr>
          </a:lstStyle>
          <a:p>
            <a:r>
              <a:rPr kumimoji="0" lang="en-US" dirty="0" smtClean="0"/>
              <a:t>Click to edit Master title style</a:t>
            </a:r>
            <a:endParaRPr kumimoji="0" lang="en-US" dirty="0"/>
          </a:p>
        </p:txBody>
      </p:sp>
      <p:sp>
        <p:nvSpPr>
          <p:cNvPr id="6" name="Date Placeholder 5"/>
          <p:cNvSpPr>
            <a:spLocks noGrp="1"/>
          </p:cNvSpPr>
          <p:nvPr>
            <p:ph type="dt" sz="half" idx="10"/>
          </p:nvPr>
        </p:nvSpPr>
        <p:spPr/>
        <p:txBody>
          <a:bodyPr rtlCol="0"/>
          <a:lstStyle/>
          <a:p>
            <a:pPr algn="r" eaLnBrk="1" latinLnBrk="0" hangingPunct="1"/>
            <a:fld id="{766E2124-F721-4629-A91A-209AE45C60FF}" type="datetime1">
              <a:rPr lang="en-US" smtClean="0"/>
              <a:pPr algn="r" eaLnBrk="1" latinLnBrk="0" hangingPunct="1"/>
              <a:t>7/29/2017</a:t>
            </a:fld>
            <a:endParaRPr lang="en-US" dirty="0"/>
          </a:p>
        </p:txBody>
      </p:sp>
      <p:sp>
        <p:nvSpPr>
          <p:cNvPr id="7" name="Slide Number Placeholder 6"/>
          <p:cNvSpPr>
            <a:spLocks noGrp="1"/>
          </p:cNvSpPr>
          <p:nvPr>
            <p:ph type="sldNum" sz="quarter" idx="11"/>
          </p:nvPr>
        </p:nvSpPr>
        <p:spPr/>
        <p:txBody>
          <a:bodyPr rtlCol="0"/>
          <a:lstStyle/>
          <a:p>
            <a:pPr algn="ctr" eaLnBrk="1" latinLnBrk="0" hangingPunct="1"/>
            <a:fld id="{2BBB5E19-F10A-4C2F-BF6F-11C513378A2E}" type="slidenum">
              <a:rPr kumimoji="0" lang="en-US" smtClean="0"/>
              <a:pPr algn="ctr" eaLnBrk="1" latinLnBrk="0" hangingPunct="1"/>
              <a:t>‹#›</a:t>
            </a:fld>
            <a:endParaRPr kumimoji="0" lang="en-US" dirty="0"/>
          </a:p>
        </p:txBody>
      </p:sp>
      <p:sp>
        <p:nvSpPr>
          <p:cNvPr id="8" name="Footer Placeholder 7"/>
          <p:cNvSpPr>
            <a:spLocks noGrp="1"/>
          </p:cNvSpPr>
          <p:nvPr>
            <p:ph type="ftr" sz="quarter" idx="12"/>
          </p:nvPr>
        </p:nvSpPr>
        <p:spPr/>
        <p:txBody>
          <a:bodyPr rtlCol="0"/>
          <a:lstStyle/>
          <a:p>
            <a:r>
              <a:rPr kumimoji="0" lang="en-US" dirty="0" smtClean="0"/>
              <a:t>This document is not for commercial purpose and information herein is completely based on author's experience should </a:t>
            </a:r>
            <a:r>
              <a:rPr kumimoji="0" lang="en-US" dirty="0" err="1" smtClean="0"/>
              <a:t>alwaus</a:t>
            </a:r>
            <a:r>
              <a:rPr kumimoji="0" lang="en-US" dirty="0" smtClean="0"/>
              <a:t> use proper judgement while utilizing the information</a:t>
            </a:r>
            <a:endParaRPr kumimoji="0" lang="en-US" dirty="0"/>
          </a:p>
        </p:txBody>
      </p:sp>
    </p:spTree>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eaLnBrk="1" latinLnBrk="0" hangingPunct="1"/>
            <a:fld id="{15C99392-05E7-4AB1-A829-7BD5BFA815FC}" type="datetime1">
              <a:rPr lang="en-US" smtClean="0"/>
              <a:pPr eaLnBrk="1" latinLnBrk="0" hangingPunct="1"/>
              <a:t>7/29/2017</a:t>
            </a:fld>
            <a:endParaRPr lang="en-US" dirty="0"/>
          </a:p>
        </p:txBody>
      </p:sp>
      <p:sp>
        <p:nvSpPr>
          <p:cNvPr id="3" name="Footer Placeholder 2"/>
          <p:cNvSpPr>
            <a:spLocks noGrp="1"/>
          </p:cNvSpPr>
          <p:nvPr>
            <p:ph type="ftr" sz="quarter" idx="11"/>
          </p:nvPr>
        </p:nvSpPr>
        <p:spPr/>
        <p:txBody>
          <a:bodyPr/>
          <a:lstStyle/>
          <a:p>
            <a:r>
              <a:rPr kumimoji="0" lang="en-US" dirty="0" smtClean="0"/>
              <a:t>This document is not for commercial purpose and information herein is completely based on author's experience should </a:t>
            </a:r>
            <a:r>
              <a:rPr kumimoji="0" lang="en-US" dirty="0" err="1" smtClean="0"/>
              <a:t>alwaus</a:t>
            </a:r>
            <a:r>
              <a:rPr kumimoji="0" lang="en-US" dirty="0" smtClean="0"/>
              <a:t> use proper judgement while utilizing the information</a:t>
            </a:r>
            <a:endParaRPr kumimoji="0" lang="en-US" dirty="0"/>
          </a:p>
        </p:txBody>
      </p:sp>
      <p:sp>
        <p:nvSpPr>
          <p:cNvPr id="4" name="Slide Number Placeholder 3"/>
          <p:cNvSpPr>
            <a:spLocks noGrp="1"/>
          </p:cNvSpPr>
          <p:nvPr>
            <p:ph type="sldNum" sz="quarter" idx="12"/>
          </p:nvPr>
        </p:nvSpPr>
        <p:spPr/>
        <p:txBody>
          <a:bodyPr/>
          <a:lstStyle/>
          <a:p>
            <a:fld id="{2BBB5E19-F10A-4C2F-BF6F-11C513378A2E}" type="slidenum">
              <a:rPr kumimoji="0" lang="en-US" smtClean="0"/>
              <a:pPr/>
              <a:t>‹#›</a:t>
            </a:fld>
            <a:endParaRPr kumimoji="0" lang="en-US" dirty="0"/>
          </a:p>
        </p:txBody>
      </p:sp>
    </p:spTree>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105156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4677156" y="3154680"/>
            <a:ext cx="6309360" cy="54864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8174736" y="274320"/>
            <a:ext cx="183245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749808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743075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1078992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2" name="Rectangle 11"/>
          <p:cNvSpPr/>
          <p:nvPr/>
        </p:nvSpPr>
        <p:spPr bwMode="auto">
          <a:xfrm>
            <a:off x="10607040" y="0"/>
            <a:ext cx="36576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3" name="Straight Connector 12"/>
          <p:cNvSpPr>
            <a:spLocks noChangeShapeType="1"/>
          </p:cNvSpPr>
          <p:nvPr/>
        </p:nvSpPr>
        <p:spPr bwMode="auto">
          <a:xfrm>
            <a:off x="1069848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4" name="Oval 13"/>
          <p:cNvSpPr/>
          <p:nvPr/>
        </p:nvSpPr>
        <p:spPr>
          <a:xfrm>
            <a:off x="9787738" y="5715000"/>
            <a:ext cx="658368"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65760" y="274320"/>
            <a:ext cx="676656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pPr algn="r" eaLnBrk="1" latinLnBrk="0" hangingPunct="1"/>
            <a:fld id="{99B141D9-5206-4D64-ACF1-1F157644EAE3}" type="datetime1">
              <a:rPr lang="en-US" smtClean="0"/>
              <a:pPr algn="r" eaLnBrk="1" latinLnBrk="0" hangingPunct="1"/>
              <a:t>7/29/2017</a:t>
            </a:fld>
            <a:endParaRPr lang="en-US" dirty="0"/>
          </a:p>
        </p:txBody>
      </p:sp>
      <p:sp>
        <p:nvSpPr>
          <p:cNvPr id="22" name="Slide Number Placeholder 21"/>
          <p:cNvSpPr>
            <a:spLocks noGrp="1"/>
          </p:cNvSpPr>
          <p:nvPr>
            <p:ph type="sldNum" sz="quarter" idx="15"/>
          </p:nvPr>
        </p:nvSpPr>
        <p:spPr/>
        <p:txBody>
          <a:bodyPr rtlCol="0"/>
          <a:lstStyle/>
          <a:p>
            <a:pPr algn="ctr" eaLnBrk="1" latinLnBrk="0" hangingPunct="1"/>
            <a:fld id="{2BBB5E19-F10A-4C2F-BF6F-11C513378A2E}" type="slidenum">
              <a:rPr kumimoji="0" lang="en-US" smtClean="0"/>
              <a:pPr algn="ctr" eaLnBrk="1" latinLnBrk="0" hangingPunct="1"/>
              <a:t>‹#›</a:t>
            </a:fld>
            <a:endParaRPr kumimoji="0" lang="en-US" dirty="0"/>
          </a:p>
        </p:txBody>
      </p:sp>
      <p:sp>
        <p:nvSpPr>
          <p:cNvPr id="23" name="Footer Placeholder 22"/>
          <p:cNvSpPr>
            <a:spLocks noGrp="1"/>
          </p:cNvSpPr>
          <p:nvPr>
            <p:ph type="ftr" sz="quarter" idx="16"/>
          </p:nvPr>
        </p:nvSpPr>
        <p:spPr/>
        <p:txBody>
          <a:bodyPr rtlCol="0"/>
          <a:lstStyle/>
          <a:p>
            <a:r>
              <a:rPr kumimoji="0" lang="en-US" dirty="0" smtClean="0"/>
              <a:t>This document is not for commercial purpose and information herein is completely based on author's experience should </a:t>
            </a:r>
            <a:r>
              <a:rPr kumimoji="0" lang="en-US" dirty="0" err="1" smtClean="0"/>
              <a:t>alwaus</a:t>
            </a:r>
            <a:r>
              <a:rPr kumimoji="0" lang="en-US" dirty="0" smtClean="0"/>
              <a:t> use proper judgement while utilizing the information</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105156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3" name="Oval 12"/>
          <p:cNvSpPr/>
          <p:nvPr/>
        </p:nvSpPr>
        <p:spPr>
          <a:xfrm>
            <a:off x="9787738" y="5715000"/>
            <a:ext cx="658368"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4651096" y="3154680"/>
            <a:ext cx="6309360" cy="54864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740664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dirty="0" smtClean="0"/>
              <a:t>Click icon to add picture</a:t>
            </a:r>
            <a:endParaRPr kumimoji="0" lang="en-US" dirty="0"/>
          </a:p>
        </p:txBody>
      </p:sp>
      <p:sp>
        <p:nvSpPr>
          <p:cNvPr id="4" name="Text Placeholder 3"/>
          <p:cNvSpPr>
            <a:spLocks noGrp="1"/>
          </p:cNvSpPr>
          <p:nvPr>
            <p:ph type="body" sz="half" idx="2"/>
          </p:nvPr>
        </p:nvSpPr>
        <p:spPr>
          <a:xfrm>
            <a:off x="8118958" y="264795"/>
            <a:ext cx="18288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1078992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Rectangle 10"/>
          <p:cNvSpPr/>
          <p:nvPr/>
        </p:nvSpPr>
        <p:spPr bwMode="auto">
          <a:xfrm>
            <a:off x="10607040" y="0"/>
            <a:ext cx="36576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Straight Connector 11"/>
          <p:cNvSpPr>
            <a:spLocks noChangeShapeType="1"/>
          </p:cNvSpPr>
          <p:nvPr/>
        </p:nvSpPr>
        <p:spPr bwMode="auto">
          <a:xfrm>
            <a:off x="1069848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9" name="Straight Connector 18"/>
          <p:cNvSpPr>
            <a:spLocks noChangeShapeType="1"/>
          </p:cNvSpPr>
          <p:nvPr/>
        </p:nvSpPr>
        <p:spPr bwMode="auto">
          <a:xfrm>
            <a:off x="749808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743075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pPr algn="r" eaLnBrk="1" latinLnBrk="0" hangingPunct="1"/>
            <a:fld id="{95197610-1AC2-4238-8A99-30383B6CA6C1}" type="datetime1">
              <a:rPr lang="en-US" smtClean="0"/>
              <a:pPr algn="r" eaLnBrk="1" latinLnBrk="0" hangingPunct="1"/>
              <a:t>7/29/2017</a:t>
            </a:fld>
            <a:endParaRPr lang="en-US" dirty="0"/>
          </a:p>
        </p:txBody>
      </p:sp>
      <p:sp>
        <p:nvSpPr>
          <p:cNvPr id="18" name="Slide Number Placeholder 17"/>
          <p:cNvSpPr>
            <a:spLocks noGrp="1"/>
          </p:cNvSpPr>
          <p:nvPr>
            <p:ph type="sldNum" sz="quarter" idx="11"/>
          </p:nvPr>
        </p:nvSpPr>
        <p:spPr/>
        <p:txBody>
          <a:bodyPr rtlCol="0"/>
          <a:lstStyle/>
          <a:p>
            <a:pPr algn="ctr" eaLnBrk="1" latinLnBrk="0" hangingPunct="1"/>
            <a:fld id="{2BBB5E19-F10A-4C2F-BF6F-11C513378A2E}" type="slidenum">
              <a:rPr kumimoji="0" lang="en-US" smtClean="0"/>
              <a:pPr algn="ctr" eaLnBrk="1" latinLnBrk="0" hangingPunct="1"/>
              <a:t>‹#›</a:t>
            </a:fld>
            <a:endParaRPr kumimoji="0" lang="en-US" dirty="0"/>
          </a:p>
        </p:txBody>
      </p:sp>
      <p:sp>
        <p:nvSpPr>
          <p:cNvPr id="21" name="Footer Placeholder 20"/>
          <p:cNvSpPr>
            <a:spLocks noGrp="1"/>
          </p:cNvSpPr>
          <p:nvPr>
            <p:ph type="ftr" sz="quarter" idx="12"/>
          </p:nvPr>
        </p:nvSpPr>
        <p:spPr/>
        <p:txBody>
          <a:bodyPr rtlCol="0"/>
          <a:lstStyle/>
          <a:p>
            <a:r>
              <a:rPr kumimoji="0" lang="en-US" dirty="0" smtClean="0"/>
              <a:t>This document is not for commercial purpose and information herein is completely based on author's experience should </a:t>
            </a:r>
            <a:r>
              <a:rPr kumimoji="0" lang="en-US" dirty="0" err="1" smtClean="0"/>
              <a:t>alwaus</a:t>
            </a:r>
            <a:r>
              <a:rPr kumimoji="0" lang="en-US" dirty="0" smtClean="0"/>
              <a:t> use proper judgement while utilizing the information</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105156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548640" y="274638"/>
            <a:ext cx="8961120" cy="411162"/>
          </a:xfrm>
          <a:prstGeom prst="rect">
            <a:avLst/>
          </a:prstGeom>
        </p:spPr>
        <p:txBody>
          <a:bodyPr vert="horz" anchor="b">
            <a:normAutofit/>
          </a:bodyPr>
          <a:lstStyle/>
          <a:p>
            <a:r>
              <a:rPr kumimoji="0" lang="en-US" dirty="0" smtClean="0"/>
              <a:t>Click to edit Master title style</a:t>
            </a:r>
            <a:endParaRPr kumimoji="0" lang="en-US" dirty="0"/>
          </a:p>
        </p:txBody>
      </p:sp>
      <p:sp>
        <p:nvSpPr>
          <p:cNvPr id="13" name="Text Placeholder 12"/>
          <p:cNvSpPr>
            <a:spLocks noGrp="1"/>
          </p:cNvSpPr>
          <p:nvPr>
            <p:ph type="body" idx="1"/>
          </p:nvPr>
        </p:nvSpPr>
        <p:spPr>
          <a:xfrm>
            <a:off x="548640" y="1600200"/>
            <a:ext cx="896112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9308592" y="1043446"/>
            <a:ext cx="2011680" cy="460858"/>
          </a:xfrm>
          <a:prstGeom prst="rect">
            <a:avLst/>
          </a:prstGeom>
        </p:spPr>
        <p:txBody>
          <a:bodyPr vert="horz" anchor="ctr" anchorCtr="0"/>
          <a:lstStyle>
            <a:lvl1pPr algn="r" eaLnBrk="1" latinLnBrk="0" hangingPunct="1">
              <a:defRPr kumimoji="0" sz="1200">
                <a:solidFill>
                  <a:schemeClr val="tx2"/>
                </a:solidFill>
              </a:defRPr>
            </a:lvl1pPr>
          </a:lstStyle>
          <a:p>
            <a:pPr algn="r" eaLnBrk="1" latinLnBrk="0" hangingPunct="1"/>
            <a:fld id="{B7AC613C-D41B-4710-B266-55F28FD95AE0}" type="datetime1">
              <a:rPr lang="en-US" smtClean="0"/>
              <a:pPr algn="r" eaLnBrk="1" latinLnBrk="0" hangingPunct="1"/>
              <a:t>7/29/2017</a:t>
            </a:fld>
            <a:endParaRPr lang="en-US" dirty="0">
              <a:solidFill>
                <a:schemeClr val="tx2"/>
              </a:solidFill>
            </a:endParaRPr>
          </a:p>
        </p:txBody>
      </p:sp>
      <p:sp>
        <p:nvSpPr>
          <p:cNvPr id="3" name="Footer Placeholder 2"/>
          <p:cNvSpPr>
            <a:spLocks noGrp="1"/>
          </p:cNvSpPr>
          <p:nvPr>
            <p:ph type="ftr" sz="quarter" idx="3"/>
          </p:nvPr>
        </p:nvSpPr>
        <p:spPr>
          <a:xfrm>
            <a:off x="121500" y="6705600"/>
            <a:ext cx="10324605" cy="152400"/>
          </a:xfrm>
          <a:prstGeom prst="rect">
            <a:avLst/>
          </a:prstGeom>
        </p:spPr>
        <p:txBody>
          <a:bodyPr vert="horz" anchor="ctr" anchorCtr="0"/>
          <a:lstStyle>
            <a:lvl1pPr algn="l" eaLnBrk="1" latinLnBrk="0" hangingPunct="1">
              <a:defRPr kumimoji="0" sz="700">
                <a:solidFill>
                  <a:schemeClr val="tx2"/>
                </a:solidFill>
              </a:defRPr>
            </a:lvl1pPr>
          </a:lstStyle>
          <a:p>
            <a:r>
              <a:rPr lang="en-US" smtClean="0"/>
              <a:t>This document is not for commercial purpose and information herein is completely based on author's experience should alwaus use proper judgement while utilizing the information</a:t>
            </a:r>
            <a:endParaRPr lang="en-US" dirty="0"/>
          </a:p>
        </p:txBody>
      </p:sp>
      <p:sp>
        <p:nvSpPr>
          <p:cNvPr id="7" name="Straight Connector 6"/>
          <p:cNvSpPr>
            <a:spLocks noChangeShapeType="1"/>
          </p:cNvSpPr>
          <p:nvPr/>
        </p:nvSpPr>
        <p:spPr bwMode="auto">
          <a:xfrm>
            <a:off x="9144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1078992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Rectangle 9"/>
          <p:cNvSpPr/>
          <p:nvPr/>
        </p:nvSpPr>
        <p:spPr bwMode="auto">
          <a:xfrm>
            <a:off x="10607040" y="0"/>
            <a:ext cx="36576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Straight Connector 10"/>
          <p:cNvSpPr>
            <a:spLocks noChangeShapeType="1"/>
          </p:cNvSpPr>
          <p:nvPr/>
        </p:nvSpPr>
        <p:spPr bwMode="auto">
          <a:xfrm>
            <a:off x="1069848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2" name="Oval 11"/>
          <p:cNvSpPr/>
          <p:nvPr/>
        </p:nvSpPr>
        <p:spPr>
          <a:xfrm>
            <a:off x="9787738" y="5715000"/>
            <a:ext cx="658368"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9754819" y="5734050"/>
            <a:ext cx="731520" cy="521208"/>
          </a:xfrm>
          <a:prstGeom prst="rect">
            <a:avLst/>
          </a:prstGeom>
        </p:spPr>
        <p:txBody>
          <a:bodyPr vert="horz" anchor="ctr"/>
          <a:lstStyle>
            <a:lvl1pPr algn="ctr" eaLnBrk="1" latinLnBrk="0" hangingPunct="1">
              <a:defRPr kumimoji="0" sz="1400" b="1">
                <a:solidFill>
                  <a:srgbClr val="FFFFFF"/>
                </a:solidFill>
              </a:defRPr>
            </a:lvl1pPr>
          </a:lstStyle>
          <a:p>
            <a:pPr algn="ctr" eaLnBrk="1" latinLnBrk="0" hangingPunct="1"/>
            <a:fld id="{2BBB5E19-F10A-4C2F-BF6F-11C513378A2E}" type="slidenum">
              <a:rPr kumimoji="0" lang="en-US" smtClean="0"/>
              <a:pPr algn="ctr" eaLnBrk="1" latinLnBrk="0" hangingPunct="1"/>
              <a:t>‹#›</a:t>
            </a:fld>
            <a:endParaRPr kumimoji="0" lang="en-US" sz="1400" b="1" dirty="0">
              <a:solidFill>
                <a:srgbClr val="FFFFFF"/>
              </a:solidFill>
            </a:endParaRPr>
          </a:p>
        </p:txBody>
      </p:sp>
      <p:pic>
        <p:nvPicPr>
          <p:cNvPr id="1026" name="Picture 2" descr="Image result for tableau images"/>
          <p:cNvPicPr>
            <a:picLocks noChangeAspect="1" noChangeArrowheads="1"/>
          </p:cNvPicPr>
          <p:nvPr userDrawn="1"/>
        </p:nvPicPr>
        <p:blipFill rotWithShape="1">
          <a:blip r:embed="rId13" cstate="print">
            <a:extLst>
              <a:ext uri="{28A0092B-C50C-407E-A947-70E740481C1C}">
                <a14:useLocalDpi xmlns="" xmlns:a14="http://schemas.microsoft.com/office/drawing/2010/main" val="0"/>
              </a:ext>
            </a:extLst>
          </a:blip>
          <a:srcRect t="37431" b="35618"/>
          <a:stretch/>
        </p:blipFill>
        <p:spPr bwMode="auto">
          <a:xfrm>
            <a:off x="8412480" y="31729"/>
            <a:ext cx="2035738" cy="457200"/>
          </a:xfrm>
          <a:prstGeom prst="rect">
            <a:avLst/>
          </a:prstGeom>
          <a:noFill/>
          <a:extLst>
            <a:ext uri="{909E8E84-426E-40DD-AFC4-6F175D3DCCD1}">
              <a14:hiddenFill xmlns=""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ransition>
    <p:fade/>
  </p:transition>
  <p:timing>
    <p:tnLst>
      <p:par>
        <p:cTn id="1" dur="indefinite" restart="never" nodeType="tmRoot"/>
      </p:par>
    </p:tnLst>
  </p:timing>
  <p:hf hdr="0" dt="0"/>
  <p:txStyles>
    <p:titleStyle>
      <a:lvl1pPr algn="l" rtl="0" eaLnBrk="1" latinLnBrk="0" hangingPunct="1">
        <a:spcBef>
          <a:spcPct val="0"/>
        </a:spcBef>
        <a:buNone/>
        <a:defRPr kumimoji="0" sz="3000" b="0" kern="1200" cap="small" baseline="0">
          <a:solidFill>
            <a:schemeClr val="tx2"/>
          </a:solidFill>
          <a:latin typeface="Arial" panose="020B0604020202020204" pitchFamily="34" charset="0"/>
          <a:ea typeface="+mj-ea"/>
          <a:cs typeface="Arial" panose="020B0604020202020204" pitchFamily="34" charset="0"/>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em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em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19.emf"/></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32.jpeg"/><Relationship Id="rId4" Type="http://schemas.openxmlformats.org/officeDocument/2006/relationships/image" Target="../media/image31.jpe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39.jpeg"/><Relationship Id="rId4" Type="http://schemas.openxmlformats.org/officeDocument/2006/relationships/image" Target="../media/image38.jpeg"/></Relationships>
</file>

<file path=ppt/slides/_rels/slide2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42.jpeg"/><Relationship Id="rId4" Type="http://schemas.openxmlformats.org/officeDocument/2006/relationships/image" Target="../media/image41.jpe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48.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51.jpeg"/></Relationships>
</file>

<file path=ppt/slides/_rels/slide3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54.jpeg"/><Relationship Id="rId4" Type="http://schemas.openxmlformats.org/officeDocument/2006/relationships/image" Target="../media/image53.jpeg"/></Relationships>
</file>

<file path=ppt/slides/_rels/slide3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57.jpeg"/><Relationship Id="rId4" Type="http://schemas.openxmlformats.org/officeDocument/2006/relationships/image" Target="../media/image56.jpeg"/></Relationships>
</file>

<file path=ppt/slides/_rels/slide35.xml.rels><?xml version="1.0" encoding="UTF-8" standalone="yes"?>
<Relationships xmlns="http://schemas.openxmlformats.org/package/2006/relationships"><Relationship Id="rId3" Type="http://schemas.openxmlformats.org/officeDocument/2006/relationships/image" Target="../media/image58.jpeg"/><Relationship Id="rId7"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62.jpeg"/><Relationship Id="rId7"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s>
</file>

<file path=ppt/slides/_rels/slide3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68.jpeg"/><Relationship Id="rId4" Type="http://schemas.openxmlformats.org/officeDocument/2006/relationships/image" Target="../media/image67.jpe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73.png"/><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75.png"/></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77.png"/></Relationships>
</file>

<file path=ppt/slides/_rels/slide4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80.jpeg"/><Relationship Id="rId4" Type="http://schemas.openxmlformats.org/officeDocument/2006/relationships/image" Target="../media/image79.jpeg"/></Relationships>
</file>

<file path=ppt/slides/_rels/slide45.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82.jpeg"/></Relationships>
</file>

<file path=ppt/slides/_rels/slide4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85.jpeg"/><Relationship Id="rId4" Type="http://schemas.openxmlformats.org/officeDocument/2006/relationships/image" Target="../media/image84.jpeg"/></Relationships>
</file>

<file path=ppt/slides/_rels/slide4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88.jpeg"/><Relationship Id="rId4" Type="http://schemas.openxmlformats.org/officeDocument/2006/relationships/image" Target="../media/image87.jpeg"/></Relationships>
</file>

<file path=ppt/slides/_rels/slide4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91.jpeg"/><Relationship Id="rId4" Type="http://schemas.openxmlformats.org/officeDocument/2006/relationships/image" Target="../media/image90.jpeg"/></Relationships>
</file>

<file path=ppt/slides/_rels/slide49.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93.jpe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38.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96.jpeg"/></Relationships>
</file>

<file path=ppt/slides/_rels/slide52.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99.jpeg"/><Relationship Id="rId4" Type="http://schemas.openxmlformats.org/officeDocument/2006/relationships/image" Target="../media/image98.jpeg"/></Relationships>
</file>

<file path=ppt/slides/_rels/slide53.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101.jpeg"/></Relationships>
</file>

<file path=ppt/slides/_rels/slide54.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104.jpeg"/><Relationship Id="rId4" Type="http://schemas.openxmlformats.org/officeDocument/2006/relationships/image" Target="../media/image103.jpeg"/></Relationships>
</file>

<file path=ppt/slides/_rels/slide55.xml.rels><?xml version="1.0" encoding="UTF-8" standalone="yes"?>
<Relationships xmlns="http://schemas.openxmlformats.org/package/2006/relationships"><Relationship Id="rId3" Type="http://schemas.openxmlformats.org/officeDocument/2006/relationships/image" Target="../media/image105.jpeg"/><Relationship Id="rId7"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108.jpeg"/><Relationship Id="rId5" Type="http://schemas.openxmlformats.org/officeDocument/2006/relationships/image" Target="../media/image107.jpeg"/><Relationship Id="rId4" Type="http://schemas.openxmlformats.org/officeDocument/2006/relationships/image" Target="../media/image106.jpeg"/></Relationships>
</file>

<file path=ppt/slides/_rels/slide56.xml.rels><?xml version="1.0" encoding="UTF-8" standalone="yes"?>
<Relationships xmlns="http://schemas.openxmlformats.org/package/2006/relationships"><Relationship Id="rId3" Type="http://schemas.openxmlformats.org/officeDocument/2006/relationships/image" Target="../media/image109.emf"/><Relationship Id="rId7"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112.emf"/><Relationship Id="rId5" Type="http://schemas.openxmlformats.org/officeDocument/2006/relationships/image" Target="../media/image111.emf"/><Relationship Id="rId4" Type="http://schemas.openxmlformats.org/officeDocument/2006/relationships/image" Target="../media/image110.emf"/></Relationships>
</file>

<file path=ppt/slides/_rels/slide57.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44.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114.emf"/></Relationships>
</file>

<file path=ppt/slides/_rels/slide58.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117.emf"/><Relationship Id="rId4" Type="http://schemas.openxmlformats.org/officeDocument/2006/relationships/image" Target="../media/image116.png"/></Relationships>
</file>

<file path=ppt/slides/_rels/slide5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6.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119.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123.png"/><Relationship Id="rId4" Type="http://schemas.openxmlformats.org/officeDocument/2006/relationships/image" Target="../media/image122.png"/></Relationships>
</file>

<file path=ppt/slides/_rels/slide6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0.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125.png"/></Relationships>
</file>

<file path=ppt/slides/_rels/slide6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1.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127.png"/></Relationships>
</file>

<file path=ppt/slides/_rels/slide6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130.png"/><Relationship Id="rId4" Type="http://schemas.openxmlformats.org/officeDocument/2006/relationships/image" Target="../media/image129.png"/></Relationships>
</file>

<file path=ppt/slides/_rels/slide66.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6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6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60.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147.png"/><Relationship Id="rId4" Type="http://schemas.openxmlformats.org/officeDocument/2006/relationships/image" Target="../media/image146.png"/></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63.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149.png"/></Relationships>
</file>

<file path=ppt/slides/_rels/slide77.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6.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wmf"/></Relationships>
</file>

<file path=ppt/slides/_rels/slide7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65.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155.png"/><Relationship Id="rId4" Type="http://schemas.openxmlformats.org/officeDocument/2006/relationships/image" Target="../media/image154.png"/></Relationships>
</file>

<file path=ppt/slides/_rels/slide7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66.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156.png"/></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50.png"/><Relationship Id="rId7" Type="http://schemas.openxmlformats.org/officeDocument/2006/relationships/image" Target="../media/image160.png"/><Relationship Id="rId2" Type="http://schemas.openxmlformats.org/officeDocument/2006/relationships/notesSlide" Target="../notesSlides/notesSlide67.xml"/><Relationship Id="rId1" Type="http://schemas.openxmlformats.org/officeDocument/2006/relationships/slideLayout" Target="../slideLayouts/slideLayout6.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8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68.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162.png"/><Relationship Id="rId4" Type="http://schemas.openxmlformats.org/officeDocument/2006/relationships/image" Target="../media/image161.png"/></Relationships>
</file>

<file path=ppt/slides/_rels/slide82.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50.png"/><Relationship Id="rId7" Type="http://schemas.openxmlformats.org/officeDocument/2006/relationships/image" Target="../media/image166.png"/><Relationship Id="rId2" Type="http://schemas.openxmlformats.org/officeDocument/2006/relationships/notesSlide" Target="../notesSlides/notesSlide69.xml"/><Relationship Id="rId1" Type="http://schemas.openxmlformats.org/officeDocument/2006/relationships/slideLayout" Target="../slideLayouts/slideLayout6.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 Id="rId9" Type="http://schemas.openxmlformats.org/officeDocument/2006/relationships/image" Target="../media/image3.png"/></Relationships>
</file>

<file path=ppt/slides/_rels/slide8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50.png"/><Relationship Id="rId7" Type="http://schemas.openxmlformats.org/officeDocument/2006/relationships/image" Target="../media/image171.png"/><Relationship Id="rId2" Type="http://schemas.openxmlformats.org/officeDocument/2006/relationships/notesSlide" Target="../notesSlides/notesSlide70.xml"/><Relationship Id="rId1" Type="http://schemas.openxmlformats.org/officeDocument/2006/relationships/slideLayout" Target="../slideLayouts/slideLayout6.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s>
</file>

<file path=ppt/slides/_rels/slide8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50.png"/><Relationship Id="rId7" Type="http://schemas.openxmlformats.org/officeDocument/2006/relationships/image" Target="../media/image175.png"/><Relationship Id="rId2" Type="http://schemas.openxmlformats.org/officeDocument/2006/relationships/notesSlide" Target="../notesSlides/notesSlide71.xml"/><Relationship Id="rId1" Type="http://schemas.openxmlformats.org/officeDocument/2006/relationships/slideLayout" Target="../slideLayouts/slideLayout6.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s>
</file>

<file path=ppt/slides/_rels/slide8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50.png"/><Relationship Id="rId7" Type="http://schemas.openxmlformats.org/officeDocument/2006/relationships/image" Target="../media/image178.png"/><Relationship Id="rId2" Type="http://schemas.openxmlformats.org/officeDocument/2006/relationships/notesSlide" Target="../notesSlides/notesSlide72.xml"/><Relationship Id="rId1" Type="http://schemas.openxmlformats.org/officeDocument/2006/relationships/slideLayout" Target="../slideLayouts/slideLayout6.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68.png"/></Relationships>
</file>

<file path=ppt/slides/_rels/slide8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50.png"/><Relationship Id="rId7" Type="http://schemas.openxmlformats.org/officeDocument/2006/relationships/image" Target="../media/image181.png"/><Relationship Id="rId2" Type="http://schemas.openxmlformats.org/officeDocument/2006/relationships/notesSlide" Target="../notesSlides/notesSlide73.xml"/><Relationship Id="rId1" Type="http://schemas.openxmlformats.org/officeDocument/2006/relationships/slideLayout" Target="../slideLayouts/slideLayout6.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68.png"/></Relationships>
</file>

<file path=ppt/slides/_rels/slide8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74.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183.png"/><Relationship Id="rId4" Type="http://schemas.openxmlformats.org/officeDocument/2006/relationships/image" Target="../media/image182.png"/></Relationships>
</file>

<file path=ppt/slides/_rels/slide8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50.png"/><Relationship Id="rId7" Type="http://schemas.openxmlformats.org/officeDocument/2006/relationships/image" Target="../media/image186.png"/><Relationship Id="rId2" Type="http://schemas.openxmlformats.org/officeDocument/2006/relationships/notesSlide" Target="../notesSlides/notesSlide75.xml"/><Relationship Id="rId1" Type="http://schemas.openxmlformats.org/officeDocument/2006/relationships/slideLayout" Target="../slideLayouts/slideLayout6.xml"/><Relationship Id="rId6" Type="http://schemas.openxmlformats.org/officeDocument/2006/relationships/image" Target="../media/image185.png"/><Relationship Id="rId5" Type="http://schemas.openxmlformats.org/officeDocument/2006/relationships/image" Target="../media/image168.png"/><Relationship Id="rId4" Type="http://schemas.openxmlformats.org/officeDocument/2006/relationships/image" Target="../media/image184.png"/></Relationships>
</file>

<file path=ppt/slides/_rels/slide89.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3.png"/><Relationship Id="rId2" Type="http://schemas.openxmlformats.org/officeDocument/2006/relationships/notesSlide" Target="../notesSlides/notesSlide76.xml"/><Relationship Id="rId1" Type="http://schemas.openxmlformats.org/officeDocument/2006/relationships/slideLayout" Target="../slideLayouts/slideLayout6.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77.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9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78.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190.png"/></Relationships>
</file>

<file path=ppt/slides/_rels/slide9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79.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192.png"/><Relationship Id="rId4" Type="http://schemas.openxmlformats.org/officeDocument/2006/relationships/image" Target="../media/image191.png"/></Relationships>
</file>

<file path=ppt/slides/_rels/slide9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0.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193.png"/></Relationships>
</file>

<file path=ppt/slides/_rels/slide9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1.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9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2.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9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3.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195.png"/><Relationship Id="rId4" Type="http://schemas.openxmlformats.org/officeDocument/2006/relationships/image" Target="../media/image194.wm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3843326" y="1785926"/>
            <a:ext cx="7406640" cy="1894362"/>
          </a:xfrm>
        </p:spPr>
        <p:txBody>
          <a:bodyPr/>
          <a:lstStyle/>
          <a:p>
            <a:r>
              <a:rPr lang="en-US" dirty="0" smtClean="0"/>
              <a:t>Tableau </a:t>
            </a:r>
            <a:r>
              <a:rPr lang="en-US" dirty="0" smtClean="0"/>
              <a:t>Desktop</a:t>
            </a:r>
            <a:endParaRPr lang="en-US" dirty="0"/>
          </a:p>
        </p:txBody>
      </p:sp>
      <p:sp>
        <p:nvSpPr>
          <p:cNvPr id="184322" name="AutoShape 2" descr="Image result for kelly technologi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84324" name="AutoShape 4" descr="Image result for kelly technologi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84326" name="AutoShape 6" descr="Image result for kelly technologi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84328" name="AutoShape 8" descr="Image result for kelly technologi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84330" name="AutoShape 10" descr="data:image/png;base64,iVBORw0KGgoAAAANSUhEUgAAAUgAAACaCAMAAAD8SyGRAAABs1BMVEX////+AAD///3///wAZv/8AAD8//8AY////v/5AAD///r4qqnzeXf4np74Nzrwg4QAXP0AYP/4l5bzl5dTivn55+ZOhvcvdvY6e/q0zfYAWv14eHjP3vl/f3+/1PgAZv33w8Rwofr/ZgDD2PVkl/hDgfja6PmXt/j/UAD84uXg7vjS0tLCwsLz8/P/MwDc3Nz/PQD/VQAAVv0AZ/aHh4cAAPy2trb/JwHGxsaTk5MAOv7/OACfn5//UQDZ2dn7WwB2ofQARPsBM//s9fkATfn51MkAkf30KicAbv6Gq/b1yssAJP6LsfPybWqjwfSuxvfwRkL2WFiPuPAccfeowvtWjfNsnvRolfPJ3/F5pfGkqfn9ZyT6mnORmvf4d0P4wabxsK32DxnO0frzZGO3vfv6kl36Uyn3XEn8hVX4xrj5s6X759zycHJ7fPT6cE/n6f1WWvP6iGz8sopy1PoArf79zbGb4PoAyfkAu/sAofz68OL3roC86fsAkP+MxPkA7Pt76PrY//+V+/n3kEr4YSX5eypgrfMApf4AwvquzN1R4/ll3vhl9PeIjPbEx/T3T1T4k4JBgavFAAAfIElEQVR4nO1diV8bR5ZuqtSlVmGgGwMCIWhskLBly4dkG0NIAAubwxiwZQ7PkeBxkpnETmYm6xzOTHbHMzvHzm6S+ZP3vepD3dXVkpDbP+yMnhMb1F3VVV+9+1W1NK1LXepSl7rUpTeGyuXLQOVy+aQH8hZT+cKNxcWLFwBFA+ikR/O2UvnGtfmLXTZ8VbowP9FF8dXp5sS19056DD8BujAx0YXx1ak8P36RaRqhhLCTHsvbTDfH58svKdEY/QPrAtk5LY7f0LQ/Mw2Q/OAjjZGTHs9bSiDWF+Cfl3/mVCP87C8YZ1rXfzw+lSfGL8M/hP3XSwP+/uLqH1BZnvSo3j4qj487riP9559AS2pPl5Y+YLHSHaNBmdZ7WqJypAtmsD75rtMD5195BlNSl5uhMU4NRq6+FnHzcTTIn76uweTZ+2eXvmRxz3rK1Z+zNb0nRJlh+RZisGfSTT09+sCr27YB7CfQ5WBo9PIze18PkK5cI5GXX38lzM3S2aWnyqcRRv8SN+/+Hj1IAkgSamuw0xldpoEEnAQBZODRfaGrp6SB9b4er+SasDNIBmFff4OG+9uls2d/zpWPY198FCfa/RKrRTgSpD8j82NmgJFXZ48BqVcZyAhHvgYSfo9LhHz9/Cvwx9lfzp5d+kjBKYR9e/UL9TBISyANNhXBUR/QYnXIMegNABL88MYvhvYfz5+jufkCWHLpg8jNFCC++mWnQLLzChyT8VhPHkjf0Agi5Kvnd0owtdsA5Nmz38p3E+0PS0tP1T21BnI40yObI9CPCQj2mwDk/PjNxi+EkD+++O4/wSpzxPEsRDjBe0HmvwSAY4x2KyBZ+bGuwDGZaZw4kCHBRiq9uHOHgjZ7H4Fc+jJkuBl7iujG6LRWQPLdHkmy0e9JyOs/aSCNcd/zcan24rt6yVWSQLQxUeDHb88KzamefFMgDcbuh+Xa9XsS8udOGsgb44vSJwyA3CFE+1IAGbQ3Do5nlyKK07velCPZKV0S7OTkWjtxIMOWRhB9Mbq+D8z31OHIs9yxqhjuPBUf/DVuEE2ABGUwqEuGBviRtlFXIw5pLUL/EwYyypAauZO1syjFDpAQczsTIOz20lX0ib6IE8dmQLIjWT1mTrU21/BoYFomOmDN2fdkgTQmZA0JJuFFPZWrEeaYbdSS4k6mfXDl3LtXl5aWvu0ASG0qkwkhKXCMn427dsPnN6eOeoGOjqY2h5tW5E4WyAvj1yKfkTvr1kqRMvJXB8el2yJypP+au3IOkLz6m1gRiwWSRh1x/VSsH45xFaO3++71A/i+WtXhl7X7pzeRR6miVWdADk9JtBlBmEXuUSzo/PhFBZCp3MIPMNa/uEryI+zt6cdz77xzBaC8cjsegTgg2TAgIuPYhCfo1BNsIBsnTO/omXtTyqYdAQkDCz9Ez0Q6Z4PhYej90ccrTA3MYihdWfiQMu03LpBnvzVob2Zu7tIlQPLKf8fPXw2kAY74moRHMxyZ0ffYuUkG0UN2rRdbSx10KNr35AghwpKsX/LajqJjvig74wKOgrl662cQU38E+hCNy9KXrFcHIBHKK5ei4XcLIEEU+2V7fSrWfSSY1ogkLKVlyKxtRhaiQyA3wzoHXFt5RMOSVsooBHI+kPbxiWYrq7d+SYkDJNJHrAwS4CD5MY+3tEogHUc8mHLV9XvgDSn1A5ifU5meFkDi9UwfY0aoiw6BZP1h0dYfh1ndYL2h4WR6TsmyICQ7YrOh62pl5e73oPE/uuohydkupkMBSf2TJqpNCSRnp2THJ97vMZgsanGUGWThQLUzIJn2qaRC9PMhG8C0++HLmc2oML2nUpFazVwVQGq/ueoi+e5T8Kbhefpc5tcR3dQCSMYGQ+ocfrwHfnhMB+x0xL4Iey0+DLN1ZkpLgiONctgM6j2ngxMkIIzhwShMDXjjUedH04qrKwt3fwlAvn8VCYA89wE70sXo9aZFKiVHHslK6F6snSFoRMOzyqwNTp0fBneyrz8jGc9MOdRPZ0DCNE9JmiSElMGmpPxAr2Lgi9GwBmh6deXW9Z+BaP/8qkvnfuH5gc2LVCogN2XH5158HpewJ3oY9swR8yliFgaTAFLTZBcXpCg4pGdhlZ1RRQXXFF6kRh6uLNy6/iHV+LvnXCDffV8AqetrxjGB1OXKgv5M6U277YdlrI4CV2UkezIJAInULynJEM+xx6FrPU+YFtGRYGsuaDIZ2hmQ7Ou/otpTDGTOvQt07ucENQXq2aZ5AwVHZmRncLNZYeFIMtghKUPrH4Z5MxEgHbUVoN1gQ2n1hJupADJqtDnJrty6e/23nN0GIAUBkhyABFlqhqISyKjlkDRbiFCMwmCE7gVHJNzVYHBKnQNZlhzXzLC/1kQKa/THqkS0ymiDalxduHX3LieYo/DpqQEL82MTqYwBMkJ6z24T7SA3l9h3U1qYJ8GLHQNpsIFQv3rmyF8gwtbCJk7JSxeUAWJ+AST7d+CP/74B5BUAUraSCmoLSH0wPicuK8GwSyfFGKCyWSIcCeYmBCToQd8UDYd9hejOEaSbCiANMgsMeR29n3NBIMuZzKaqj+MCKTRt3IKUZcsUHjaTg7XHQTF7hTQa2w1fzJS9BZLCmp77Sia4qOTIAgKZJ9pTzFAgAaDv3B4Gfm+ZwmsHSMzfxOUVz8uWSVp/GehQR6+Sj5TNzZR3gf0oXVBioASytgqSfZ0Y7NNLV3y6dPt8K0OD1BZHAj676mR3NGl5tBnKAx5J7npI0F6FI4lkbp55V8tSMlqdilYCOXkLGPIz+OHzdwJAPm2rStUmkBmIk1U+EJONSY+eCWyMwt8kjy8pINlA2KT4CZ6j8GgimSGHbkbdH0r3ULJ/Rci3ARwBSMIpJa0q0GogEQI58NtUVsanIkBK7eSeEwLS0MKhKXqozlzvhRplYgLkC1EgDYbe+ALl7NO5AJLvDNMfwMPsDEhMOkQ2qpRVPDmlat2EQpH/K9VsJF2oD6BRAVcwrGtU+QoXSCmyIXwHJRviQ/bxpXeQXCQ5/fD69791C6MkjjeVQOpYHJALDeBNKoFsM4fmdZMQRwKQU2EH6DEOj7DNsEgcxQB5eVzO6xI6unD37nUA6vbcOw6Sgj6mnNy6fn3ll3kqRDyGNVVAgnK7z5icYemRMg4nDSSRQmrwYNHBDKvOTJmoXeDy+ISU/SFF1JA/A6A+n7vkEOJ46XPG+A/XBa189v333xN1iKMEMnMfUzdrEeGeisZaJwgkbl8IEjop4VE7dSZ1LDExIeUjyRkA8hbusvBwFFjO/R4eS3933aeSmicVQOr6rjgdcT4i3IpAaUrO6j7rO90XS6dPDyblRzrOfvDha3g95I7pPbdj98POT0j+Tw1NzYdcY58Hgbw09ylc43kHxLtAH7YLpKsMDYP1SUBm9GjQvRlJFWksnpBlkggRBY5Eux+NBUNj1tdiUNQwQx6yNpxsAEP+DvemiErX3CUXzrnbeJl+5uJ469ZB28ZmlzrSwNiuLjFlZlCj4emcl8snm1pLTyEZIIW5CcHWC+MORY56nxZLF8LWhtQw8fNborFfzzUIgBShGKHsrgPjwsKqeqepsmbjqhVZdtCay7nJSIh4nNM3r7plJWRuUCNJ1Rp1vsIhsDYBJWnwjZUFIdif6nMh+lg4Axr5QQC5sLCyUGxTtP2nw+pMZSLbdcthrSMnJXQ5vSHFV6GC7CsCSdjpcElhmB0FxospoSY7vq4F91CR0urK3c84YTwM41zPv5x8BeGfXQd+XFlZXZ09LpA47WeRvRM/huuyclKiRwKSDJ8fPh+gYZYckJH87pH2JPh7ZqpZav9GQLYJOVhZqBDOtXsSQ2Y+ccQTPPFVgWOlMkpUwt0CSOOxHCtL3iSLJC3kbSm4k6pBuwkCaTAWAg44MGSzM03PXlwen5jwUcivrqzUOGOfZCSOnGuY9vwtxNFM2yVVty32kLNNuYLTI6lJuflp6QESHLsJ5SP94YWGFgx29EyL7BfItme3eXZ1IU8J+zYjASkKZw4ZdGdhtWKl1te3uALJlqcaBmXZlqqbcs3mSbh/7ccwSycLpMZCW7300G/NTA3SjfEJZxsVJQ9WVyZx7+Fuj7s7xQfy08ZDCd1YBRzr2QJTOCYtgcSdL2EkUU36HbFe2RqFJZ9JHP0kMT/S6b8vLrDSe+43xxHttnNMm5TM1UluaOxfut7IAToqMgAGqMkDC3EsTCqixFZAkkixAHygYG5S9n9AwzegMmRXTx9MmCMjxq7xqLh8hU+LE8iShPKh3DRlBDyfTI+TB3SxzOj3A5MBH4jOrGcL3915oUgBtTz5RXADSzQ36ZluOSTX9X5/5zgYAxbuvZE1TAhIAmZWzZOZjPp4a4DA3ICWJPyBXeTUEPoWDx/o7lYfRPKTcHaB0/3R7+7cefHH44s2YvUkItyB3CTr7ZGqCU+YWyqCf+833aiYwB5ytIYqJPUWW3UEAUteI+RwtEQNv0wX7C2TCW9lNAglfwOG/Ps3UQeoNZCUlR/Lo2wE3STKkvrjXmcrznDv4/C+oIx0Wj4BjiQsplQSlxoPErLkjdrfmMAx6Oh5jBmtUxD6ny/+/vz5VxEt2QZHRnfwiK2Ovl8evdqTebz7425G/jxSZ0/iVEPE2rnUbFODT4uA5P+AwGqicBHpSPEyBY2Tr54//+YftU6AJGwgssO+Uek2WORcvDumyMb8jLT7OZHjITHmpq3DJOUJEG5DHCnq6+vrdQ61ADmHJTbVZxjIy39884//lVmyjTcIwE1U3lEe3OpIAMmI2x4lHTf8hftNhCMjmyV7YlKnKroALLkotLnKJVDXYQlnX3399R8jwt0OkBEfSFS63asGZXKBR0WZSOYoGSCJnIAWQDbZ0hkiFG4MuQPHYAOQqdMTBuEv//nPlyS8IV75cpDocHt16f0guCGosYW2fAp9JDWcjoRnBsqRpP+A9OgWLweJwYL1R1dZb7Gb0ScU7uDh9/aIE/Ly/2rSDgPpPE0MkODIRAoPgc0gTBseUPsh4t7MWt9wVE6YxJF6KE5nEY6Mm5a8e6XHLTu0RZi7UOw5bUEQ25XlVyT2DUqk2uZjsLJ82+BgcCskStLm4I+PZTTB5+x/1jvsnfMM05TU4eYxrgYHFz3l09c2kKgmO0BSKx+bjY9BoJ2HN496BwdO3bt379mpgcG+o83h8mt/i2CEd1vmK0J0cbwD6S5HTzuFNWr7BRcFGYazY8nnPrSGzKBtIdn8yc2uyju5dP3JsdbuBiKpOAbWhC6rjkS89cQkPZ/JqLfyxZLgyfljvKP44k8SRyBp1+ljVcKwGd0EJCcm2lWU5fnjse8bTgT1iDgnLnu5LU8gROnyBDLlYltMefP47tIbTs6mg/Jwr1x97+BF4uV5RHL8Rsv3dVy+NqE4DPpWE2Fr/f39a1JuBDBVbfZqTRfHHSibrsJ7ysPJbzkR+USFi+TjDv2t8iJqyvHxxbiXkZcvXhuf/6mxoxYDpI6JyE4d18vzwuiMTyxekPnSuHxxfnz82vEd97eAVEDqeHTpFejy4rjDluPXFm/cfA+/huXy5QsXb8zjR/M/SRhjgMSzua/0wjGUX8GXCF2Art34CQq1QyEg3TMU94cTiEfLNxevhUCcWLz4k0VRkzkSsyMD51u8+qp9KqNAI+H3AyXT5ZtK4Iufund/t39trX/3/qmB3k0x3+5r2I9NBOvmmvdf94sqOiZCDMPAIFEwYfebFbrUpS51qUtd6lLbxIjGk3NkwRnxDuQSrcUbXo7XLzXeaGebcE6BkuuPEE6oQ1y1ab1DSra310Fk62DmIJ9gh8WZgzNnDvDPwaOkFoiQ0p6ZzSfqdhMVvUqHI6ZVmUxqdHhkpWJ5VE+sU1a3Ummz+EYz5VA6ZSYJ5GEu5VE2qT75ds5Opaz95IAkdG9EQYWdzrkyWSANcriaQ7LsBIEkGxasS3o05itQOumSVa10lMzZztcqYY7UyodFpDHTTgxIjWyYCOReIt+i4/TI1x2pseFPgyz1ic22KGkgNeEAaflckkAWKynbrmwn511wbudMhwSA7s+VNwlIh/K55ERbY3wrl64cJCfZmsEnXZqup1PpLfeXsWLnXb4NQBJKDh9OU5KcaDe6JqMAwFgCPb0NQL5G6gKZEMUCCREa4Yxx+DeiUvCFVPAxF/d4DhMAaU2KdtgsEC3iLeJ/CPkYA7kKbxiFT6ErfBJ2GhlHDJD4wja3kWQ5COXiK0io9+4sp1PqDMH5JPIc4g4buo1eEkBAh2LK0aF4t8UCOTZTt6v1vYfRxpyWHuyN1rOFmdlDShtAAkcSkt+vV6ujG43j8aS0NTtbhAmz2ULVXt8bC4+V0Nrs0Do8aehhTeHFKoEEMEqzI3Xbru9t16Spc+gOBj66POvQ1qFgBLI969FWMYoWLz4ate31wkZRfuUUrW3PZKupaj27tzFWjrVTaiBhDfL1Shp9rrRpbUunYSFgzZkpsFFpy6rUawGOnKZsuQJBGLYa8xtBsFfZoXQ6ZYoec4WavzbAAfyRaaIPC6GbuRXlSQWQyCHL0EgMwTQf0EDOidItMye8bi++rGw7X7c1mvM+WZ2WgIS1PIBGNozCqhzUGq/Ug9Uns5Zp2fgs6HL1MA7HWCB3RICWxpmncgeh6dFtAYhLpneaDjkyzwuWdyE37ckcYGFuk20/5LMK3Pv6DE5qWb+FnTIL7QDJSanuN0rZuZFGI4jYcmkb1iTtD9Hcdq4UUo2RSZzPS1UMoHA1bduq1/yDxbBkI41IFVoeE0iDj1VsO5VbHyrYFowrt8y9JB4ojAd4LWXlLDMHiFoNIG2zCH+lTAvmYdvpusfICOTOZC5lW2ZarIG57UkIqVWhRQrXHACo2taIjKQKyFAjmPqQx0OELpupqmXNbGyMOgDkcqs+R3pucxhIYDroD7qzC3vrONt0vfHt4nQGGsCgq9UqdGVVjgkkL1kIxDQHGqviovuPJhwRgWV7UCyV8jsHViUg2vaelbLqY7Xa9CgISm6sAWR6H7oxN4q1kgjS6h5cFFqkzOxYjdXy+yYunhykRoAE4zSCjUYnsdEZbGQ+dGSV8MOKXbVGamgWJuFCOjs9PVkSkkEmx5Am6zKQoBhGcN0fMLBCxSEYnrXsD286hwIETwLpL01ujR7GvLQvDsg9WJhRsGE46ho8OlXwtQoTLPWIY9oVLGdtI8CRIJzWEFgfCjwDCznTAFLQIUUrvwVDNT3HfwwCQHMf7T+Y0mno2jZrLYBkdAw+MpfBvsJ/FBoBYDWhKwwCA09nubDl/BCidDPvGUPPYhfSMkdyGIRtHgozT/k+DCJXCqxzeo+jvUcoYIz0GEAapIjrUPK+MOXQROXgKjyRPzG3FMHqkLAkBTy0DHA9BLmr0gaQAHFeNOIM5DI35s6hDgp+j3qCPomwzoYXPQokRxnZ484QiAPrAy7eQ1pOC35zh3oAimdfUoc4XVm0s/DRA085cOAba8O9xkHmzcO2wmYFkERbtmxr2TfVwJ8AnTNZUkOlPKT6UhoEMl1lrpCVcC1q3MfCNsccecFXjMBIifgRr/jLD5OAJ6WzLYAU4pbzPCXgFXgwJsYM9+Z1Xy4nwbWoywY6AiQOIr3e0LJjphiDIAYra9U6BZLTOlj6IvGHCmueHnF2xnB4DNgUVdYSgbQOPfgZ6sQi9bGw9l0fBfwJ04bf8B7+CDCdaWTmybQZBNZvHASS0X0Qt33fnyMcGzkmj+wACEMekGIx06wlRy5bKGK+Ma2BrjDdt2QyVEN5VHHxCHrdRIAkQrLXG2/k4SXozmYOCjOw/EPK7C/6kQ/cMAIWFpV6sWFs1rmnGzSYrTUjetPgJrPhbwIoVdBWY02BNPg6QDEZOBfN0II7wek2dH3g91cTQErzjQKJkp2X7ph0oCN1G7VVOyypAJLjus4EpldDE+zYFNRPpjqNju7PpM9dNBsGcqTRBhl8xpkpeh2NV6QahOyBjzQb6lYGkpQEAwaARKNrzuLMHY709DdFhrCloUaBZOCF5FiDw8FgpSx3iuSRhe7QNJqpFgkjldUGD8XcQIvoVUOFIRN34yJXIlGUoHDSQqxzAMhCAEjTAxJmClo1OFUwZdZyqNsIkPhBPcAkhlDpjwSQeei66ksprlhBjsQjQMIg7CrxZyuEDiyeE6CXhKNuFsYYb1HGVenIM2CYq8EKBDqxwmERUp9Ta98OgATtlh4NdfZAXAt+FAESmxdCsjkL4z0QQCKLg/uqCaVGwNOxNqSvIIwASSaRb4OzRRd/yzc9FbhqQ7y5LxrFl7RUVnsvEAH6wVHJN4s5dW/HB9LDJNAdxJHpPdIMSE2Ib+iWh36H9AB8x2rNec/3NvjqOTk/EQUSXVmZzC3f/o2ZadspImR3aBOmjAPSj/m9QL8BpJkUkOKnkTCQZntAhgTWB9LgJQgK7PVpDsy5BW62dcCldI0KSIQpTJVZP5KjpQMTA3sb2hViXnktbowaGzoDDQvLZ8Lk+BcCSHXpqBOOdC/4X2pEtluKtraDpivAZ6ThTxHhiabSufpIwUbtZke0kAykAcOx7ao828mAraWlrWoO46dUzLszY4DU0LEC3RLaguG6h1iFS+Uib08S1KGOrDMjACQam0fNgQSdls4GcsOEoDe6JX7GRIBIeOFftlUtRTO4EWMjjJe85YQ2Qg7x2/QZS+TmssfIRxIK0bC1TPCNCA1ygUSrncsnJdpFTK3UfNyIQdH1eEiaRjbYyK75UmFgaGObO/gzxfhuvZCzLMxuVvZrJJrBjVptDMlDczVEaB3ECKj2CJ+bm4wTbpXVRokbVcqvgZ6Q5Oh51AGQNbRieX+yBqdVGGu+eYgonM9iI3lAoJG7uOhHmts8v7FXGDkTSZ07d0d0JENtVWry/cLufXwafcrl9oEkQn7TqrS/JgJbTAUpTqN0ACTFZ2815ksP/RjKpwiQPIt+HvXZluZFIwHkXtq2UCdRp9LSDpAwUkyQxnwFRXDqFNxCa+8YHEnYOoYKKl/e4OBTpM1p1RA7MDYUU0lV7okR4WKo4c6j+UhQ4al6o+bFD0COZ5ycY1X41uqZuq2VsTaGgS3jQGEJR+JuUwBJsWvbrqn0Ksbdtl1XvTCsAyDJYcVJgbkk3H1JC0VibSfZuu1bA9zTUpkWv7KqnbLiDat4ZhRITHqY2yo9ECY6iykWHrNOysRusYIRZg3zo075kvoLRg4s3M5VA/9MmDM+6en9DoDUtNE0RA3TWJF1ssG2nXVv9LyGPNiCUceQOqUUQuqY3Zymon7LS9AINLrAAaU0XR2riWIsRnvcTesSgxGRniVcAOl07viYBHQFmJtJnCRFg8e573gz7ldxYXjraB/iAFcCKdCy7e2am2su7hx4dWpht8Gh2irhA0rbhdXOgXTqFinb3KrB6BkWNcQknXGVHJoEfsnWnJ+dKxSLHan0FpYG+A42Mt3snbNrL2faVXyp8tDB7KGfQyFuFzUxXednp7YK/WEYmNsvOstFS2NnvFzuWHZjuia8P8pxb49tKU1HLJDUrS7lsjNnZobqZi5nh5I3Tu1rvWrlzLQZqNkcF0hActmsYlwxujdiY8WssuVlQWuVnLfJC/gFKVd3LhlcVHcs021UbaS3RRUr5dQ/02kLmkw6XwpFyHLF6aSxZ2zVzcURMuP0t753cLA3CguxmncXcywHt6ZHh/b2Ri1RNtvicalJdc2GF1NiRBAoOjmLqi/ahOxUQmFpsBzbDEj/UgBI8Pz2RKibtsTzKo/81A2LBvx1j734UKCRXdnwc+K8VJfaVGa5YzQ3LLm7Rk2CD5kpf7rCJXMY3AkfU17ixjYP4oNtANJK58akzwit7VVQvFHCMeayPVsI//LDbMUrG1umnxocgX4aQPK6la44GXKSr6StIEfm0qYHJOipLSzNi0dZ6R3SANKMbIOt+4vJN3IuLmkzPdZYZLoDkgQmQez1NbFf24PrUU7urjLp+SUQg1hYiMXJ2sDJPkfuVCx/PdOWvU1VNRZvJgcjI4VJGWhQsfmDasXMmbmKlZ3ZDhYXYB7T+yjvOTN7Zoy52pMsjwwVGolmPgPduoXQYmFk5ExjM9B0YWhkoxHKkuKjdXhMrpLdCqZrWXRj9kwg/oVGFUQrO9vQWgQMOlbPGOjDfH5y50wawXGiOvIgus87EKGR0tYoTgiGsT60Ne29GbS0PVN3VqVijWyzZhlJdF41qtgmhQdnasV8vlhiwa1S7jVwyUFbMyyiCl5FdeyZQfce3yMWSgo5zemCCdXdCGUxdVw7zBdxp0hw55XsZhAa3FDBiduo4VASDYsO1pboB9YNui00aqvRMxuENL4QDQ01g9kelpgw9v4g4GNEIV8SW8bicfwpESV4ZqEeXHPhmE7/m8w/MRI5NGsjaFa5mQoVyrrUDoGnDqF2IHdkOMkq9XdrdSme6LqcmtrBbSFtvgC7Sx5xPgIBZ52J0qkwdiX0s2f+XWxEYsT4rCU2oKEDgT7ENjqn6m0hXWpCRGxMAqVYHVre2FgeSouUNkQ23Vf5HJfIoYhPnBIoVm1Sla0uO3ZCvDiS84O6tJWD4CXBU17/TgQB58Zo2oRQz7Lqj9RVui61QQaGqhDaFosY69GO30naJeH3aE4STHsdZw671KUudalLLen/Adjt3odAmo81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9" name="Picture 8"/>
          <p:cNvPicPr>
            <a:picLocks noChangeAspect="1" noChangeArrowheads="1"/>
          </p:cNvPicPr>
          <p:nvPr/>
        </p:nvPicPr>
        <p:blipFill>
          <a:blip r:embed="rId3"/>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2932510489"/>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Visual </a:t>
            </a:r>
            <a:r>
              <a:rPr lang="en-US" dirty="0"/>
              <a:t>Cues and Icons</a:t>
            </a:r>
          </a:p>
        </p:txBody>
      </p:sp>
      <p:pic>
        <p:nvPicPr>
          <p:cNvPr id="5129" name="Picture 9"/>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57201" y="566737"/>
            <a:ext cx="5295080" cy="5910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137" name="Picture 17"/>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666982" y="1066800"/>
            <a:ext cx="4997263" cy="5410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10</a:t>
            </a:fld>
            <a:endParaRPr kumimoji="0" lang="en-US" dirty="0"/>
          </a:p>
        </p:txBody>
      </p:sp>
      <p:sp>
        <p:nvSpPr>
          <p:cNvPr id="3" name="Footer Placeholder 2"/>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8" name="Picture 7"/>
          <p:cNvPicPr>
            <a:picLocks noChangeAspect="1" noChangeArrowheads="1"/>
          </p:cNvPicPr>
          <p:nvPr/>
        </p:nvPicPr>
        <p:blipFill>
          <a:blip r:embed="rId4"/>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2373301320"/>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a:t>Visual Cues and Icons</a:t>
            </a:r>
          </a:p>
        </p:txBody>
      </p:sp>
      <p:pic>
        <p:nvPicPr>
          <p:cNvPr id="6153" name="Picture 9"/>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65761" y="457200"/>
            <a:ext cx="5741773" cy="62928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11</a:t>
            </a:fld>
            <a:endParaRPr kumimoji="0" lang="en-US" dirty="0"/>
          </a:p>
        </p:txBody>
      </p:sp>
      <p:sp>
        <p:nvSpPr>
          <p:cNvPr id="3" name="Footer Placeholder 2"/>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7" name="Picture 6"/>
          <p:cNvPicPr>
            <a:picLocks noChangeAspect="1" noChangeArrowheads="1"/>
          </p:cNvPicPr>
          <p:nvPr/>
        </p:nvPicPr>
        <p:blipFill>
          <a:blip r:embed="rId3"/>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1649779712"/>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a:t>Visual Cues and Icons</a:t>
            </a:r>
          </a:p>
        </p:txBody>
      </p:sp>
      <p:pic>
        <p:nvPicPr>
          <p:cNvPr id="7175" name="Picture 7"/>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65760" y="762001"/>
            <a:ext cx="8503920" cy="37291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12</a:t>
            </a:fld>
            <a:endParaRPr kumimoji="0" lang="en-US" dirty="0"/>
          </a:p>
        </p:txBody>
      </p:sp>
      <p:sp>
        <p:nvSpPr>
          <p:cNvPr id="3" name="Footer Placeholder 2"/>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7" name="Picture 6"/>
          <p:cNvPicPr>
            <a:picLocks noChangeAspect="1" noChangeArrowheads="1"/>
          </p:cNvPicPr>
          <p:nvPr/>
        </p:nvPicPr>
        <p:blipFill>
          <a:blip r:embed="rId3"/>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258845552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Datasource Page</a:t>
            </a:r>
            <a:endParaRPr lang="en-US" dirty="0"/>
          </a:p>
        </p:txBody>
      </p:sp>
      <p:sp>
        <p:nvSpPr>
          <p:cNvPr id="5" name="TextBox 4"/>
          <p:cNvSpPr txBox="1"/>
          <p:nvPr/>
        </p:nvSpPr>
        <p:spPr>
          <a:xfrm>
            <a:off x="274320" y="1003756"/>
            <a:ext cx="10149840" cy="1277273"/>
          </a:xfrm>
          <a:prstGeom prst="rect">
            <a:avLst/>
          </a:prstGeom>
          <a:noFill/>
        </p:spPr>
        <p:txBody>
          <a:bodyPr wrap="square" rtlCol="0">
            <a:spAutoFit/>
          </a:bodyPr>
          <a:lstStyle/>
          <a:p>
            <a:pPr algn="just"/>
            <a:r>
              <a:rPr lang="en-US" sz="1100" dirty="0" smtClean="0">
                <a:latin typeface="Calibri" panose="020F0502020204030204" pitchFamily="34" charset="0"/>
                <a:cs typeface="Calibri" panose="020F0502020204030204" pitchFamily="34" charset="0"/>
              </a:rPr>
              <a:t>Before </a:t>
            </a:r>
            <a:r>
              <a:rPr lang="en-US" sz="1100" dirty="0">
                <a:latin typeface="Calibri" panose="020F0502020204030204" pitchFamily="34" charset="0"/>
                <a:cs typeface="Calibri" panose="020F0502020204030204" pitchFamily="34" charset="0"/>
              </a:rPr>
              <a:t>or during your analysis, you may want to make changes to the Tableau data source. You can do that on the data source page. Tableau takes you to the data source page after you establish the initial connection to your data. You can also access the data source page by clicking the Data Source tab from any location in the workbook.</a:t>
            </a:r>
          </a:p>
          <a:p>
            <a:pPr algn="just"/>
            <a:r>
              <a:rPr lang="en-US" sz="1100" dirty="0">
                <a:latin typeface="Calibri" panose="020F0502020204030204" pitchFamily="34" charset="0"/>
                <a:cs typeface="Calibri" panose="020F0502020204030204" pitchFamily="34" charset="0"/>
              </a:rPr>
              <a:t>Although the look of the page and the options available vary depending on the type of data that you are connected to, the data source page generally consists of four main areas: left pane, canvas, data grid, and metadata grid.</a:t>
            </a:r>
          </a:p>
          <a:p>
            <a:pPr algn="just"/>
            <a:endParaRPr lang="en-US" sz="1100" dirty="0" smtClean="0">
              <a:latin typeface="Calibri" panose="020F0502020204030204" pitchFamily="34" charset="0"/>
              <a:cs typeface="Calibri" panose="020F0502020204030204" pitchFamily="34" charset="0"/>
            </a:endParaRPr>
          </a:p>
          <a:p>
            <a:pPr algn="just"/>
            <a:endParaRPr lang="en-US" sz="1100" dirty="0">
              <a:latin typeface="Calibri" panose="020F0502020204030204" pitchFamily="34" charset="0"/>
              <a:cs typeface="Calibri" panose="020F0502020204030204" pitchFamily="34" charset="0"/>
            </a:endParaRPr>
          </a:p>
          <a:p>
            <a:pPr algn="just"/>
            <a:endParaRPr lang="en-US" sz="1100" dirty="0">
              <a:latin typeface="Calibri" panose="020F0502020204030204" pitchFamily="34" charset="0"/>
              <a:cs typeface="Calibri" panose="020F0502020204030204" pitchFamily="34" charset="0"/>
            </a:endParaRPr>
          </a:p>
        </p:txBody>
      </p:sp>
      <p:pic>
        <p:nvPicPr>
          <p:cNvPr id="6" name="Picture 5" descr="http://onlinehelp.tableau.com/current/pro/desktop/en-us/Img/environ_workspace_datasource_page.png"/>
          <p:cNvPicPr/>
          <p:nvPr/>
        </p:nvPicPr>
        <p:blipFill>
          <a:blip r:embed="rId2">
            <a:extLst>
              <a:ext uri="{28A0092B-C50C-407E-A947-70E740481C1C}">
                <a14:useLocalDpi xmlns="" xmlns:a14="http://schemas.microsoft.com/office/drawing/2010/main" val="0"/>
              </a:ext>
            </a:extLst>
          </a:blip>
          <a:srcRect/>
          <a:stretch>
            <a:fillRect/>
          </a:stretch>
        </p:blipFill>
        <p:spPr bwMode="auto">
          <a:xfrm>
            <a:off x="274321" y="1981200"/>
            <a:ext cx="5798058" cy="3490595"/>
          </a:xfrm>
          <a:prstGeom prst="rect">
            <a:avLst/>
          </a:prstGeom>
          <a:noFill/>
          <a:ln>
            <a:noFill/>
          </a:ln>
        </p:spPr>
      </p:pic>
      <p:sp>
        <p:nvSpPr>
          <p:cNvPr id="8" name="TextBox 7"/>
          <p:cNvSpPr txBox="1"/>
          <p:nvPr/>
        </p:nvSpPr>
        <p:spPr>
          <a:xfrm>
            <a:off x="274320" y="5411451"/>
            <a:ext cx="10149840" cy="1446550"/>
          </a:xfrm>
          <a:prstGeom prst="rect">
            <a:avLst/>
          </a:prstGeom>
          <a:noFill/>
        </p:spPr>
        <p:txBody>
          <a:bodyPr wrap="square" rtlCol="0">
            <a:spAutoFit/>
          </a:bodyPr>
          <a:lstStyle/>
          <a:p>
            <a:pPr algn="just"/>
            <a:r>
              <a:rPr lang="en-US" sz="1100" b="1" dirty="0" smtClean="0">
                <a:latin typeface="Calibri" panose="020F0502020204030204" pitchFamily="34" charset="0"/>
                <a:cs typeface="Calibri" panose="020F0502020204030204" pitchFamily="34" charset="0"/>
              </a:rPr>
              <a:t>Left </a:t>
            </a:r>
            <a:r>
              <a:rPr lang="en-US" sz="1100" b="1" dirty="0">
                <a:latin typeface="Calibri" panose="020F0502020204030204" pitchFamily="34" charset="0"/>
                <a:cs typeface="Calibri" panose="020F0502020204030204" pitchFamily="34" charset="0"/>
              </a:rPr>
              <a:t>pane</a:t>
            </a:r>
          </a:p>
          <a:p>
            <a:pPr algn="just"/>
            <a:r>
              <a:rPr lang="en-US" sz="1100" dirty="0">
                <a:latin typeface="Calibri" panose="020F0502020204030204" pitchFamily="34" charset="0"/>
                <a:cs typeface="Calibri" panose="020F0502020204030204" pitchFamily="34" charset="0"/>
              </a:rPr>
              <a:t>The left pane of the data source page displays details about your data, that is the data that Tableau Desktop is connected to. For file-based data, the left pane might display the file name and the worksheets in the file. For relational-based data, the left pane might display the server, the database or schema, and the tables in the database.</a:t>
            </a:r>
          </a:p>
          <a:p>
            <a:pPr algn="just"/>
            <a:r>
              <a:rPr lang="en-US" sz="1100" dirty="0">
                <a:latin typeface="Calibri" panose="020F0502020204030204" pitchFamily="34" charset="0"/>
                <a:cs typeface="Calibri" panose="020F0502020204030204" pitchFamily="34" charset="0"/>
              </a:rPr>
              <a:t>You can also use the left pane to add more connections to the data source to create cross-database joins.</a:t>
            </a:r>
          </a:p>
          <a:p>
            <a:pPr algn="just"/>
            <a:r>
              <a:rPr lang="en-US" sz="1100" dirty="0">
                <a:latin typeface="Calibri" panose="020F0502020204030204" pitchFamily="34" charset="0"/>
                <a:cs typeface="Calibri" panose="020F0502020204030204" pitchFamily="34" charset="0"/>
              </a:rPr>
              <a:t>The left pane does not display for cube (multidimensional) data.</a:t>
            </a:r>
          </a:p>
          <a:p>
            <a:pPr algn="just"/>
            <a:endParaRPr lang="en-US" sz="1100" dirty="0" smtClean="0">
              <a:latin typeface="Calibri" panose="020F0502020204030204" pitchFamily="34" charset="0"/>
              <a:cs typeface="Calibri" panose="020F0502020204030204" pitchFamily="34" charset="0"/>
            </a:endParaRPr>
          </a:p>
          <a:p>
            <a:pPr algn="just"/>
            <a:endParaRPr lang="en-US" sz="1100" dirty="0">
              <a:latin typeface="Calibri" panose="020F0502020204030204" pitchFamily="34" charset="0"/>
              <a:cs typeface="Calibri" panose="020F0502020204030204" pitchFamily="34" charset="0"/>
            </a:endParaRPr>
          </a:p>
          <a:p>
            <a:pPr algn="just"/>
            <a:endParaRPr lang="en-US" sz="1100" dirty="0">
              <a:latin typeface="Calibri" panose="020F0502020204030204" pitchFamily="34" charset="0"/>
              <a:cs typeface="Calibri" panose="020F0502020204030204" pitchFamily="34" charset="0"/>
            </a:endParaRPr>
          </a:p>
        </p:txBody>
      </p:sp>
      <p:sp>
        <p:nvSpPr>
          <p:cNvPr id="7" name="Slide Number Placeholder 6"/>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13</a:t>
            </a:fld>
            <a:endParaRPr kumimoji="0" lang="en-US" dirty="0"/>
          </a:p>
        </p:txBody>
      </p:sp>
      <p:sp>
        <p:nvSpPr>
          <p:cNvPr id="3" name="Footer Placeholder 2"/>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0" name="Picture 9"/>
          <p:cNvPicPr>
            <a:picLocks noChangeAspect="1" noChangeArrowheads="1"/>
          </p:cNvPicPr>
          <p:nvPr/>
        </p:nvPicPr>
        <p:blipFill>
          <a:blip r:embed="rId3"/>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1185153335"/>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Datasource Page</a:t>
            </a:r>
            <a:endParaRPr lang="en-US" dirty="0"/>
          </a:p>
        </p:txBody>
      </p:sp>
      <p:sp>
        <p:nvSpPr>
          <p:cNvPr id="5" name="TextBox 4"/>
          <p:cNvSpPr txBox="1"/>
          <p:nvPr/>
        </p:nvSpPr>
        <p:spPr>
          <a:xfrm>
            <a:off x="274320" y="1003757"/>
            <a:ext cx="10149840" cy="2462213"/>
          </a:xfrm>
          <a:prstGeom prst="rect">
            <a:avLst/>
          </a:prstGeom>
          <a:noFill/>
        </p:spPr>
        <p:txBody>
          <a:bodyPr wrap="square" rtlCol="0">
            <a:spAutoFit/>
          </a:bodyPr>
          <a:lstStyle/>
          <a:p>
            <a:pPr algn="just"/>
            <a:r>
              <a:rPr lang="en-US" sz="1100" b="1" dirty="0" smtClean="0">
                <a:latin typeface="Calibri" panose="020F0502020204030204" pitchFamily="34" charset="0"/>
                <a:cs typeface="Calibri" panose="020F0502020204030204" pitchFamily="34" charset="0"/>
              </a:rPr>
              <a:t>Canvas</a:t>
            </a:r>
            <a:endParaRPr lang="en-US" sz="1100" b="1"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When connected to most relational and file-based data, you can drag one or more tables to the canvas area to set up your Tableau data source.</a:t>
            </a:r>
          </a:p>
          <a:p>
            <a:pPr algn="just"/>
            <a:r>
              <a:rPr lang="en-US" sz="1100" dirty="0">
                <a:latin typeface="Calibri" panose="020F0502020204030204" pitchFamily="34" charset="0"/>
                <a:cs typeface="Calibri" panose="020F0502020204030204" pitchFamily="34" charset="0"/>
              </a:rPr>
              <a:t>When connected to cube data, the top of the data source page displays the available catalog or queries and cubes to select from to set up your Tableau data source</a:t>
            </a:r>
            <a:r>
              <a:rPr lang="en-US" sz="1100" dirty="0" smtClean="0">
                <a:latin typeface="Calibri" panose="020F0502020204030204" pitchFamily="34" charset="0"/>
                <a:cs typeface="Calibri" panose="020F0502020204030204" pitchFamily="34" charset="0"/>
              </a:rPr>
              <a:t>.</a:t>
            </a:r>
          </a:p>
          <a:p>
            <a:pPr algn="just"/>
            <a:endParaRPr lang="en-US" sz="1100" dirty="0">
              <a:latin typeface="Calibri" panose="020F0502020204030204" pitchFamily="34" charset="0"/>
              <a:cs typeface="Calibri" panose="020F0502020204030204" pitchFamily="34" charset="0"/>
            </a:endParaRPr>
          </a:p>
          <a:p>
            <a:pPr algn="just"/>
            <a:r>
              <a:rPr lang="en-US" sz="1100" b="1" dirty="0">
                <a:latin typeface="Calibri" panose="020F0502020204030204" pitchFamily="34" charset="0"/>
                <a:cs typeface="Calibri" panose="020F0502020204030204" pitchFamily="34" charset="0"/>
              </a:rPr>
              <a:t>Data grid</a:t>
            </a:r>
          </a:p>
          <a:p>
            <a:pPr algn="just"/>
            <a:r>
              <a:rPr lang="en-US" sz="1100" dirty="0">
                <a:latin typeface="Calibri" panose="020F0502020204030204" pitchFamily="34" charset="0"/>
                <a:cs typeface="Calibri" panose="020F0502020204030204" pitchFamily="34" charset="0"/>
              </a:rPr>
              <a:t>Use the data grid to review the fields and the first 1,000 rows of the data contained in the Tableau data source. You can also use the data grid to make general modifications to the Tableau data source like sorting or hiding fields; renaming fields or resetting field names; creating calculations; changing the column or row sort; or adding aliases. For the Web Data Connector, file- and relational-based data sources in Extract mode, you can see extract data in the grid, including extract only calculations.</a:t>
            </a:r>
          </a:p>
          <a:p>
            <a:pPr algn="just"/>
            <a:r>
              <a:rPr lang="en-US" sz="1100" dirty="0">
                <a:latin typeface="Calibri" panose="020F0502020204030204" pitchFamily="34" charset="0"/>
                <a:cs typeface="Calibri" panose="020F0502020204030204" pitchFamily="34" charset="0"/>
              </a:rPr>
              <a:t>To select multiple fields in the grid, click a column, and then drag the mouse to select more columns. To select all fields, click the area in the upper-left corner of the grid like in the example, below</a:t>
            </a:r>
          </a:p>
          <a:p>
            <a:pPr algn="just"/>
            <a:endParaRPr lang="en-US" sz="1100" dirty="0">
              <a:latin typeface="Calibri" panose="020F0502020204030204" pitchFamily="34" charset="0"/>
              <a:cs typeface="Calibri" panose="020F0502020204030204" pitchFamily="34" charset="0"/>
            </a:endParaRPr>
          </a:p>
          <a:p>
            <a:pPr algn="just"/>
            <a:endParaRPr lang="en-US" sz="1100" dirty="0" smtClean="0">
              <a:latin typeface="Calibri" panose="020F0502020204030204" pitchFamily="34" charset="0"/>
              <a:cs typeface="Calibri" panose="020F0502020204030204" pitchFamily="34" charset="0"/>
            </a:endParaRPr>
          </a:p>
          <a:p>
            <a:pPr algn="just"/>
            <a:endParaRPr lang="en-US" sz="1100" dirty="0">
              <a:latin typeface="Calibri" panose="020F0502020204030204" pitchFamily="34" charset="0"/>
              <a:cs typeface="Calibri" panose="020F0502020204030204" pitchFamily="34" charset="0"/>
            </a:endParaRPr>
          </a:p>
          <a:p>
            <a:pPr algn="just"/>
            <a:endParaRPr lang="en-US" sz="1100" dirty="0">
              <a:latin typeface="Calibri" panose="020F0502020204030204" pitchFamily="34" charset="0"/>
              <a:cs typeface="Calibri" panose="020F0502020204030204" pitchFamily="34" charset="0"/>
            </a:endParaRPr>
          </a:p>
        </p:txBody>
      </p:sp>
      <p:pic>
        <p:nvPicPr>
          <p:cNvPr id="7" name="Picture 6" descr="http://onlinehelp.tableau.com/current/pro/desktop/en-us/Img/environ_workspace_datasource_preview_click.png"/>
          <p:cNvPicPr/>
          <p:nvPr/>
        </p:nvPicPr>
        <p:blipFill>
          <a:blip r:embed="rId2">
            <a:extLst>
              <a:ext uri="{28A0092B-C50C-407E-A947-70E740481C1C}">
                <a14:useLocalDpi xmlns="" xmlns:a14="http://schemas.microsoft.com/office/drawing/2010/main" val="0"/>
              </a:ext>
            </a:extLst>
          </a:blip>
          <a:srcRect/>
          <a:stretch>
            <a:fillRect/>
          </a:stretch>
        </p:blipFill>
        <p:spPr bwMode="auto">
          <a:xfrm>
            <a:off x="365761" y="3048001"/>
            <a:ext cx="3840480" cy="1752600"/>
          </a:xfrm>
          <a:prstGeom prst="rect">
            <a:avLst/>
          </a:prstGeom>
          <a:noFill/>
          <a:ln>
            <a:noFill/>
          </a:ln>
        </p:spPr>
      </p:pic>
      <p:sp>
        <p:nvSpPr>
          <p:cNvPr id="3" name="Rectangle 2"/>
          <p:cNvSpPr/>
          <p:nvPr/>
        </p:nvSpPr>
        <p:spPr>
          <a:xfrm>
            <a:off x="4480560" y="3793496"/>
            <a:ext cx="5486400" cy="261610"/>
          </a:xfrm>
          <a:prstGeom prst="rect">
            <a:avLst/>
          </a:prstGeom>
        </p:spPr>
        <p:txBody>
          <a:bodyPr>
            <a:spAutoFit/>
          </a:bodyPr>
          <a:lstStyle/>
          <a:p>
            <a:r>
              <a:rPr lang="en-US" sz="1100" dirty="0">
                <a:latin typeface="Calibri" panose="020F0502020204030204" pitchFamily="34" charset="0"/>
                <a:cs typeface="Calibri" panose="020F0502020204030204" pitchFamily="34" charset="0"/>
              </a:rPr>
              <a:t>The grid does not display for cube (multidimensional) data.</a:t>
            </a:r>
          </a:p>
        </p:txBody>
      </p:sp>
      <p:sp>
        <p:nvSpPr>
          <p:cNvPr id="9" name="TextBox 8"/>
          <p:cNvSpPr txBox="1"/>
          <p:nvPr/>
        </p:nvSpPr>
        <p:spPr>
          <a:xfrm>
            <a:off x="182880" y="5257801"/>
            <a:ext cx="10149840" cy="938719"/>
          </a:xfrm>
          <a:prstGeom prst="rect">
            <a:avLst/>
          </a:prstGeom>
          <a:noFill/>
        </p:spPr>
        <p:txBody>
          <a:bodyPr wrap="square" rtlCol="0">
            <a:spAutoFit/>
          </a:bodyPr>
          <a:lstStyle/>
          <a:p>
            <a:pPr algn="just"/>
            <a:r>
              <a:rPr lang="en-US" sz="1100" b="1" dirty="0" smtClean="0">
                <a:latin typeface="Calibri" panose="020F0502020204030204" pitchFamily="34" charset="0"/>
                <a:cs typeface="Calibri" panose="020F0502020204030204" pitchFamily="34" charset="0"/>
              </a:rPr>
              <a:t>Metadata </a:t>
            </a:r>
            <a:r>
              <a:rPr lang="en-US" sz="1100" b="1" dirty="0">
                <a:latin typeface="Calibri" panose="020F0502020204030204" pitchFamily="34" charset="0"/>
                <a:cs typeface="Calibri" panose="020F0502020204030204" pitchFamily="34" charset="0"/>
              </a:rPr>
              <a:t>grid</a:t>
            </a:r>
          </a:p>
          <a:p>
            <a:pPr algn="just"/>
            <a:r>
              <a:rPr lang="en-US" sz="1100" dirty="0">
                <a:latin typeface="Calibri" panose="020F0502020204030204" pitchFamily="34" charset="0"/>
                <a:cs typeface="Calibri" panose="020F0502020204030204" pitchFamily="34" charset="0"/>
              </a:rPr>
              <a:t>Depending on the type of data that you are connected to, click the metadata grid button to navigate to the metadata grid. The metadata grid displays the fields in your data source as rows so that you can quickly examine the structure of your Tableau data source and perform routine management tasks, such as renaming fields or hiding multiple fields at once.</a:t>
            </a:r>
          </a:p>
          <a:p>
            <a:pPr algn="just"/>
            <a:r>
              <a:rPr lang="en-US" sz="1100" dirty="0">
                <a:latin typeface="Calibri" panose="020F0502020204030204" pitchFamily="34" charset="0"/>
                <a:cs typeface="Calibri" panose="020F0502020204030204" pitchFamily="34" charset="0"/>
              </a:rPr>
              <a:t>When connected to cube or some extract only data, the metadata grid displays by default.</a:t>
            </a:r>
          </a:p>
        </p:txBody>
      </p:sp>
      <p:sp>
        <p:nvSpPr>
          <p:cNvPr id="10" name="Slide Number Placeholder 9"/>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14</a:t>
            </a:fld>
            <a:endParaRPr kumimoji="0" lang="en-US" dirty="0"/>
          </a:p>
        </p:txBody>
      </p:sp>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2" name="Picture 11"/>
          <p:cNvPicPr>
            <a:picLocks noChangeAspect="1" noChangeArrowheads="1"/>
          </p:cNvPicPr>
          <p:nvPr/>
        </p:nvPicPr>
        <p:blipFill>
          <a:blip r:embed="rId3"/>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894422406"/>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Tableau Workspace</a:t>
            </a:r>
            <a:endParaRPr lang="en-US" dirty="0"/>
          </a:p>
        </p:txBody>
      </p:sp>
      <p:sp>
        <p:nvSpPr>
          <p:cNvPr id="8" name="TextBox 7"/>
          <p:cNvSpPr txBox="1"/>
          <p:nvPr/>
        </p:nvSpPr>
        <p:spPr>
          <a:xfrm>
            <a:off x="274320" y="1003757"/>
            <a:ext cx="10149840" cy="2123658"/>
          </a:xfrm>
          <a:prstGeom prst="rect">
            <a:avLst/>
          </a:prstGeom>
          <a:noFill/>
        </p:spPr>
        <p:txBody>
          <a:bodyPr wrap="square" rtlCol="0">
            <a:spAutoFit/>
          </a:bodyPr>
          <a:lstStyle/>
          <a:p>
            <a:pPr algn="just"/>
            <a:r>
              <a:rPr lang="en-US" sz="1100" dirty="0" smtClean="0">
                <a:latin typeface="Calibri" panose="020F0502020204030204" pitchFamily="34" charset="0"/>
                <a:cs typeface="Calibri" panose="020F0502020204030204" pitchFamily="34" charset="0"/>
              </a:rPr>
              <a:t>The </a:t>
            </a:r>
            <a:r>
              <a:rPr lang="en-US" sz="1100" dirty="0">
                <a:latin typeface="Calibri" panose="020F0502020204030204" pitchFamily="34" charset="0"/>
                <a:cs typeface="Calibri" panose="020F0502020204030204" pitchFamily="34" charset="0"/>
              </a:rPr>
              <a:t>Tableau workspace consists of menus, a toolbar, the Data pane, cards and shelves, and one or more sheets. Sheets can be worksheets, dashboards, or stories.</a:t>
            </a:r>
          </a:p>
          <a:p>
            <a:pPr algn="just"/>
            <a:r>
              <a:rPr lang="en-US" sz="1100" dirty="0" smtClean="0">
                <a:latin typeface="Calibri" panose="020F0502020204030204" pitchFamily="34" charset="0"/>
                <a:cs typeface="Calibri" panose="020F0502020204030204" pitchFamily="34" charset="0"/>
              </a:rPr>
              <a:t>Worksheets </a:t>
            </a:r>
            <a:r>
              <a:rPr lang="en-US" sz="1100" dirty="0">
                <a:latin typeface="Calibri" panose="020F0502020204030204" pitchFamily="34" charset="0"/>
                <a:cs typeface="Calibri" panose="020F0502020204030204" pitchFamily="34" charset="0"/>
              </a:rPr>
              <a:t>contain shelves and cards that you can drag and drop data fields on to build views</a:t>
            </a:r>
            <a:r>
              <a:rPr lang="en-US" sz="1100" dirty="0" smtClean="0">
                <a:latin typeface="Calibri" panose="020F0502020204030204" pitchFamily="34" charset="0"/>
                <a:cs typeface="Calibri" panose="020F0502020204030204" pitchFamily="34" charset="0"/>
              </a:rPr>
              <a:t>.</a:t>
            </a:r>
          </a:p>
          <a:p>
            <a:pPr algn="just"/>
            <a:endParaRPr lang="en-US" sz="1100" dirty="0" smtClean="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A. Workbook name.</a:t>
            </a:r>
          </a:p>
          <a:p>
            <a:pPr algn="just"/>
            <a:r>
              <a:rPr lang="en-US" sz="1100" dirty="0">
                <a:latin typeface="Calibri" panose="020F0502020204030204" pitchFamily="34" charset="0"/>
                <a:cs typeface="Calibri" panose="020F0502020204030204" pitchFamily="34" charset="0"/>
              </a:rPr>
              <a:t>B. Cards and shelves - Drag fields to the cards and shelves in the workspace to add data to your view.</a:t>
            </a:r>
          </a:p>
          <a:p>
            <a:pPr algn="just"/>
            <a:r>
              <a:rPr lang="en-US" sz="1100" dirty="0">
                <a:latin typeface="Calibri" panose="020F0502020204030204" pitchFamily="34" charset="0"/>
                <a:cs typeface="Calibri" panose="020F0502020204030204" pitchFamily="34" charset="0"/>
              </a:rPr>
              <a:t>C. Toolbar - Use the toolbar to access commands and analysis and navigation tools.</a:t>
            </a:r>
          </a:p>
          <a:p>
            <a:pPr algn="just"/>
            <a:r>
              <a:rPr lang="en-US" sz="1100" dirty="0">
                <a:latin typeface="Calibri" panose="020F0502020204030204" pitchFamily="34" charset="0"/>
                <a:cs typeface="Calibri" panose="020F0502020204030204" pitchFamily="34" charset="0"/>
              </a:rPr>
              <a:t>D. View - This is the workspace where you create your data visualizations.</a:t>
            </a:r>
          </a:p>
          <a:p>
            <a:pPr algn="just"/>
            <a:r>
              <a:rPr lang="en-US" sz="1100" dirty="0">
                <a:latin typeface="Calibri" panose="020F0502020204030204" pitchFamily="34" charset="0"/>
                <a:cs typeface="Calibri" panose="020F0502020204030204" pitchFamily="34" charset="0"/>
              </a:rPr>
              <a:t>E. Go to the start page. For more information, see Start Page.</a:t>
            </a:r>
          </a:p>
          <a:p>
            <a:pPr algn="just"/>
            <a:r>
              <a:rPr lang="en-US" sz="1100" dirty="0">
                <a:latin typeface="Calibri" panose="020F0502020204030204" pitchFamily="34" charset="0"/>
                <a:cs typeface="Calibri" panose="020F0502020204030204" pitchFamily="34" charset="0"/>
              </a:rPr>
              <a:t>F. Side Bar. The side bar provides two panes: the Data pane and the Analytics pane. For more information, see The Side Bar.</a:t>
            </a:r>
          </a:p>
          <a:p>
            <a:pPr algn="just"/>
            <a:r>
              <a:rPr lang="en-US" sz="1100" dirty="0">
                <a:latin typeface="Calibri" panose="020F0502020204030204" pitchFamily="34" charset="0"/>
                <a:cs typeface="Calibri" panose="020F0502020204030204" pitchFamily="34" charset="0"/>
              </a:rPr>
              <a:t>G. Go to the data source page. For more information, see Data Source Page.</a:t>
            </a:r>
          </a:p>
          <a:p>
            <a:pPr algn="just"/>
            <a:r>
              <a:rPr lang="en-US" sz="1100" dirty="0">
                <a:latin typeface="Calibri" panose="020F0502020204030204" pitchFamily="34" charset="0"/>
                <a:cs typeface="Calibri" panose="020F0502020204030204" pitchFamily="34" charset="0"/>
              </a:rPr>
              <a:t>H. Status bar - Displays information about the current view.</a:t>
            </a:r>
          </a:p>
          <a:p>
            <a:pPr algn="just"/>
            <a:r>
              <a:rPr lang="en-US" sz="1100" dirty="0">
                <a:latin typeface="Calibri" panose="020F0502020204030204" pitchFamily="34" charset="0"/>
                <a:cs typeface="Calibri" panose="020F0502020204030204" pitchFamily="34" charset="0"/>
              </a:rPr>
              <a:t>I. Sheet tabs - Tabs represent each sheet in your workbook. This can include worksheets, dashboards and stories. For more information, see Sheets</a:t>
            </a:r>
            <a:r>
              <a:rPr lang="en-US" sz="1100" dirty="0" smtClean="0">
                <a:latin typeface="Calibri" panose="020F0502020204030204" pitchFamily="34" charset="0"/>
                <a:cs typeface="Calibri" panose="020F0502020204030204" pitchFamily="34" charset="0"/>
              </a:rPr>
              <a:t>.</a:t>
            </a:r>
            <a:endParaRPr lang="en-US" sz="1100" dirty="0">
              <a:latin typeface="Calibri" panose="020F0502020204030204" pitchFamily="34" charset="0"/>
              <a:cs typeface="Calibri" panose="020F0502020204030204" pitchFamily="34" charset="0"/>
            </a:endParaRPr>
          </a:p>
        </p:txBody>
      </p:sp>
      <p:pic>
        <p:nvPicPr>
          <p:cNvPr id="8194" name="Picture 2" descr="http://onlinehelp.tableau.com/current/pro/desktop/en-us/Img/environ_workspace1.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35280" y="3276601"/>
            <a:ext cx="5303520" cy="2935183"/>
          </a:xfrm>
          <a:prstGeom prst="rect">
            <a:avLst/>
          </a:prstGeom>
          <a:noFill/>
          <a:extLst>
            <a:ext uri="{909E8E84-426E-40DD-AFC4-6F175D3DCCD1}">
              <a14:hiddenFill xmlns="" xmlns:a14="http://schemas.microsoft.com/office/drawing/2010/main">
                <a:solidFill>
                  <a:srgbClr val="FFFFFF"/>
                </a:solidFill>
              </a14:hiddenFill>
            </a:ext>
          </a:extLst>
        </p:spPr>
      </p:pic>
      <p:sp>
        <p:nvSpPr>
          <p:cNvPr id="6" name="Slide Number Placeholder 5"/>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15</a:t>
            </a:fld>
            <a:endParaRPr kumimoji="0" lang="en-US" dirty="0"/>
          </a:p>
        </p:txBody>
      </p:sp>
      <p:sp>
        <p:nvSpPr>
          <p:cNvPr id="3" name="Footer Placeholder 2"/>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9" name="Picture 8"/>
          <p:cNvPicPr>
            <a:picLocks noChangeAspect="1" noChangeArrowheads="1"/>
          </p:cNvPicPr>
          <p:nvPr/>
        </p:nvPicPr>
        <p:blipFill>
          <a:blip r:embed="rId3"/>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3007148650"/>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Data Types</a:t>
            </a:r>
            <a:endParaRPr lang="en-US" dirty="0"/>
          </a:p>
        </p:txBody>
      </p:sp>
      <p:sp>
        <p:nvSpPr>
          <p:cNvPr id="8" name="TextBox 7"/>
          <p:cNvSpPr txBox="1"/>
          <p:nvPr/>
        </p:nvSpPr>
        <p:spPr>
          <a:xfrm>
            <a:off x="274320" y="1003757"/>
            <a:ext cx="10149840" cy="769441"/>
          </a:xfrm>
          <a:prstGeom prst="rect">
            <a:avLst/>
          </a:prstGeom>
          <a:noFill/>
        </p:spPr>
        <p:txBody>
          <a:bodyPr wrap="square" rtlCol="0">
            <a:spAutoFit/>
          </a:bodyPr>
          <a:lstStyle/>
          <a:p>
            <a:pPr algn="just"/>
            <a:r>
              <a:rPr lang="en-US" sz="1100" dirty="0">
                <a:latin typeface="Calibri" panose="020F0502020204030204" pitchFamily="34" charset="0"/>
                <a:cs typeface="Calibri" panose="020F0502020204030204" pitchFamily="34" charset="0"/>
              </a:rPr>
              <a:t>All fields in a data source have a data type. The data type reflects the kind of information stored in that field, for example integers </a:t>
            </a:r>
            <a:r>
              <a:rPr lang="en-US" sz="1100" dirty="0" smtClean="0">
                <a:latin typeface="Calibri" panose="020F0502020204030204" pitchFamily="34" charset="0"/>
                <a:cs typeface="Calibri" panose="020F0502020204030204" pitchFamily="34" charset="0"/>
              </a:rPr>
              <a:t>(100), </a:t>
            </a:r>
            <a:r>
              <a:rPr lang="en-US" sz="1100" dirty="0">
                <a:latin typeface="Calibri" panose="020F0502020204030204" pitchFamily="34" charset="0"/>
                <a:cs typeface="Calibri" panose="020F0502020204030204" pitchFamily="34" charset="0"/>
              </a:rPr>
              <a:t>dates (</a:t>
            </a:r>
            <a:r>
              <a:rPr lang="en-US" sz="1100" dirty="0" smtClean="0">
                <a:latin typeface="Calibri" panose="020F0502020204030204" pitchFamily="34" charset="0"/>
                <a:cs typeface="Calibri" panose="020F0502020204030204" pitchFamily="34" charset="0"/>
              </a:rPr>
              <a:t>1/01/2016) </a:t>
            </a:r>
            <a:r>
              <a:rPr lang="en-US" sz="1100" dirty="0">
                <a:latin typeface="Calibri" panose="020F0502020204030204" pitchFamily="34" charset="0"/>
                <a:cs typeface="Calibri" panose="020F0502020204030204" pitchFamily="34" charset="0"/>
              </a:rPr>
              <a:t>and strings </a:t>
            </a:r>
            <a:r>
              <a:rPr lang="en-US" sz="1100" dirty="0" smtClean="0">
                <a:latin typeface="Calibri" panose="020F0502020204030204" pitchFamily="34" charset="0"/>
                <a:cs typeface="Calibri" panose="020F0502020204030204" pitchFamily="34" charset="0"/>
              </a:rPr>
              <a:t>(“Narendra”). </a:t>
            </a:r>
            <a:r>
              <a:rPr lang="en-US" sz="1100" dirty="0">
                <a:latin typeface="Calibri" panose="020F0502020204030204" pitchFamily="34" charset="0"/>
                <a:cs typeface="Calibri" panose="020F0502020204030204" pitchFamily="34" charset="0"/>
              </a:rPr>
              <a:t>The data type of a field is identified in the Data pane by one of the icons shown below. </a:t>
            </a:r>
            <a:endParaRPr lang="en-US" sz="1100" dirty="0" smtClean="0">
              <a:latin typeface="Calibri" panose="020F0502020204030204" pitchFamily="34" charset="0"/>
              <a:cs typeface="Calibri" panose="020F0502020204030204" pitchFamily="34" charset="0"/>
            </a:endParaRPr>
          </a:p>
          <a:p>
            <a:pPr algn="just"/>
            <a:r>
              <a:rPr lang="en-US" sz="1100" dirty="0" smtClean="0">
                <a:latin typeface="Calibri" panose="020F0502020204030204" pitchFamily="34" charset="0"/>
                <a:cs typeface="Calibri" panose="020F0502020204030204" pitchFamily="34" charset="0"/>
              </a:rPr>
              <a:t>You </a:t>
            </a:r>
            <a:r>
              <a:rPr lang="en-US" sz="1100" dirty="0">
                <a:latin typeface="Calibri" panose="020F0502020204030204" pitchFamily="34" charset="0"/>
                <a:cs typeface="Calibri" panose="020F0502020204030204" pitchFamily="34" charset="0"/>
              </a:rPr>
              <a:t>can change the data type for a field either on the Data Source page or in the Data pane.</a:t>
            </a:r>
          </a:p>
          <a:p>
            <a:pPr algn="just"/>
            <a:endParaRPr lang="en-US" sz="1100" dirty="0">
              <a:latin typeface="Calibri" panose="020F0502020204030204" pitchFamily="34" charset="0"/>
              <a:cs typeface="Calibri" panose="020F0502020204030204" pitchFamily="34" charset="0"/>
            </a:endParaRPr>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16</a:t>
            </a:fld>
            <a:endParaRPr kumimoji="0" lang="en-US" dirty="0"/>
          </a:p>
        </p:txBody>
      </p:sp>
      <p:sp>
        <p:nvSpPr>
          <p:cNvPr id="15" name="TextBox 14"/>
          <p:cNvSpPr txBox="1"/>
          <p:nvPr/>
        </p:nvSpPr>
        <p:spPr>
          <a:xfrm>
            <a:off x="366944" y="4495800"/>
            <a:ext cx="9081856" cy="1785104"/>
          </a:xfrm>
          <a:prstGeom prst="rect">
            <a:avLst/>
          </a:prstGeom>
          <a:noFill/>
        </p:spPr>
        <p:txBody>
          <a:bodyPr wrap="square" rtlCol="0">
            <a:spAutoFit/>
          </a:bodyPr>
          <a:lstStyle/>
          <a:p>
            <a:pPr algn="just"/>
            <a:r>
              <a:rPr lang="en-US" sz="1100" b="1" dirty="0">
                <a:latin typeface="Calibri" panose="020F0502020204030204" pitchFamily="34" charset="0"/>
                <a:cs typeface="Calibri" panose="020F0502020204030204" pitchFamily="34" charset="0"/>
              </a:rPr>
              <a:t>Change the data type for a field in the Data Source page</a:t>
            </a:r>
          </a:p>
          <a:p>
            <a:pPr algn="just"/>
            <a:r>
              <a:rPr lang="en-US" sz="1100" dirty="0">
                <a:latin typeface="Calibri" panose="020F0502020204030204" pitchFamily="34" charset="0"/>
                <a:cs typeface="Calibri" panose="020F0502020204030204" pitchFamily="34" charset="0"/>
              </a:rPr>
              <a:t>Sometimes Tableau incorrectly interprets the data type of a field. For example, Tableau might interpret a field that contains dates as an integer data type, rather than a date data type</a:t>
            </a:r>
            <a:r>
              <a:rPr lang="en-US" sz="1100" dirty="0" smtClean="0">
                <a:latin typeface="Calibri" panose="020F0502020204030204" pitchFamily="34" charset="0"/>
                <a:cs typeface="Calibri" panose="020F0502020204030204" pitchFamily="34" charset="0"/>
              </a:rPr>
              <a:t>.</a:t>
            </a:r>
          </a:p>
          <a:p>
            <a:pPr algn="just"/>
            <a:endParaRPr lang="en-US" sz="1100"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You can change the data type for a field that was part of the original data source (as opposed to a calculated field created in Tableau) on the Data Source page</a:t>
            </a:r>
            <a:r>
              <a:rPr lang="en-US" sz="1100" dirty="0" smtClean="0">
                <a:latin typeface="Calibri" panose="020F0502020204030204" pitchFamily="34" charset="0"/>
                <a:cs typeface="Calibri" panose="020F0502020204030204" pitchFamily="34" charset="0"/>
              </a:rPr>
              <a:t>.</a:t>
            </a:r>
          </a:p>
          <a:p>
            <a:pPr algn="just"/>
            <a:r>
              <a:rPr lang="en-US" sz="1100" dirty="0" smtClean="0">
                <a:latin typeface="Calibri" panose="020F0502020204030204" pitchFamily="34" charset="0"/>
                <a:cs typeface="Calibri" panose="020F0502020204030204" pitchFamily="34" charset="0"/>
              </a:rPr>
              <a:t>Click </a:t>
            </a:r>
            <a:r>
              <a:rPr lang="en-US" sz="1100" dirty="0">
                <a:latin typeface="Calibri" panose="020F0502020204030204" pitchFamily="34" charset="0"/>
                <a:cs typeface="Calibri" panose="020F0502020204030204" pitchFamily="34" charset="0"/>
              </a:rPr>
              <a:t>the field type icon for the field (as shown in the </a:t>
            </a:r>
            <a:r>
              <a:rPr lang="en-US" sz="1100" dirty="0" smtClean="0">
                <a:latin typeface="Calibri" panose="020F0502020204030204" pitchFamily="34" charset="0"/>
                <a:cs typeface="Calibri" panose="020F0502020204030204" pitchFamily="34" charset="0"/>
              </a:rPr>
              <a:t>table).</a:t>
            </a:r>
            <a:endParaRPr lang="en-US" sz="1100" dirty="0">
              <a:latin typeface="Calibri" panose="020F0502020204030204" pitchFamily="34" charset="0"/>
              <a:cs typeface="Calibri" panose="020F0502020204030204" pitchFamily="34" charset="0"/>
            </a:endParaRPr>
          </a:p>
          <a:p>
            <a:pPr algn="just"/>
            <a:endParaRPr lang="en-US" sz="1100" dirty="0" smtClean="0">
              <a:latin typeface="Calibri" panose="020F0502020204030204" pitchFamily="34" charset="0"/>
              <a:cs typeface="Calibri" panose="020F0502020204030204" pitchFamily="34" charset="0"/>
            </a:endParaRPr>
          </a:p>
          <a:p>
            <a:pPr algn="just"/>
            <a:r>
              <a:rPr lang="en-US" sz="1100" dirty="0" smtClean="0">
                <a:latin typeface="Calibri" panose="020F0502020204030204" pitchFamily="34" charset="0"/>
                <a:cs typeface="Calibri" panose="020F0502020204030204" pitchFamily="34" charset="0"/>
              </a:rPr>
              <a:t>Choose </a:t>
            </a:r>
            <a:r>
              <a:rPr lang="en-US" sz="1100" dirty="0">
                <a:latin typeface="Calibri" panose="020F0502020204030204" pitchFamily="34" charset="0"/>
                <a:cs typeface="Calibri" panose="020F0502020204030204" pitchFamily="34" charset="0"/>
              </a:rPr>
              <a:t>a new data type from the drop-down list</a:t>
            </a:r>
            <a:r>
              <a:rPr lang="en-US" sz="1100" dirty="0" smtClean="0">
                <a:latin typeface="Calibri" panose="020F0502020204030204" pitchFamily="34" charset="0"/>
                <a:cs typeface="Calibri" panose="020F0502020204030204" pitchFamily="34" charset="0"/>
              </a:rPr>
              <a:t>:</a:t>
            </a:r>
          </a:p>
          <a:p>
            <a:pPr algn="just"/>
            <a:endParaRPr lang="en-US" sz="1100" dirty="0">
              <a:latin typeface="Calibri" panose="020F0502020204030204" pitchFamily="34" charset="0"/>
              <a:cs typeface="Calibri" panose="020F0502020204030204" pitchFamily="34" charset="0"/>
            </a:endParaRPr>
          </a:p>
        </p:txBody>
      </p:sp>
      <p:pic>
        <p:nvPicPr>
          <p:cNvPr id="1035" name="Picture 11" descr="https://onlinehelp.tableau.com/current/pro/desktop/en-us/Img/datatype0.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791200" y="1600200"/>
            <a:ext cx="4480560" cy="2992375"/>
          </a:xfrm>
          <a:prstGeom prst="rect">
            <a:avLst/>
          </a:prstGeom>
          <a:noFill/>
          <a:extLst>
            <a:ext uri="{909E8E84-426E-40DD-AFC4-6F175D3DCCD1}">
              <a14:hiddenFill xmlns="" xmlns:a14="http://schemas.microsoft.com/office/drawing/2010/main">
                <a:solidFill>
                  <a:srgbClr val="FFFFFF"/>
                </a:solidFill>
              </a14:hiddenFill>
            </a:ext>
          </a:extLst>
        </p:spPr>
      </p:pic>
      <p:pic>
        <p:nvPicPr>
          <p:cNvPr id="1043" name="Picture 19"/>
          <p:cNvPicPr>
            <a:picLocks noChangeAspect="1" noChangeArrowheads="1"/>
          </p:cNvPicPr>
          <p:nvPr/>
        </p:nvPicPr>
        <p:blipFill rotWithShape="1">
          <a:blip r:embed="rId4" cstate="print">
            <a:extLst>
              <a:ext uri="{28A0092B-C50C-407E-A947-70E740481C1C}">
                <a14:useLocalDpi xmlns="" xmlns:a14="http://schemas.microsoft.com/office/drawing/2010/main" val="0"/>
              </a:ext>
            </a:extLst>
          </a:blip>
          <a:srcRect r="50000"/>
          <a:stretch/>
        </p:blipFill>
        <p:spPr bwMode="auto">
          <a:xfrm>
            <a:off x="367507" y="1295400"/>
            <a:ext cx="3061493" cy="31988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0" name="Picture 9"/>
          <p:cNvPicPr>
            <a:picLocks noChangeAspect="1" noChangeArrowheads="1"/>
          </p:cNvPicPr>
          <p:nvPr/>
        </p:nvPicPr>
        <p:blipFill>
          <a:blip r:embed="rId5"/>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1585970217"/>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Data Types</a:t>
            </a:r>
            <a:endParaRPr lang="en-US" dirty="0"/>
          </a:p>
        </p:txBody>
      </p:sp>
      <p:sp>
        <p:nvSpPr>
          <p:cNvPr id="8" name="TextBox 7"/>
          <p:cNvSpPr txBox="1"/>
          <p:nvPr/>
        </p:nvSpPr>
        <p:spPr>
          <a:xfrm>
            <a:off x="274320" y="1003757"/>
            <a:ext cx="10149840" cy="600164"/>
          </a:xfrm>
          <a:prstGeom prst="rect">
            <a:avLst/>
          </a:prstGeom>
          <a:noFill/>
        </p:spPr>
        <p:txBody>
          <a:bodyPr wrap="square" rtlCol="0">
            <a:spAutoFit/>
          </a:bodyPr>
          <a:lstStyle/>
          <a:p>
            <a:pPr algn="just"/>
            <a:r>
              <a:rPr lang="en-US" sz="1100" b="1" dirty="0" smtClean="0">
                <a:latin typeface="Calibri" panose="020F0502020204030204" pitchFamily="34" charset="0"/>
                <a:cs typeface="Calibri" panose="020F0502020204030204" pitchFamily="34" charset="0"/>
              </a:rPr>
              <a:t>Change </a:t>
            </a:r>
            <a:r>
              <a:rPr lang="en-US" sz="1100" b="1" dirty="0">
                <a:latin typeface="Calibri" panose="020F0502020204030204" pitchFamily="34" charset="0"/>
                <a:cs typeface="Calibri" panose="020F0502020204030204" pitchFamily="34" charset="0"/>
              </a:rPr>
              <a:t>the data type for a field in the Data pane</a:t>
            </a:r>
          </a:p>
          <a:p>
            <a:pPr algn="just"/>
            <a:r>
              <a:rPr lang="en-US" sz="1100" dirty="0">
                <a:latin typeface="Calibri" panose="020F0502020204030204" pitchFamily="34" charset="0"/>
                <a:cs typeface="Calibri" panose="020F0502020204030204" pitchFamily="34" charset="0"/>
              </a:rPr>
              <a:t>To change the data type of a field in the Data pane, click the icon to the left of the field name, and then choose a new data type from the drop-down </a:t>
            </a:r>
            <a:r>
              <a:rPr lang="en-US" sz="1100" dirty="0" smtClean="0">
                <a:latin typeface="Calibri" panose="020F0502020204030204" pitchFamily="34" charset="0"/>
                <a:cs typeface="Calibri" panose="020F0502020204030204" pitchFamily="34" charset="0"/>
              </a:rPr>
              <a:t>list</a:t>
            </a:r>
            <a:r>
              <a:rPr lang="en-US" sz="1100" dirty="0">
                <a:latin typeface="Calibri" panose="020F0502020204030204" pitchFamily="34" charset="0"/>
                <a:cs typeface="Calibri" panose="020F0502020204030204" pitchFamily="34" charset="0"/>
              </a:rPr>
              <a:t>.</a:t>
            </a:r>
          </a:p>
          <a:p>
            <a:pPr algn="just"/>
            <a:endParaRPr lang="en-US" sz="1100" dirty="0">
              <a:latin typeface="Calibri" panose="020F0502020204030204" pitchFamily="34" charset="0"/>
              <a:cs typeface="Calibri" panose="020F0502020204030204" pitchFamily="34" charset="0"/>
            </a:endParaRPr>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17</a:t>
            </a:fld>
            <a:endParaRPr kumimoji="0" lang="en-US" dirty="0"/>
          </a:p>
        </p:txBody>
      </p:sp>
      <p:pic>
        <p:nvPicPr>
          <p:cNvPr id="2050" name="Picture 2" descr="https://onlinehelp.tableau.com/current/pro/desktop/en-us/Img/datatype2.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991600" y="685800"/>
            <a:ext cx="1532878" cy="1846754"/>
          </a:xfrm>
          <a:prstGeom prst="rect">
            <a:avLst/>
          </a:prstGeom>
          <a:noFill/>
          <a:extLst>
            <a:ext uri="{909E8E84-426E-40DD-AFC4-6F175D3DCCD1}">
              <a14:hiddenFill xmlns="" xmlns:a14="http://schemas.microsoft.com/office/drawing/2010/main">
                <a:solidFill>
                  <a:srgbClr val="FFFFFF"/>
                </a:solidFill>
              </a14:hiddenFill>
            </a:ext>
          </a:extLst>
        </p:spPr>
      </p:pic>
      <p:sp>
        <p:nvSpPr>
          <p:cNvPr id="9" name="TextBox 8"/>
          <p:cNvSpPr txBox="1"/>
          <p:nvPr/>
        </p:nvSpPr>
        <p:spPr>
          <a:xfrm>
            <a:off x="274320" y="1600200"/>
            <a:ext cx="7299960" cy="769441"/>
          </a:xfrm>
          <a:prstGeom prst="rect">
            <a:avLst/>
          </a:prstGeom>
          <a:noFill/>
        </p:spPr>
        <p:txBody>
          <a:bodyPr wrap="square" rtlCol="0">
            <a:spAutoFit/>
          </a:bodyPr>
          <a:lstStyle/>
          <a:p>
            <a:pPr algn="just"/>
            <a:r>
              <a:rPr lang="en-US" sz="1100" b="1" dirty="0" smtClean="0">
                <a:latin typeface="Calibri" panose="020F0502020204030204" pitchFamily="34" charset="0"/>
                <a:cs typeface="Calibri" panose="020F0502020204030204" pitchFamily="34" charset="0"/>
              </a:rPr>
              <a:t>Change </a:t>
            </a:r>
            <a:r>
              <a:rPr lang="en-US" sz="1100" b="1" dirty="0">
                <a:latin typeface="Calibri" panose="020F0502020204030204" pitchFamily="34" charset="0"/>
                <a:cs typeface="Calibri" panose="020F0502020204030204" pitchFamily="34" charset="0"/>
              </a:rPr>
              <a:t>the data type for a field in the view</a:t>
            </a:r>
          </a:p>
          <a:p>
            <a:pPr algn="just"/>
            <a:r>
              <a:rPr lang="en-US" sz="1100" dirty="0">
                <a:latin typeface="Calibri" panose="020F0502020204030204" pitchFamily="34" charset="0"/>
                <a:cs typeface="Calibri" panose="020F0502020204030204" pitchFamily="34" charset="0"/>
              </a:rPr>
              <a:t>To change a field's data type in a view, right-click (control-click on a Mac) the field in the Data pane, choose Change Data Type, and then select the appropriate data type from the drop-down list.</a:t>
            </a:r>
          </a:p>
          <a:p>
            <a:pPr algn="just"/>
            <a:endParaRPr lang="en-US" sz="1100" dirty="0">
              <a:latin typeface="Calibri" panose="020F0502020204030204" pitchFamily="34" charset="0"/>
              <a:cs typeface="Calibri" panose="020F0502020204030204" pitchFamily="34" charset="0"/>
            </a:endParaRPr>
          </a:p>
        </p:txBody>
      </p:sp>
      <p:pic>
        <p:nvPicPr>
          <p:cNvPr id="2052" name="Picture 4" descr="https://onlinehelp.tableau.com/current/pro/desktop/en-us/Img/datatype1.p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8366760" y="2590800"/>
            <a:ext cx="2057400" cy="2576558"/>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TextBox 10"/>
          <p:cNvSpPr txBox="1"/>
          <p:nvPr/>
        </p:nvSpPr>
        <p:spPr>
          <a:xfrm>
            <a:off x="304800" y="2209800"/>
            <a:ext cx="7924800" cy="3816429"/>
          </a:xfrm>
          <a:prstGeom prst="rect">
            <a:avLst/>
          </a:prstGeom>
          <a:noFill/>
        </p:spPr>
        <p:txBody>
          <a:bodyPr wrap="square" rtlCol="0">
            <a:spAutoFit/>
          </a:bodyPr>
          <a:lstStyle/>
          <a:p>
            <a:pPr algn="just"/>
            <a:r>
              <a:rPr lang="en-US" sz="1100" b="1" dirty="0" smtClean="0">
                <a:latin typeface="Calibri" panose="020F0502020204030204" pitchFamily="34" charset="0"/>
                <a:cs typeface="Calibri" panose="020F0502020204030204" pitchFamily="34" charset="0"/>
              </a:rPr>
              <a:t>Mixed </a:t>
            </a:r>
            <a:r>
              <a:rPr lang="en-US" sz="1100" b="1" dirty="0">
                <a:latin typeface="Calibri" panose="020F0502020204030204" pitchFamily="34" charset="0"/>
                <a:cs typeface="Calibri" panose="020F0502020204030204" pitchFamily="34" charset="0"/>
              </a:rPr>
              <a:t>data types in data from files</a:t>
            </a:r>
          </a:p>
          <a:p>
            <a:pPr algn="just"/>
            <a:r>
              <a:rPr lang="en-US" sz="1100" dirty="0">
                <a:latin typeface="Calibri" panose="020F0502020204030204" pitchFamily="34" charset="0"/>
                <a:cs typeface="Calibri" panose="020F0502020204030204" pitchFamily="34" charset="0"/>
              </a:rPr>
              <a:t>Most columns in a Microsoft Excel, Microsoft Access, or CSV (comma-separated value) file contain values that are all of the same data type (Booleans, dates, numbers, or text). When you connect to the file, Tableau creates a field in the appropriate area of the Data pane for each column. Dates and text values are dimensions, and numbers are measures</a:t>
            </a:r>
            <a:r>
              <a:rPr lang="en-US" sz="1100" dirty="0" smtClean="0">
                <a:latin typeface="Calibri" panose="020F0502020204030204" pitchFamily="34" charset="0"/>
                <a:cs typeface="Calibri" panose="020F0502020204030204" pitchFamily="34" charset="0"/>
              </a:rPr>
              <a:t>.</a:t>
            </a:r>
          </a:p>
          <a:p>
            <a:pPr algn="just"/>
            <a:endParaRPr lang="en-US" sz="1100"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However, files that you connect to might include columns that have a mixture of data types, such as numbers and text, or numbers and dates. When you connect to the file, the mixed-value column is mapped to a field with a single data type in Tableau. Therefore, a column that contains numbers and dates might be mapped as a number data type (making it a measure) or it might be mapped as a date data type (in which case Tableau treats it as a dimension</a:t>
            </a:r>
            <a:r>
              <a:rPr lang="en-US" sz="1100" dirty="0" smtClean="0">
                <a:latin typeface="Calibri" panose="020F0502020204030204" pitchFamily="34" charset="0"/>
                <a:cs typeface="Calibri" panose="020F0502020204030204" pitchFamily="34" charset="0"/>
              </a:rPr>
              <a:t>.)</a:t>
            </a:r>
          </a:p>
          <a:p>
            <a:pPr algn="just"/>
            <a:endParaRPr lang="en-US" sz="1100"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Tableau determines how to map mixed-value columns to data types by the data types of the first 10,000 rows in an Excel data source, and the first 1,024 rows in a CSV data source. For example, if most of the first 10,000 rows are text values, the entire column is mapped to use the text data type</a:t>
            </a:r>
            <a:r>
              <a:rPr lang="en-US" sz="1100" dirty="0" smtClean="0">
                <a:latin typeface="Calibri" panose="020F0502020204030204" pitchFamily="34" charset="0"/>
                <a:cs typeface="Calibri" panose="020F0502020204030204" pitchFamily="34" charset="0"/>
              </a:rPr>
              <a:t>.</a:t>
            </a:r>
          </a:p>
          <a:p>
            <a:pPr algn="just"/>
            <a:endParaRPr lang="en-US" sz="1100"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When Tableau determines a data type for each field, if the values in a field don't match that data type, Tableau handles the field in one of several different ways, depending on the data type. For example, sometimes Tableau populates those fields with Null values, as shown in the following table</a:t>
            </a:r>
            <a:r>
              <a:rPr lang="en-US" sz="1100" dirty="0" smtClean="0">
                <a:latin typeface="Calibri" panose="020F0502020204030204" pitchFamily="34" charset="0"/>
                <a:cs typeface="Calibri" panose="020F0502020204030204" pitchFamily="34" charset="0"/>
              </a:rPr>
              <a:t>:</a:t>
            </a:r>
          </a:p>
          <a:p>
            <a:pPr algn="just"/>
            <a:endParaRPr lang="en-US" sz="1100"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If using fields that are based on mixed-value columns introduces difficulties when yanalyzing your data, you can do one of the following:</a:t>
            </a:r>
          </a:p>
          <a:p>
            <a:pPr algn="just"/>
            <a:r>
              <a:rPr lang="en-US" sz="1100" dirty="0">
                <a:latin typeface="Calibri" panose="020F0502020204030204" pitchFamily="34" charset="0"/>
                <a:cs typeface="Calibri" panose="020F0502020204030204" pitchFamily="34" charset="0"/>
              </a:rPr>
              <a:t>Format empty cells in your underlying data source so that they match the data type of the column.</a:t>
            </a:r>
          </a:p>
          <a:p>
            <a:pPr algn="just"/>
            <a:r>
              <a:rPr lang="en-US" sz="1100" dirty="0">
                <a:latin typeface="Calibri" panose="020F0502020204030204" pitchFamily="34" charset="0"/>
                <a:cs typeface="Calibri" panose="020F0502020204030204" pitchFamily="34" charset="0"/>
              </a:rPr>
              <a:t>Create a new column that does not contain the mixed values.</a:t>
            </a:r>
          </a:p>
          <a:p>
            <a:pPr algn="just"/>
            <a:endParaRPr lang="en-US" sz="1100" dirty="0">
              <a:latin typeface="Calibri" panose="020F0502020204030204" pitchFamily="34" charset="0"/>
              <a:cs typeface="Calibri" panose="020F0502020204030204" pitchFamily="34" charset="0"/>
            </a:endParaRPr>
          </a:p>
        </p:txBody>
      </p:sp>
      <p:graphicFrame>
        <p:nvGraphicFramePr>
          <p:cNvPr id="12" name="Table 11"/>
          <p:cNvGraphicFramePr>
            <a:graphicFrameLocks noGrp="1"/>
          </p:cNvGraphicFramePr>
          <p:nvPr>
            <p:extLst>
              <p:ext uri="{D42A27DB-BD31-4B8C-83A1-F6EECF244321}">
                <p14:modId xmlns="" xmlns:p14="http://schemas.microsoft.com/office/powerpoint/2010/main" val="4112551675"/>
              </p:ext>
            </p:extLst>
          </p:nvPr>
        </p:nvGraphicFramePr>
        <p:xfrm>
          <a:off x="3881761" y="5681002"/>
          <a:ext cx="5948039" cy="1100798"/>
        </p:xfrm>
        <a:graphic>
          <a:graphicData uri="http://schemas.openxmlformats.org/drawingml/2006/table">
            <a:tbl>
              <a:tblPr/>
              <a:tblGrid>
                <a:gridCol w="2027796"/>
                <a:gridCol w="3920243"/>
              </a:tblGrid>
              <a:tr h="144383">
                <a:tc>
                  <a:txBody>
                    <a:bodyPr/>
                    <a:lstStyle/>
                    <a:p>
                      <a:pPr algn="l" fontAlgn="t"/>
                      <a:r>
                        <a:rPr lang="en-US" sz="1000" b="1" i="0" u="none" strike="noStrike" dirty="0">
                          <a:solidFill>
                            <a:srgbClr val="333333"/>
                          </a:solidFill>
                          <a:effectLst/>
                          <a:latin typeface="Arial"/>
                        </a:rPr>
                        <a:t>Mapped data type</a:t>
                      </a:r>
                    </a:p>
                  </a:txBody>
                  <a:tcPr marL="8960" marR="8960" marT="896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1000" b="1" i="0" u="none" strike="noStrike" dirty="0">
                          <a:solidFill>
                            <a:srgbClr val="333333"/>
                          </a:solidFill>
                          <a:effectLst/>
                          <a:latin typeface="Arial"/>
                        </a:rPr>
                        <a:t>Treatment of other data types in the field.</a:t>
                      </a:r>
                    </a:p>
                  </a:txBody>
                  <a:tcPr marL="8960" marR="8960" marT="896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4383">
                <a:tc>
                  <a:txBody>
                    <a:bodyPr/>
                    <a:lstStyle/>
                    <a:p>
                      <a:pPr algn="l" fontAlgn="t"/>
                      <a:r>
                        <a:rPr lang="en-US" sz="900" b="0" i="0" u="none" strike="noStrike" dirty="0">
                          <a:solidFill>
                            <a:srgbClr val="333333"/>
                          </a:solidFill>
                          <a:effectLst/>
                          <a:latin typeface="Arial"/>
                        </a:rPr>
                        <a:t>Text</a:t>
                      </a:r>
                    </a:p>
                  </a:txBody>
                  <a:tcPr marL="8960" marR="8960" marT="896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900" b="0" i="0" u="none" strike="noStrike" dirty="0">
                          <a:solidFill>
                            <a:srgbClr val="333333"/>
                          </a:solidFill>
                          <a:effectLst/>
                          <a:latin typeface="Arial"/>
                        </a:rPr>
                        <a:t>Dates and numbers are treated as text. Nulls are not created.</a:t>
                      </a:r>
                    </a:p>
                  </a:txBody>
                  <a:tcPr marL="8960" marR="8960" marT="896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0749">
                <a:tc>
                  <a:txBody>
                    <a:bodyPr/>
                    <a:lstStyle/>
                    <a:p>
                      <a:pPr algn="l" fontAlgn="t"/>
                      <a:r>
                        <a:rPr lang="en-US" sz="900" b="0" i="0" u="none" strike="noStrike" dirty="0">
                          <a:solidFill>
                            <a:srgbClr val="333333"/>
                          </a:solidFill>
                          <a:effectLst/>
                          <a:latin typeface="Arial"/>
                        </a:rPr>
                        <a:t>Dates</a:t>
                      </a:r>
                    </a:p>
                  </a:txBody>
                  <a:tcPr marL="8960" marR="8960" marT="896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900" b="0" i="0" u="none" strike="noStrike" dirty="0">
                          <a:solidFill>
                            <a:srgbClr val="333333"/>
                          </a:solidFill>
                          <a:effectLst/>
                          <a:latin typeface="Arial"/>
                        </a:rPr>
                        <a:t>Text is treated as Null. A number is treated as the day in numeric order from 1/1/1900.</a:t>
                      </a:r>
                    </a:p>
                  </a:txBody>
                  <a:tcPr marL="8960" marR="8960" marT="896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0749">
                <a:tc>
                  <a:txBody>
                    <a:bodyPr/>
                    <a:lstStyle/>
                    <a:p>
                      <a:pPr algn="l" fontAlgn="t"/>
                      <a:r>
                        <a:rPr lang="en-US" sz="900" b="0" i="0" u="none" strike="noStrike" dirty="0">
                          <a:solidFill>
                            <a:srgbClr val="333333"/>
                          </a:solidFill>
                          <a:effectLst/>
                          <a:latin typeface="Arial"/>
                        </a:rPr>
                        <a:t>Numbers</a:t>
                      </a:r>
                    </a:p>
                  </a:txBody>
                  <a:tcPr marL="8960" marR="8960" marT="896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900" b="0" i="0" u="none" strike="noStrike" dirty="0">
                          <a:solidFill>
                            <a:srgbClr val="333333"/>
                          </a:solidFill>
                          <a:effectLst/>
                          <a:latin typeface="Arial"/>
                        </a:rPr>
                        <a:t>Text is treated as Null. A date is treated as the number of days since 1/1/1900.</a:t>
                      </a:r>
                    </a:p>
                  </a:txBody>
                  <a:tcPr marL="8960" marR="8960" marT="896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6537">
                <a:tc>
                  <a:txBody>
                    <a:bodyPr/>
                    <a:lstStyle/>
                    <a:p>
                      <a:pPr algn="l" fontAlgn="t"/>
                      <a:r>
                        <a:rPr lang="en-US" sz="900" b="0" i="0" u="none" strike="noStrike" dirty="0">
                          <a:solidFill>
                            <a:srgbClr val="333333"/>
                          </a:solidFill>
                          <a:effectLst/>
                          <a:latin typeface="Arial"/>
                        </a:rPr>
                        <a:t>Boolean</a:t>
                      </a:r>
                    </a:p>
                  </a:txBody>
                  <a:tcPr marL="8960" marR="8960" marT="896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900" b="0" i="0" u="none" strike="noStrike" dirty="0">
                          <a:solidFill>
                            <a:srgbClr val="333333"/>
                          </a:solidFill>
                          <a:effectLst/>
                          <a:latin typeface="Arial"/>
                        </a:rPr>
                        <a:t>Text, dates, and numbers are treated as Null.</a:t>
                      </a:r>
                    </a:p>
                  </a:txBody>
                  <a:tcPr marL="8960" marR="8960" marT="44799" marB="4479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cxnSp>
        <p:nvCxnSpPr>
          <p:cNvPr id="14" name="Elbow Connector 13"/>
          <p:cNvCxnSpPr>
            <a:stCxn id="9" idx="3"/>
            <a:endCxn id="2052" idx="1"/>
          </p:cNvCxnSpPr>
          <p:nvPr/>
        </p:nvCxnSpPr>
        <p:spPr>
          <a:xfrm>
            <a:off x="7574280" y="1984921"/>
            <a:ext cx="792480" cy="1894158"/>
          </a:xfrm>
          <a:prstGeom prst="bentConnector3">
            <a:avLst>
              <a:gd name="adj1" fmla="val 84727"/>
            </a:avLst>
          </a:prstGeom>
          <a:ln>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3" name="Picture 12"/>
          <p:cNvPicPr>
            <a:picLocks noChangeAspect="1" noChangeArrowheads="1"/>
          </p:cNvPicPr>
          <p:nvPr/>
        </p:nvPicPr>
        <p:blipFill>
          <a:blip r:embed="rId5"/>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4079155903"/>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Dimensions and Measures</a:t>
            </a:r>
            <a:endParaRPr lang="en-US" dirty="0"/>
          </a:p>
        </p:txBody>
      </p:sp>
      <p:sp>
        <p:nvSpPr>
          <p:cNvPr id="8" name="TextBox 7"/>
          <p:cNvSpPr txBox="1"/>
          <p:nvPr/>
        </p:nvSpPr>
        <p:spPr>
          <a:xfrm>
            <a:off x="274320" y="1003757"/>
            <a:ext cx="10149840" cy="5678478"/>
          </a:xfrm>
          <a:prstGeom prst="rect">
            <a:avLst/>
          </a:prstGeom>
          <a:noFill/>
        </p:spPr>
        <p:txBody>
          <a:bodyPr wrap="square" rtlCol="0">
            <a:spAutoFit/>
          </a:bodyPr>
          <a:lstStyle/>
          <a:p>
            <a:pPr algn="just"/>
            <a:r>
              <a:rPr lang="en-US" sz="1100" dirty="0" smtClean="0">
                <a:latin typeface="Calibri" panose="020F0502020204030204" pitchFamily="34" charset="0"/>
                <a:cs typeface="Calibri" panose="020F0502020204030204" pitchFamily="34" charset="0"/>
              </a:rPr>
              <a:t>When </a:t>
            </a:r>
            <a:r>
              <a:rPr lang="en-US" sz="1100" dirty="0">
                <a:latin typeface="Calibri" panose="020F0502020204030204" pitchFamily="34" charset="0"/>
                <a:cs typeface="Calibri" panose="020F0502020204030204" pitchFamily="34" charset="0"/>
              </a:rPr>
              <a:t>you connect to a data source, Tableau assigns each field in the data source as playing one of two possible data roles: dimension or measure. What effect do these assignment have when you start working with data in </a:t>
            </a:r>
            <a:r>
              <a:rPr lang="en-US" sz="1100" dirty="0" smtClean="0">
                <a:latin typeface="Calibri" panose="020F0502020204030204" pitchFamily="34" charset="0"/>
                <a:cs typeface="Calibri" panose="020F0502020204030204" pitchFamily="34" charset="0"/>
              </a:rPr>
              <a:t>Tableau.</a:t>
            </a:r>
          </a:p>
          <a:p>
            <a:pPr algn="just"/>
            <a:endParaRPr lang="en-US" sz="1100" dirty="0">
              <a:latin typeface="Calibri" panose="020F0502020204030204" pitchFamily="34" charset="0"/>
              <a:cs typeface="Calibri" panose="020F0502020204030204" pitchFamily="34" charset="0"/>
            </a:endParaRPr>
          </a:p>
          <a:p>
            <a:pPr algn="just"/>
            <a:r>
              <a:rPr lang="en-US" sz="1100" b="1" dirty="0">
                <a:latin typeface="Calibri" panose="020F0502020204030204" pitchFamily="34" charset="0"/>
                <a:cs typeface="Calibri" panose="020F0502020204030204" pitchFamily="34" charset="0"/>
              </a:rPr>
              <a:t>Dimensions</a:t>
            </a:r>
          </a:p>
          <a:p>
            <a:pPr algn="just"/>
            <a:r>
              <a:rPr lang="en-US" sz="1100" dirty="0">
                <a:latin typeface="Calibri" panose="020F0502020204030204" pitchFamily="34" charset="0"/>
                <a:cs typeface="Calibri" panose="020F0502020204030204" pitchFamily="34" charset="0"/>
              </a:rPr>
              <a:t>When you first connect to a data source, Tableau assigns any fields that contain discrete categorical information (for example, fields where the values are strings or Boolean values) to the Dimensions area in the Data pane.</a:t>
            </a:r>
          </a:p>
          <a:p>
            <a:pPr algn="just"/>
            <a:r>
              <a:rPr lang="en-US" sz="1100" dirty="0">
                <a:latin typeface="Calibri" panose="020F0502020204030204" pitchFamily="34" charset="0"/>
                <a:cs typeface="Calibri" panose="020F0502020204030204" pitchFamily="34" charset="0"/>
              </a:rPr>
              <a:t>When you click and drag a field from the Dimensions area to Rows or Columns, </a:t>
            </a:r>
            <a:endParaRPr lang="en-US" sz="1100" dirty="0" smtClean="0">
              <a:latin typeface="Calibri" panose="020F0502020204030204" pitchFamily="34" charset="0"/>
              <a:cs typeface="Calibri" panose="020F0502020204030204" pitchFamily="34" charset="0"/>
            </a:endParaRPr>
          </a:p>
          <a:p>
            <a:pPr algn="just"/>
            <a:r>
              <a:rPr lang="en-US" sz="1100" dirty="0" smtClean="0">
                <a:latin typeface="Calibri" panose="020F0502020204030204" pitchFamily="34" charset="0"/>
                <a:cs typeface="Calibri" panose="020F0502020204030204" pitchFamily="34" charset="0"/>
              </a:rPr>
              <a:t>Tableau </a:t>
            </a:r>
            <a:r>
              <a:rPr lang="en-US" sz="1100" dirty="0">
                <a:latin typeface="Calibri" panose="020F0502020204030204" pitchFamily="34" charset="0"/>
                <a:cs typeface="Calibri" panose="020F0502020204030204" pitchFamily="34" charset="0"/>
              </a:rPr>
              <a:t>creates column or row headers</a:t>
            </a:r>
            <a:r>
              <a:rPr lang="en-US" sz="1100" dirty="0" smtClean="0">
                <a:latin typeface="Calibri" panose="020F0502020204030204" pitchFamily="34" charset="0"/>
                <a:cs typeface="Calibri" panose="020F0502020204030204" pitchFamily="34" charset="0"/>
              </a:rPr>
              <a:t>.</a:t>
            </a:r>
          </a:p>
          <a:p>
            <a:pPr algn="just"/>
            <a:endParaRPr lang="en-US" sz="1100" dirty="0" smtClean="0">
              <a:latin typeface="Calibri" panose="020F0502020204030204" pitchFamily="34" charset="0"/>
              <a:cs typeface="Calibri" panose="020F0502020204030204" pitchFamily="34" charset="0"/>
            </a:endParaRPr>
          </a:p>
          <a:p>
            <a:pPr algn="just"/>
            <a:endParaRPr lang="en-US" sz="1100" dirty="0">
              <a:latin typeface="Calibri" panose="020F0502020204030204" pitchFamily="34" charset="0"/>
              <a:cs typeface="Calibri" panose="020F0502020204030204" pitchFamily="34" charset="0"/>
            </a:endParaRPr>
          </a:p>
          <a:p>
            <a:pPr algn="just"/>
            <a:endParaRPr lang="en-US" sz="1100" dirty="0" smtClean="0">
              <a:latin typeface="Calibri" panose="020F0502020204030204" pitchFamily="34" charset="0"/>
              <a:cs typeface="Calibri" panose="020F0502020204030204" pitchFamily="34" charset="0"/>
            </a:endParaRPr>
          </a:p>
          <a:p>
            <a:pPr algn="just"/>
            <a:endParaRPr lang="en-US" sz="1100" dirty="0">
              <a:latin typeface="Calibri" panose="020F0502020204030204" pitchFamily="34" charset="0"/>
              <a:cs typeface="Calibri" panose="020F0502020204030204" pitchFamily="34" charset="0"/>
            </a:endParaRPr>
          </a:p>
          <a:p>
            <a:pPr algn="just"/>
            <a:endParaRPr lang="en-US" sz="1100" dirty="0" smtClean="0">
              <a:latin typeface="Calibri" panose="020F0502020204030204" pitchFamily="34" charset="0"/>
              <a:cs typeface="Calibri" panose="020F0502020204030204" pitchFamily="34" charset="0"/>
            </a:endParaRPr>
          </a:p>
          <a:p>
            <a:pPr algn="just"/>
            <a:endParaRPr lang="en-US" sz="1100" dirty="0">
              <a:latin typeface="Calibri" panose="020F0502020204030204" pitchFamily="34" charset="0"/>
              <a:cs typeface="Calibri" panose="020F0502020204030204" pitchFamily="34" charset="0"/>
            </a:endParaRPr>
          </a:p>
          <a:p>
            <a:pPr algn="just"/>
            <a:endParaRPr lang="en-US" sz="1100" dirty="0" smtClean="0">
              <a:latin typeface="Calibri" panose="020F0502020204030204" pitchFamily="34" charset="0"/>
              <a:cs typeface="Calibri" panose="020F0502020204030204" pitchFamily="34" charset="0"/>
            </a:endParaRPr>
          </a:p>
          <a:p>
            <a:pPr algn="just"/>
            <a:endParaRPr lang="en-US" sz="1100" dirty="0">
              <a:latin typeface="Calibri" panose="020F0502020204030204" pitchFamily="34" charset="0"/>
              <a:cs typeface="Calibri" panose="020F0502020204030204" pitchFamily="34" charset="0"/>
            </a:endParaRPr>
          </a:p>
          <a:p>
            <a:pPr algn="just"/>
            <a:endParaRPr lang="en-US" sz="1100" dirty="0" smtClean="0">
              <a:latin typeface="Calibri" panose="020F0502020204030204" pitchFamily="34" charset="0"/>
              <a:cs typeface="Calibri" panose="020F0502020204030204" pitchFamily="34" charset="0"/>
            </a:endParaRPr>
          </a:p>
          <a:p>
            <a:pPr algn="just"/>
            <a:endParaRPr lang="en-US" sz="1100" dirty="0">
              <a:latin typeface="Calibri" panose="020F0502020204030204" pitchFamily="34" charset="0"/>
              <a:cs typeface="Calibri" panose="020F0502020204030204" pitchFamily="34" charset="0"/>
            </a:endParaRPr>
          </a:p>
          <a:p>
            <a:pPr algn="just"/>
            <a:endParaRPr lang="en-US" sz="1100" dirty="0">
              <a:latin typeface="Calibri" panose="020F0502020204030204" pitchFamily="34" charset="0"/>
              <a:cs typeface="Calibri" panose="020F0502020204030204" pitchFamily="34" charset="0"/>
            </a:endParaRPr>
          </a:p>
          <a:p>
            <a:pPr algn="just"/>
            <a:endParaRPr lang="en-US" sz="1100" dirty="0" smtClean="0">
              <a:latin typeface="Calibri" panose="020F0502020204030204" pitchFamily="34" charset="0"/>
              <a:cs typeface="Calibri" panose="020F0502020204030204" pitchFamily="34" charset="0"/>
            </a:endParaRPr>
          </a:p>
          <a:p>
            <a:pPr algn="just"/>
            <a:endParaRPr lang="en-US" sz="1100" dirty="0">
              <a:latin typeface="Calibri" panose="020F0502020204030204" pitchFamily="34" charset="0"/>
              <a:cs typeface="Calibri" panose="020F0502020204030204" pitchFamily="34" charset="0"/>
            </a:endParaRPr>
          </a:p>
          <a:p>
            <a:pPr algn="just"/>
            <a:endParaRPr lang="en-US" sz="1100" dirty="0" smtClean="0">
              <a:latin typeface="Calibri" panose="020F0502020204030204" pitchFamily="34" charset="0"/>
              <a:cs typeface="Calibri" panose="020F0502020204030204" pitchFamily="34" charset="0"/>
            </a:endParaRPr>
          </a:p>
          <a:p>
            <a:pPr algn="just"/>
            <a:endParaRPr lang="en-US" sz="1100" dirty="0">
              <a:latin typeface="Calibri" panose="020F0502020204030204" pitchFamily="34" charset="0"/>
              <a:cs typeface="Calibri" panose="020F0502020204030204" pitchFamily="34" charset="0"/>
            </a:endParaRPr>
          </a:p>
          <a:p>
            <a:pPr algn="just"/>
            <a:endParaRPr lang="en-US" sz="1100" dirty="0" smtClean="0">
              <a:latin typeface="Calibri" panose="020F0502020204030204" pitchFamily="34" charset="0"/>
              <a:cs typeface="Calibri" panose="020F0502020204030204" pitchFamily="34" charset="0"/>
            </a:endParaRPr>
          </a:p>
          <a:p>
            <a:pPr algn="just"/>
            <a:endParaRPr lang="en-US" sz="1100" dirty="0">
              <a:latin typeface="Calibri" panose="020F0502020204030204" pitchFamily="34" charset="0"/>
              <a:cs typeface="Calibri" panose="020F0502020204030204" pitchFamily="34" charset="0"/>
            </a:endParaRPr>
          </a:p>
          <a:p>
            <a:pPr algn="just"/>
            <a:r>
              <a:rPr lang="en-US" sz="1100" dirty="0" smtClean="0">
                <a:latin typeface="Calibri" panose="020F0502020204030204" pitchFamily="34" charset="0"/>
                <a:cs typeface="Calibri" panose="020F0502020204030204" pitchFamily="34" charset="0"/>
              </a:rPr>
              <a:t>Any </a:t>
            </a:r>
            <a:r>
              <a:rPr lang="en-US" sz="1100" dirty="0">
                <a:latin typeface="Calibri" panose="020F0502020204030204" pitchFamily="34" charset="0"/>
                <a:cs typeface="Calibri" panose="020F0502020204030204" pitchFamily="34" charset="0"/>
              </a:rPr>
              <a:t>field you drag from the Dimension area will initially be discrete when you add it to a view, </a:t>
            </a:r>
            <a:endParaRPr lang="en-US" sz="1100" dirty="0" smtClean="0">
              <a:latin typeface="Calibri" panose="020F0502020204030204" pitchFamily="34" charset="0"/>
              <a:cs typeface="Calibri" panose="020F0502020204030204" pitchFamily="34" charset="0"/>
            </a:endParaRPr>
          </a:p>
          <a:p>
            <a:pPr algn="just"/>
            <a:r>
              <a:rPr lang="en-US" sz="1100" dirty="0" smtClean="0">
                <a:latin typeface="Calibri" panose="020F0502020204030204" pitchFamily="34" charset="0"/>
                <a:cs typeface="Calibri" panose="020F0502020204030204" pitchFamily="34" charset="0"/>
              </a:rPr>
              <a:t>with </a:t>
            </a:r>
            <a:r>
              <a:rPr lang="en-US" sz="1100" dirty="0">
                <a:latin typeface="Calibri" panose="020F0502020204030204" pitchFamily="34" charset="0"/>
                <a:cs typeface="Calibri" panose="020F0502020204030204" pitchFamily="34" charset="0"/>
              </a:rPr>
              <a:t>a blue </a:t>
            </a:r>
            <a:r>
              <a:rPr lang="en-US" sz="1100" dirty="0" smtClean="0">
                <a:latin typeface="Calibri" panose="020F0502020204030204" pitchFamily="34" charset="0"/>
                <a:cs typeface="Calibri" panose="020F0502020204030204" pitchFamily="34" charset="0"/>
              </a:rPr>
              <a:t>background. For </a:t>
            </a:r>
            <a:r>
              <a:rPr lang="en-US" sz="1100" dirty="0">
                <a:latin typeface="Calibri" panose="020F0502020204030204" pitchFamily="34" charset="0"/>
                <a:cs typeface="Calibri" panose="020F0502020204030204" pitchFamily="34" charset="0"/>
              </a:rPr>
              <a:t>this reason, it might be easy to assume (incorrectly, as it turns out) that a field's background </a:t>
            </a:r>
            <a:r>
              <a:rPr lang="en-US" sz="1100" dirty="0" smtClean="0">
                <a:latin typeface="Calibri" panose="020F0502020204030204" pitchFamily="34" charset="0"/>
                <a:cs typeface="Calibri" panose="020F0502020204030204" pitchFamily="34" charset="0"/>
              </a:rPr>
              <a:t>color </a:t>
            </a:r>
            <a:r>
              <a:rPr lang="en-US" sz="1100" dirty="0">
                <a:latin typeface="Calibri" panose="020F0502020204030204" pitchFamily="34" charset="0"/>
                <a:cs typeface="Calibri" panose="020F0502020204030204" pitchFamily="34" charset="0"/>
              </a:rPr>
              <a:t>indicates whether it is a dimension or a measure. </a:t>
            </a:r>
            <a:endParaRPr lang="en-US" sz="1100" dirty="0" smtClean="0">
              <a:latin typeface="Calibri" panose="020F0502020204030204" pitchFamily="34" charset="0"/>
              <a:cs typeface="Calibri" panose="020F0502020204030204" pitchFamily="34" charset="0"/>
            </a:endParaRPr>
          </a:p>
          <a:p>
            <a:pPr algn="just"/>
            <a:r>
              <a:rPr lang="en-US" sz="1100" dirty="0" smtClean="0">
                <a:latin typeface="Calibri" panose="020F0502020204030204" pitchFamily="34" charset="0"/>
                <a:cs typeface="Calibri" panose="020F0502020204030204" pitchFamily="34" charset="0"/>
              </a:rPr>
              <a:t>But </a:t>
            </a:r>
            <a:r>
              <a:rPr lang="en-US" sz="1100" dirty="0">
                <a:latin typeface="Calibri" panose="020F0502020204030204" pitchFamily="34" charset="0"/>
                <a:cs typeface="Calibri" panose="020F0502020204030204" pitchFamily="34" charset="0"/>
              </a:rPr>
              <a:t>Date dimensions and numeric dimensions can be either discrete or continuous, and all measures can be discrete or </a:t>
            </a:r>
            <a:r>
              <a:rPr lang="en-US" sz="1100" dirty="0" smtClean="0">
                <a:latin typeface="Calibri" panose="020F0502020204030204" pitchFamily="34" charset="0"/>
                <a:cs typeface="Calibri" panose="020F0502020204030204" pitchFamily="34" charset="0"/>
              </a:rPr>
              <a:t>continuous. A </a:t>
            </a:r>
            <a:r>
              <a:rPr lang="en-US" sz="1100" dirty="0">
                <a:latin typeface="Calibri" panose="020F0502020204030204" pitchFamily="34" charset="0"/>
                <a:cs typeface="Calibri" panose="020F0502020204030204" pitchFamily="34" charset="0"/>
              </a:rPr>
              <a:t>field's background color indicates whether it is discrete (blue) or continuous (green).</a:t>
            </a:r>
          </a:p>
          <a:p>
            <a:pPr algn="just"/>
            <a:r>
              <a:rPr lang="en-US" sz="1100" dirty="0">
                <a:latin typeface="Calibri" panose="020F0502020204030204" pitchFamily="34" charset="0"/>
                <a:cs typeface="Calibri" panose="020F0502020204030204" pitchFamily="34" charset="0"/>
              </a:rPr>
              <a:t>After you drag a dimension to Rows or Columns, you can change the field to a measure just by clicking the field and choosing Measure. </a:t>
            </a:r>
            <a:endParaRPr lang="en-US" sz="1100" dirty="0" smtClean="0">
              <a:latin typeface="Calibri" panose="020F0502020204030204" pitchFamily="34" charset="0"/>
              <a:cs typeface="Calibri" panose="020F0502020204030204" pitchFamily="34" charset="0"/>
            </a:endParaRPr>
          </a:p>
          <a:p>
            <a:pPr algn="just"/>
            <a:r>
              <a:rPr lang="en-US" sz="1100" dirty="0" smtClean="0">
                <a:latin typeface="Calibri" panose="020F0502020204030204" pitchFamily="34" charset="0"/>
                <a:cs typeface="Calibri" panose="020F0502020204030204" pitchFamily="34" charset="0"/>
              </a:rPr>
              <a:t>Now </a:t>
            </a:r>
            <a:r>
              <a:rPr lang="en-US" sz="1100" dirty="0">
                <a:latin typeface="Calibri" panose="020F0502020204030204" pitchFamily="34" charset="0"/>
                <a:cs typeface="Calibri" panose="020F0502020204030204" pitchFamily="34" charset="0"/>
              </a:rPr>
              <a:t>the view will contain a continuous axis instead of column or row headers, and the field's background will become green:</a:t>
            </a:r>
          </a:p>
          <a:p>
            <a:pPr algn="just"/>
            <a:endParaRPr lang="en-US" sz="1100" dirty="0">
              <a:latin typeface="Calibri" panose="020F0502020204030204" pitchFamily="34" charset="0"/>
              <a:cs typeface="Calibri" panose="020F0502020204030204" pitchFamily="34" charset="0"/>
            </a:endParaRPr>
          </a:p>
          <a:p>
            <a:pPr algn="just"/>
            <a:endParaRPr lang="en-US" sz="1100" dirty="0">
              <a:latin typeface="Calibri" panose="020F0502020204030204" pitchFamily="34" charset="0"/>
              <a:cs typeface="Calibri" panose="020F0502020204030204" pitchFamily="34" charset="0"/>
            </a:endParaRPr>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18</a:t>
            </a:fld>
            <a:endParaRPr kumimoji="0" lang="en-US" dirty="0"/>
          </a:p>
        </p:txBody>
      </p:sp>
      <p:pic>
        <p:nvPicPr>
          <p:cNvPr id="3074" name="Picture 2" descr="https://onlinehelp.tableau.com/current/pro/desktop/en-us/Img/dim_meas1.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62195" y="2438400"/>
            <a:ext cx="4162205" cy="2344533"/>
          </a:xfrm>
          <a:prstGeom prst="rect">
            <a:avLst/>
          </a:prstGeom>
          <a:noFill/>
          <a:extLst>
            <a:ext uri="{909E8E84-426E-40DD-AFC4-6F175D3DCCD1}">
              <a14:hiddenFill xmlns="" xmlns:a14="http://schemas.microsoft.com/office/drawing/2010/main">
                <a:solidFill>
                  <a:srgbClr val="FFFFFF"/>
                </a:solidFill>
              </a14:hiddenFill>
            </a:ext>
          </a:extLst>
        </p:spPr>
      </p:pic>
      <p:pic>
        <p:nvPicPr>
          <p:cNvPr id="3076" name="Picture 4" descr="https://onlinehelp.tableau.com/current/pro/desktop/en-us/Img/dim_meas2.p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4876801" y="2403372"/>
            <a:ext cx="5334000" cy="2414588"/>
          </a:xfrm>
          <a:prstGeom prst="rect">
            <a:avLst/>
          </a:prstGeom>
          <a:noFill/>
          <a:extLst>
            <a:ext uri="{909E8E84-426E-40DD-AFC4-6F175D3DCCD1}">
              <a14:hiddenFill xmlns="" xmlns:a14="http://schemas.microsoft.com/office/drawing/2010/main">
                <a:solidFill>
                  <a:srgbClr val="FFFFFF"/>
                </a:solidFill>
              </a14:hiddenFill>
            </a:ext>
          </a:extLst>
        </p:spPr>
      </p:pic>
      <p:cxnSp>
        <p:nvCxnSpPr>
          <p:cNvPr id="5" name="Elbow Connector 4"/>
          <p:cNvCxnSpPr/>
          <p:nvPr/>
        </p:nvCxnSpPr>
        <p:spPr>
          <a:xfrm rot="10800000" flipH="1">
            <a:off x="274319" y="1988600"/>
            <a:ext cx="106680" cy="1854396"/>
          </a:xfrm>
          <a:prstGeom prst="bentConnector4">
            <a:avLst>
              <a:gd name="adj1" fmla="val -114424"/>
              <a:gd name="adj2" fmla="val 16963"/>
            </a:avLst>
          </a:prstGeom>
          <a:ln>
            <a:headEnd type="arrow"/>
            <a:tailEnd type="arrow"/>
          </a:ln>
        </p:spPr>
        <p:style>
          <a:lnRef idx="3">
            <a:schemeClr val="accent1"/>
          </a:lnRef>
          <a:fillRef idx="0">
            <a:schemeClr val="accent1"/>
          </a:fillRef>
          <a:effectRef idx="2">
            <a:schemeClr val="accent1"/>
          </a:effectRef>
          <a:fontRef idx="minor">
            <a:schemeClr val="tx1"/>
          </a:fontRef>
        </p:style>
      </p:cxnSp>
      <p:cxnSp>
        <p:nvCxnSpPr>
          <p:cNvPr id="27" name="Straight Arrow Connector 26"/>
          <p:cNvCxnSpPr>
            <a:stCxn id="3076" idx="2"/>
          </p:cNvCxnSpPr>
          <p:nvPr/>
        </p:nvCxnSpPr>
        <p:spPr>
          <a:xfrm>
            <a:off x="7543801" y="4817960"/>
            <a:ext cx="0" cy="592240"/>
          </a:xfrm>
          <a:prstGeom prst="straightConnector1">
            <a:avLst/>
          </a:prstGeom>
          <a:ln>
            <a:headEnd type="arrow"/>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2" name="Picture 11"/>
          <p:cNvPicPr>
            <a:picLocks noChangeAspect="1" noChangeArrowheads="1"/>
          </p:cNvPicPr>
          <p:nvPr/>
        </p:nvPicPr>
        <p:blipFill>
          <a:blip r:embed="rId5"/>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2793489564"/>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Dimensions and Measures</a:t>
            </a:r>
            <a:endParaRPr lang="en-US" dirty="0"/>
          </a:p>
        </p:txBody>
      </p:sp>
      <p:sp>
        <p:nvSpPr>
          <p:cNvPr id="8" name="TextBox 7"/>
          <p:cNvSpPr txBox="1"/>
          <p:nvPr/>
        </p:nvSpPr>
        <p:spPr>
          <a:xfrm>
            <a:off x="274320" y="1003757"/>
            <a:ext cx="10149840" cy="5339923"/>
          </a:xfrm>
          <a:prstGeom prst="rect">
            <a:avLst/>
          </a:prstGeom>
          <a:noFill/>
        </p:spPr>
        <p:txBody>
          <a:bodyPr wrap="square" rtlCol="0">
            <a:spAutoFit/>
          </a:bodyPr>
          <a:lstStyle/>
          <a:p>
            <a:pPr algn="just"/>
            <a:r>
              <a:rPr lang="en-US" sz="1100" dirty="0" smtClean="0">
                <a:latin typeface="Calibri" panose="020F0502020204030204" pitchFamily="34" charset="0"/>
                <a:cs typeface="Calibri" panose="020F0502020204030204" pitchFamily="34" charset="0"/>
              </a:rPr>
              <a:t>If </a:t>
            </a:r>
            <a:r>
              <a:rPr lang="en-US" sz="1100" dirty="0">
                <a:latin typeface="Calibri" panose="020F0502020204030204" pitchFamily="34" charset="0"/>
                <a:cs typeface="Calibri" panose="020F0502020204030204" pitchFamily="34" charset="0"/>
              </a:rPr>
              <a:t>you want to make a dimension continuous (without first converting it into a measure), your options are limited. This is only possible with Date dimensions, which can be discrete or continuous but are always dimensions, and with numeric dimensions. You cannot convert dimensions containing strings or Boolean values.</a:t>
            </a:r>
          </a:p>
          <a:p>
            <a:pPr algn="just"/>
            <a:r>
              <a:rPr lang="en-US" sz="1100" dirty="0">
                <a:latin typeface="Calibri" panose="020F0502020204030204" pitchFamily="34" charset="0"/>
                <a:cs typeface="Calibri" panose="020F0502020204030204" pitchFamily="34" charset="0"/>
              </a:rPr>
              <a:t>Tableau does not aggregate dimensions. If you want a field's values to be aggregated, that field must be a measure. When you convert a dimension into a measure, Tableau will always prompt you to assign it an aggregation (Count, Average, etc.). Aggregation means collecting multiple values (individual numbers) into a single number by, for example, counting the number of individual values, averaging them, or displaying the smallest individual value for any row in the data source. For a discussion of the different types of aggregation Tableau can perform, see Aggregations.</a:t>
            </a:r>
          </a:p>
          <a:p>
            <a:pPr algn="just"/>
            <a:r>
              <a:rPr lang="en-US" sz="1100" dirty="0">
                <a:latin typeface="Calibri" panose="020F0502020204030204" pitchFamily="34" charset="0"/>
                <a:cs typeface="Calibri" panose="020F0502020204030204" pitchFamily="34" charset="0"/>
              </a:rPr>
              <a:t>In Tableau queries, dimensions in the view are expressed in SQL as "Group By" clauses</a:t>
            </a:r>
            <a:r>
              <a:rPr lang="en-US" sz="1100" dirty="0" smtClean="0">
                <a:latin typeface="Calibri" panose="020F0502020204030204" pitchFamily="34" charset="0"/>
                <a:cs typeface="Calibri" panose="020F0502020204030204" pitchFamily="34" charset="0"/>
              </a:rPr>
              <a:t>.</a:t>
            </a:r>
          </a:p>
          <a:p>
            <a:pPr algn="just"/>
            <a:endParaRPr lang="en-US" sz="1100" dirty="0">
              <a:latin typeface="Calibri" panose="020F0502020204030204" pitchFamily="34" charset="0"/>
              <a:cs typeface="Calibri" panose="020F0502020204030204" pitchFamily="34" charset="0"/>
            </a:endParaRPr>
          </a:p>
          <a:p>
            <a:pPr algn="just"/>
            <a:r>
              <a:rPr lang="en-US" sz="1100" b="1" dirty="0">
                <a:latin typeface="Calibri" panose="020F0502020204030204" pitchFamily="34" charset="0"/>
                <a:cs typeface="Calibri" panose="020F0502020204030204" pitchFamily="34" charset="0"/>
              </a:rPr>
              <a:t>Measures</a:t>
            </a:r>
          </a:p>
          <a:p>
            <a:pPr algn="just"/>
            <a:r>
              <a:rPr lang="en-US" sz="1100" dirty="0">
                <a:latin typeface="Calibri" panose="020F0502020204030204" pitchFamily="34" charset="0"/>
                <a:cs typeface="Calibri" panose="020F0502020204030204" pitchFamily="34" charset="0"/>
              </a:rPr>
              <a:t>When you first connect to a data source, Tableau assigns any fields that contain quantitative, numerical information (that is, fields where the values are numbers) to the Measures area in the Data pane.</a:t>
            </a:r>
          </a:p>
          <a:p>
            <a:pPr algn="just"/>
            <a:r>
              <a:rPr lang="en-US" sz="1100" dirty="0">
                <a:latin typeface="Calibri" panose="020F0502020204030204" pitchFamily="34" charset="0"/>
                <a:cs typeface="Calibri" panose="020F0502020204030204" pitchFamily="34" charset="0"/>
              </a:rPr>
              <a:t>When you drag a field from the Measures area to Rows or Columns, Tableau creates a continuous axis.</a:t>
            </a:r>
            <a:endParaRPr lang="en-US" sz="1100" dirty="0" smtClean="0">
              <a:latin typeface="Calibri" panose="020F0502020204030204" pitchFamily="34" charset="0"/>
              <a:cs typeface="Calibri" panose="020F0502020204030204" pitchFamily="34" charset="0"/>
            </a:endParaRPr>
          </a:p>
          <a:p>
            <a:pPr algn="just"/>
            <a:endParaRPr lang="en-US" sz="1100" dirty="0" smtClean="0">
              <a:latin typeface="Calibri" panose="020F0502020204030204" pitchFamily="34" charset="0"/>
              <a:cs typeface="Calibri" panose="020F0502020204030204" pitchFamily="34" charset="0"/>
            </a:endParaRPr>
          </a:p>
          <a:p>
            <a:pPr algn="just"/>
            <a:endParaRPr lang="en-US" sz="1100" dirty="0">
              <a:latin typeface="Calibri" panose="020F0502020204030204" pitchFamily="34" charset="0"/>
              <a:cs typeface="Calibri" panose="020F0502020204030204" pitchFamily="34" charset="0"/>
            </a:endParaRPr>
          </a:p>
          <a:p>
            <a:pPr algn="just"/>
            <a:endParaRPr lang="en-US" sz="1100" dirty="0" smtClean="0">
              <a:latin typeface="Calibri" panose="020F0502020204030204" pitchFamily="34" charset="0"/>
              <a:cs typeface="Calibri" panose="020F0502020204030204" pitchFamily="34" charset="0"/>
            </a:endParaRPr>
          </a:p>
          <a:p>
            <a:pPr algn="just"/>
            <a:endParaRPr lang="en-US" sz="1100" dirty="0">
              <a:latin typeface="Calibri" panose="020F0502020204030204" pitchFamily="34" charset="0"/>
              <a:cs typeface="Calibri" panose="020F0502020204030204" pitchFamily="34" charset="0"/>
            </a:endParaRPr>
          </a:p>
          <a:p>
            <a:pPr algn="just"/>
            <a:endParaRPr lang="en-US" sz="1100" dirty="0" smtClean="0">
              <a:latin typeface="Calibri" panose="020F0502020204030204" pitchFamily="34" charset="0"/>
              <a:cs typeface="Calibri" panose="020F0502020204030204" pitchFamily="34" charset="0"/>
            </a:endParaRPr>
          </a:p>
          <a:p>
            <a:pPr algn="just"/>
            <a:endParaRPr lang="en-US" sz="1100" dirty="0">
              <a:latin typeface="Calibri" panose="020F0502020204030204" pitchFamily="34" charset="0"/>
              <a:cs typeface="Calibri" panose="020F0502020204030204" pitchFamily="34" charset="0"/>
            </a:endParaRPr>
          </a:p>
          <a:p>
            <a:pPr algn="just"/>
            <a:endParaRPr lang="en-US" sz="1100" dirty="0" smtClean="0">
              <a:latin typeface="Calibri" panose="020F0502020204030204" pitchFamily="34" charset="0"/>
              <a:cs typeface="Calibri" panose="020F0502020204030204" pitchFamily="34" charset="0"/>
            </a:endParaRPr>
          </a:p>
          <a:p>
            <a:pPr algn="just"/>
            <a:endParaRPr lang="en-US" sz="1100" dirty="0">
              <a:latin typeface="Calibri" panose="020F0502020204030204" pitchFamily="34" charset="0"/>
              <a:cs typeface="Calibri" panose="020F0502020204030204" pitchFamily="34" charset="0"/>
            </a:endParaRPr>
          </a:p>
          <a:p>
            <a:pPr algn="just"/>
            <a:endParaRPr lang="en-US" sz="1100" dirty="0" smtClean="0">
              <a:latin typeface="Calibri" panose="020F0502020204030204" pitchFamily="34" charset="0"/>
              <a:cs typeface="Calibri" panose="020F0502020204030204" pitchFamily="34" charset="0"/>
            </a:endParaRPr>
          </a:p>
          <a:p>
            <a:pPr algn="just"/>
            <a:endParaRPr lang="en-US" sz="1100" dirty="0">
              <a:latin typeface="Calibri" panose="020F0502020204030204" pitchFamily="34" charset="0"/>
              <a:cs typeface="Calibri" panose="020F0502020204030204" pitchFamily="34" charset="0"/>
            </a:endParaRPr>
          </a:p>
          <a:p>
            <a:pPr algn="just"/>
            <a:endParaRPr lang="en-US" sz="1100" dirty="0">
              <a:latin typeface="Calibri" panose="020F0502020204030204" pitchFamily="34" charset="0"/>
              <a:cs typeface="Calibri" panose="020F0502020204030204" pitchFamily="34" charset="0"/>
            </a:endParaRPr>
          </a:p>
          <a:p>
            <a:pPr algn="just"/>
            <a:endParaRPr lang="en-US" sz="1100" dirty="0" smtClean="0">
              <a:latin typeface="Calibri" panose="020F0502020204030204" pitchFamily="34" charset="0"/>
              <a:cs typeface="Calibri" panose="020F0502020204030204" pitchFamily="34" charset="0"/>
            </a:endParaRPr>
          </a:p>
          <a:p>
            <a:pPr algn="just"/>
            <a:endParaRPr lang="en-US" sz="1100"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Any field that you drag from the Measures area will initially be continuous when you add it to the view, and so its background will be green. But if you then click the field and choose Discrete, the values become column headers</a:t>
            </a:r>
            <a:r>
              <a:rPr lang="en-US" sz="1100" dirty="0" smtClean="0">
                <a:latin typeface="Calibri" panose="020F0502020204030204" pitchFamily="34" charset="0"/>
                <a:cs typeface="Calibri" panose="020F0502020204030204" pitchFamily="34" charset="0"/>
              </a:rPr>
              <a:t>.</a:t>
            </a:r>
          </a:p>
          <a:p>
            <a:pPr algn="just"/>
            <a:endParaRPr lang="en-US" sz="1100"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Tableau continues to aggregate values for the field, because even though the field is now discrete, it is still a measure, and </a:t>
            </a:r>
            <a:endParaRPr lang="en-US" sz="1100" dirty="0" smtClean="0">
              <a:latin typeface="Calibri" panose="020F0502020204030204" pitchFamily="34" charset="0"/>
              <a:cs typeface="Calibri" panose="020F0502020204030204" pitchFamily="34" charset="0"/>
            </a:endParaRPr>
          </a:p>
          <a:p>
            <a:pPr algn="just"/>
            <a:r>
              <a:rPr lang="en-US" sz="1100" dirty="0" smtClean="0">
                <a:latin typeface="Calibri" panose="020F0502020204030204" pitchFamily="34" charset="0"/>
                <a:cs typeface="Calibri" panose="020F0502020204030204" pitchFamily="34" charset="0"/>
              </a:rPr>
              <a:t>Tableau </a:t>
            </a:r>
            <a:r>
              <a:rPr lang="en-US" sz="1100" dirty="0">
                <a:latin typeface="Calibri" panose="020F0502020204030204" pitchFamily="34" charset="0"/>
                <a:cs typeface="Calibri" panose="020F0502020204030204" pitchFamily="34" charset="0"/>
              </a:rPr>
              <a:t>will always aggregate measures. You can take the process one step further and convert the measure to a dimension if you like. </a:t>
            </a:r>
            <a:endParaRPr lang="en-US" sz="1100" dirty="0" smtClean="0">
              <a:latin typeface="Calibri" panose="020F0502020204030204" pitchFamily="34" charset="0"/>
              <a:cs typeface="Calibri" panose="020F0502020204030204" pitchFamily="34" charset="0"/>
            </a:endParaRPr>
          </a:p>
          <a:p>
            <a:pPr algn="just"/>
            <a:r>
              <a:rPr lang="en-US" sz="1100" dirty="0" smtClean="0">
                <a:latin typeface="Calibri" panose="020F0502020204030204" pitchFamily="34" charset="0"/>
                <a:cs typeface="Calibri" panose="020F0502020204030204" pitchFamily="34" charset="0"/>
              </a:rPr>
              <a:t>Only </a:t>
            </a:r>
            <a:r>
              <a:rPr lang="en-US" sz="1100" dirty="0">
                <a:latin typeface="Calibri" panose="020F0502020204030204" pitchFamily="34" charset="0"/>
                <a:cs typeface="Calibri" panose="020F0502020204030204" pitchFamily="34" charset="0"/>
              </a:rPr>
              <a:t>then will Tableau stop aggregating its values. See Convert a Measure to a Dimension for an example of this process.</a:t>
            </a:r>
            <a:endParaRPr lang="en-US" sz="1100" dirty="0" smtClean="0">
              <a:latin typeface="Calibri" panose="020F0502020204030204" pitchFamily="34" charset="0"/>
              <a:cs typeface="Calibri" panose="020F0502020204030204" pitchFamily="34" charset="0"/>
            </a:endParaRPr>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19</a:t>
            </a:fld>
            <a:endParaRPr kumimoji="0" lang="en-US" dirty="0"/>
          </a:p>
        </p:txBody>
      </p:sp>
      <p:pic>
        <p:nvPicPr>
          <p:cNvPr id="4098" name="Picture 2" descr="https://onlinehelp.tableau.com/current/pro/desktop/en-us/Img/dim_meas3.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4800" y="3208412"/>
            <a:ext cx="3485351" cy="1946275"/>
          </a:xfrm>
          <a:prstGeom prst="rect">
            <a:avLst/>
          </a:prstGeom>
          <a:noFill/>
          <a:extLst>
            <a:ext uri="{909E8E84-426E-40DD-AFC4-6F175D3DCCD1}">
              <a14:hiddenFill xmlns="" xmlns:a14="http://schemas.microsoft.com/office/drawing/2010/main">
                <a:solidFill>
                  <a:srgbClr val="FFFFFF"/>
                </a:solidFill>
              </a14:hiddenFill>
            </a:ext>
          </a:extLst>
        </p:spPr>
      </p:pic>
      <p:pic>
        <p:nvPicPr>
          <p:cNvPr id="4100" name="Picture 4" descr="https://onlinehelp.tableau.com/current/pro/desktop/en-us/Img/dim_meas4.p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6629400" y="3124200"/>
            <a:ext cx="3352800" cy="1938061"/>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 name="Straight Arrow Connector 5"/>
          <p:cNvCxnSpPr/>
          <p:nvPr/>
        </p:nvCxnSpPr>
        <p:spPr>
          <a:xfrm>
            <a:off x="2047475" y="3048000"/>
            <a:ext cx="0" cy="16041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9" name="Straight Arrow Connector 8"/>
          <p:cNvCxnSpPr/>
          <p:nvPr/>
        </p:nvCxnSpPr>
        <p:spPr>
          <a:xfrm>
            <a:off x="8305800" y="5062261"/>
            <a:ext cx="0" cy="195539"/>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1" name="Picture 10"/>
          <p:cNvPicPr>
            <a:picLocks noChangeAspect="1" noChangeArrowheads="1"/>
          </p:cNvPicPr>
          <p:nvPr/>
        </p:nvPicPr>
        <p:blipFill>
          <a:blip r:embed="rId5"/>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387170033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Introduction</a:t>
            </a:r>
            <a:endParaRPr lang="en-US" dirty="0"/>
          </a:p>
        </p:txBody>
      </p:sp>
      <p:sp>
        <p:nvSpPr>
          <p:cNvPr id="3" name="TextBox 2"/>
          <p:cNvSpPr txBox="1"/>
          <p:nvPr/>
        </p:nvSpPr>
        <p:spPr>
          <a:xfrm>
            <a:off x="274320" y="1003756"/>
            <a:ext cx="10149840" cy="600164"/>
          </a:xfrm>
          <a:prstGeom prst="rect">
            <a:avLst/>
          </a:prstGeom>
          <a:noFill/>
        </p:spPr>
        <p:txBody>
          <a:bodyPr wrap="square" rtlCol="0">
            <a:spAutoFit/>
          </a:bodyPr>
          <a:lstStyle/>
          <a:p>
            <a:pPr algn="just"/>
            <a:r>
              <a:rPr lang="en-US" sz="1100" dirty="0">
                <a:latin typeface="Calibri" panose="020F0502020204030204" pitchFamily="34" charset="0"/>
                <a:cs typeface="Calibri" panose="020F0502020204030204" pitchFamily="34" charset="0"/>
              </a:rPr>
              <a:t>Tableau is an easy to use business intelligence software. It makes data visualization, data analytics, and reporting as easy as </a:t>
            </a:r>
            <a:r>
              <a:rPr lang="en-US" sz="1100" dirty="0" smtClean="0">
                <a:latin typeface="Calibri" panose="020F0502020204030204" pitchFamily="34" charset="0"/>
                <a:cs typeface="Calibri" panose="020F0502020204030204" pitchFamily="34" charset="0"/>
              </a:rPr>
              <a:t>dragging </a:t>
            </a:r>
            <a:r>
              <a:rPr lang="en-US" sz="1100" dirty="0">
                <a:latin typeface="Calibri" panose="020F0502020204030204" pitchFamily="34" charset="0"/>
                <a:cs typeface="Calibri" panose="020F0502020204030204" pitchFamily="34" charset="0"/>
              </a:rPr>
              <a:t>and dropping. Anyone can learn to use Tableau without having a prior programming experience. Tableau can combine data from </a:t>
            </a:r>
            <a:r>
              <a:rPr lang="en-US" sz="1100" dirty="0" smtClean="0">
                <a:latin typeface="Calibri" panose="020F0502020204030204" pitchFamily="34" charset="0"/>
                <a:cs typeface="Calibri" panose="020F0502020204030204" pitchFamily="34" charset="0"/>
              </a:rPr>
              <a:t>various</a:t>
            </a:r>
          </a:p>
          <a:p>
            <a:pPr algn="just"/>
            <a:r>
              <a:rPr lang="en-US" sz="1100" dirty="0" smtClean="0">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data sources such as spreadsheets, databases, cloud data, and even big data- all into one program to perform dynamic analysis.</a:t>
            </a:r>
          </a:p>
        </p:txBody>
      </p:sp>
      <p:sp>
        <p:nvSpPr>
          <p:cNvPr id="4" name="Title 1"/>
          <p:cNvSpPr txBox="1">
            <a:spLocks/>
          </p:cNvSpPr>
          <p:nvPr/>
        </p:nvSpPr>
        <p:spPr>
          <a:xfrm>
            <a:off x="274320" y="1752600"/>
            <a:ext cx="8961120" cy="411162"/>
          </a:xfrm>
          <a:prstGeom prst="rect">
            <a:avLst/>
          </a:prstGeom>
        </p:spPr>
        <p:txBody>
          <a:bodyPr vert="horz" anchor="b">
            <a:normAutofit fontScale="82500" lnSpcReduction="20000"/>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dirty="0" smtClean="0"/>
              <a:t>Why Tableau</a:t>
            </a:r>
            <a:endParaRPr lang="en-US" dirty="0"/>
          </a:p>
        </p:txBody>
      </p:sp>
      <p:sp>
        <p:nvSpPr>
          <p:cNvPr id="5" name="TextBox 4"/>
          <p:cNvSpPr txBox="1"/>
          <p:nvPr/>
        </p:nvSpPr>
        <p:spPr>
          <a:xfrm>
            <a:off x="274320" y="2286001"/>
            <a:ext cx="10149840" cy="430887"/>
          </a:xfrm>
          <a:prstGeom prst="rect">
            <a:avLst/>
          </a:prstGeom>
          <a:noFill/>
        </p:spPr>
        <p:txBody>
          <a:bodyPr wrap="square" rtlCol="0">
            <a:spAutoFit/>
          </a:bodyPr>
          <a:lstStyle/>
          <a:p>
            <a:pPr algn="just"/>
            <a:r>
              <a:rPr lang="en-US" sz="1100" dirty="0" smtClean="0">
                <a:latin typeface="Calibri" panose="020F0502020204030204" pitchFamily="34" charset="0"/>
                <a:cs typeface="Calibri" panose="020F0502020204030204" pitchFamily="34" charset="0"/>
              </a:rPr>
              <a:t>Whether it’s small or large, profitable or non-profit, every organization needs to analyze their data for optimal decision making. Analyzing data has never been easier with traditional business intelligence tools.</a:t>
            </a:r>
            <a:endParaRPr lang="en-US" sz="1100" dirty="0">
              <a:latin typeface="Calibri" panose="020F0502020204030204" pitchFamily="34" charset="0"/>
              <a:cs typeface="Calibri" panose="020F0502020204030204" pitchFamily="34" charset="0"/>
            </a:endParaRPr>
          </a:p>
        </p:txBody>
      </p:sp>
      <p:sp>
        <p:nvSpPr>
          <p:cNvPr id="6" name="Rectangle 5"/>
          <p:cNvSpPr/>
          <p:nvPr/>
        </p:nvSpPr>
        <p:spPr>
          <a:xfrm>
            <a:off x="274320" y="2890391"/>
            <a:ext cx="6583680" cy="261610"/>
          </a:xfrm>
          <a:prstGeom prst="rect">
            <a:avLst/>
          </a:prstGeom>
          <a:noFill/>
        </p:spPr>
        <p:txBody>
          <a:bodyPr wrap="square" rtlCol="0">
            <a:spAutoFit/>
          </a:bodyPr>
          <a:lstStyle/>
          <a:p>
            <a:pPr algn="just"/>
            <a:r>
              <a:rPr lang="en-US" sz="1100" dirty="0">
                <a:latin typeface="Calibri" panose="020F0502020204030204" pitchFamily="34" charset="0"/>
                <a:cs typeface="Calibri" panose="020F0502020204030204" pitchFamily="34" charset="0"/>
              </a:rPr>
              <a:t>Here are some of the advantages of using Tableau over the traditional BI tools:</a:t>
            </a:r>
          </a:p>
        </p:txBody>
      </p:sp>
      <p:graphicFrame>
        <p:nvGraphicFramePr>
          <p:cNvPr id="8" name="Table 7"/>
          <p:cNvGraphicFramePr>
            <a:graphicFrameLocks noGrp="1"/>
          </p:cNvGraphicFramePr>
          <p:nvPr>
            <p:extLst>
              <p:ext uri="{D42A27DB-BD31-4B8C-83A1-F6EECF244321}">
                <p14:modId xmlns="" xmlns:p14="http://schemas.microsoft.com/office/powerpoint/2010/main" val="3844587683"/>
              </p:ext>
            </p:extLst>
          </p:nvPr>
        </p:nvGraphicFramePr>
        <p:xfrm>
          <a:off x="365760" y="3124200"/>
          <a:ext cx="10058400" cy="2448975"/>
        </p:xfrm>
        <a:graphic>
          <a:graphicData uri="http://schemas.openxmlformats.org/drawingml/2006/table">
            <a:tbl>
              <a:tblPr/>
              <a:tblGrid>
                <a:gridCol w="5120640"/>
                <a:gridCol w="4937760"/>
              </a:tblGrid>
              <a:tr h="203646">
                <a:tc>
                  <a:txBody>
                    <a:bodyPr/>
                    <a:lstStyle/>
                    <a:p>
                      <a:pPr algn="ctr" fontAlgn="b"/>
                      <a:r>
                        <a:rPr lang="en-US" sz="1200" b="1" i="0" u="none" strike="noStrike" dirty="0">
                          <a:solidFill>
                            <a:srgbClr val="FFFFFF"/>
                          </a:solidFill>
                          <a:effectLst/>
                          <a:latin typeface="Calibri"/>
                        </a:rPr>
                        <a:t>Traditional Method</a:t>
                      </a:r>
                    </a:p>
                  </a:txBody>
                  <a:tcPr marL="7045" marR="7045" marT="5871"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F79646"/>
                    </a:solidFill>
                  </a:tcPr>
                </a:tc>
                <a:tc>
                  <a:txBody>
                    <a:bodyPr/>
                    <a:lstStyle/>
                    <a:p>
                      <a:pPr algn="ctr" fontAlgn="b"/>
                      <a:r>
                        <a:rPr lang="en-US" sz="1200" b="1" i="0" u="none" strike="noStrike" dirty="0">
                          <a:solidFill>
                            <a:srgbClr val="FFFFFF"/>
                          </a:solidFill>
                          <a:effectLst/>
                          <a:latin typeface="Calibri"/>
                        </a:rPr>
                        <a:t>Tableau</a:t>
                      </a:r>
                    </a:p>
                  </a:txBody>
                  <a:tcPr marL="7045" marR="7045" marT="5871"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F79646"/>
                    </a:solidFill>
                  </a:tcPr>
                </a:tc>
              </a:tr>
              <a:tr h="203646">
                <a:tc>
                  <a:txBody>
                    <a:bodyPr/>
                    <a:lstStyle/>
                    <a:p>
                      <a:pPr algn="l" fontAlgn="b"/>
                      <a:r>
                        <a:rPr lang="en-US" sz="1100" b="0" i="0" u="none" strike="noStrike" dirty="0">
                          <a:solidFill>
                            <a:srgbClr val="000000"/>
                          </a:solidFill>
                          <a:effectLst/>
                          <a:latin typeface="Calibri"/>
                        </a:rPr>
                        <a:t>Requires specific programming skills</a:t>
                      </a:r>
                    </a:p>
                  </a:txBody>
                  <a:tcPr marL="7045" marR="7045" marT="5871"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D5B4"/>
                    </a:solidFill>
                  </a:tcPr>
                </a:tc>
                <a:tc>
                  <a:txBody>
                    <a:bodyPr/>
                    <a:lstStyle/>
                    <a:p>
                      <a:pPr algn="l" fontAlgn="b"/>
                      <a:r>
                        <a:rPr lang="en-US" sz="1100" b="0" i="0" u="none" strike="noStrike" dirty="0">
                          <a:solidFill>
                            <a:srgbClr val="000000"/>
                          </a:solidFill>
                          <a:effectLst/>
                          <a:latin typeface="Calibri"/>
                        </a:rPr>
                        <a:t>No programming skills required</a:t>
                      </a:r>
                    </a:p>
                  </a:txBody>
                  <a:tcPr marL="7045" marR="7045" marT="5871"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D5B4"/>
                    </a:solidFill>
                  </a:tcPr>
                </a:tc>
              </a:tr>
              <a:tr h="203646">
                <a:tc>
                  <a:txBody>
                    <a:bodyPr/>
                    <a:lstStyle/>
                    <a:p>
                      <a:pPr algn="l" fontAlgn="b"/>
                      <a:r>
                        <a:rPr lang="en-US" sz="1100" b="0" i="0" u="none" strike="noStrike" dirty="0">
                          <a:solidFill>
                            <a:srgbClr val="000000"/>
                          </a:solidFill>
                          <a:effectLst/>
                          <a:latin typeface="Calibri"/>
                        </a:rPr>
                        <a:t>Focused on only one type of database</a:t>
                      </a:r>
                    </a:p>
                  </a:txBody>
                  <a:tcPr marL="7045" marR="7045" marT="5871"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DE9D9"/>
                    </a:solidFill>
                  </a:tcPr>
                </a:tc>
                <a:tc>
                  <a:txBody>
                    <a:bodyPr/>
                    <a:lstStyle/>
                    <a:p>
                      <a:pPr algn="l" fontAlgn="b"/>
                      <a:r>
                        <a:rPr lang="en-US" sz="1100" b="0" i="0" u="none" strike="noStrike" dirty="0">
                          <a:solidFill>
                            <a:srgbClr val="000000"/>
                          </a:solidFill>
                          <a:effectLst/>
                          <a:latin typeface="Calibri"/>
                        </a:rPr>
                        <a:t>Combines different types of database spreadsheets, databases, cloud data, and even big data such as Hadoop</a:t>
                      </a:r>
                    </a:p>
                  </a:txBody>
                  <a:tcPr marL="7045" marR="7045" marT="5871"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DE9D9"/>
                    </a:solidFill>
                  </a:tcPr>
                </a:tc>
              </a:tr>
              <a:tr h="203646">
                <a:tc>
                  <a:txBody>
                    <a:bodyPr/>
                    <a:lstStyle/>
                    <a:p>
                      <a:pPr algn="l" fontAlgn="b"/>
                      <a:r>
                        <a:rPr lang="en-US" sz="1100" b="0" i="0" u="none" strike="noStrike" dirty="0">
                          <a:solidFill>
                            <a:srgbClr val="000000"/>
                          </a:solidFill>
                          <a:effectLst/>
                          <a:latin typeface="Calibri"/>
                        </a:rPr>
                        <a:t>Time consuming</a:t>
                      </a:r>
                    </a:p>
                  </a:txBody>
                  <a:tcPr marL="7045" marR="7045" marT="5871"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D5B4"/>
                    </a:solidFill>
                  </a:tcPr>
                </a:tc>
                <a:tc>
                  <a:txBody>
                    <a:bodyPr/>
                    <a:lstStyle/>
                    <a:p>
                      <a:pPr algn="l" fontAlgn="b"/>
                      <a:r>
                        <a:rPr lang="en-US" sz="1100" b="0" i="0" u="none" strike="noStrike" dirty="0">
                          <a:solidFill>
                            <a:srgbClr val="000000"/>
                          </a:solidFill>
                          <a:effectLst/>
                          <a:latin typeface="Calibri"/>
                        </a:rPr>
                        <a:t>Time saving</a:t>
                      </a:r>
                    </a:p>
                  </a:txBody>
                  <a:tcPr marL="7045" marR="7045" marT="5871"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D5B4"/>
                    </a:solidFill>
                  </a:tcPr>
                </a:tc>
              </a:tr>
              <a:tr h="203646">
                <a:tc>
                  <a:txBody>
                    <a:bodyPr/>
                    <a:lstStyle/>
                    <a:p>
                      <a:pPr algn="l" fontAlgn="b"/>
                      <a:r>
                        <a:rPr lang="en-US" sz="1100" b="0" i="0" u="none" strike="noStrike" dirty="0">
                          <a:solidFill>
                            <a:srgbClr val="000000"/>
                          </a:solidFill>
                          <a:effectLst/>
                          <a:latin typeface="Calibri"/>
                        </a:rPr>
                        <a:t>Decision makers have to ask the IT people to retrieve any information from the database</a:t>
                      </a:r>
                    </a:p>
                  </a:txBody>
                  <a:tcPr marL="7045" marR="7045" marT="5871"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DE9D9"/>
                    </a:solidFill>
                  </a:tcPr>
                </a:tc>
                <a:tc>
                  <a:txBody>
                    <a:bodyPr/>
                    <a:lstStyle/>
                    <a:p>
                      <a:pPr algn="l" fontAlgn="b"/>
                      <a:r>
                        <a:rPr lang="en-US" sz="1100" b="0" i="0" u="none" strike="noStrike" dirty="0">
                          <a:solidFill>
                            <a:srgbClr val="000000"/>
                          </a:solidFill>
                          <a:effectLst/>
                          <a:latin typeface="Calibri"/>
                        </a:rPr>
                        <a:t>Decision makers can directly use the dashboard to retrieve any information from the database</a:t>
                      </a:r>
                    </a:p>
                  </a:txBody>
                  <a:tcPr marL="7045" marR="7045" marT="5871"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DE9D9"/>
                    </a:solidFill>
                  </a:tcPr>
                </a:tc>
              </a:tr>
              <a:tr h="203646">
                <a:tc>
                  <a:txBody>
                    <a:bodyPr/>
                    <a:lstStyle/>
                    <a:p>
                      <a:pPr algn="l" fontAlgn="b"/>
                      <a:r>
                        <a:rPr lang="en-US" sz="1100" b="0" i="0" u="none" strike="noStrike" dirty="0">
                          <a:solidFill>
                            <a:srgbClr val="000000"/>
                          </a:solidFill>
                          <a:effectLst/>
                          <a:latin typeface="Calibri"/>
                        </a:rPr>
                        <a:t>Largely depends on Query languages</a:t>
                      </a:r>
                    </a:p>
                  </a:txBody>
                  <a:tcPr marL="7045" marR="7045" marT="5871"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D5B4"/>
                    </a:solidFill>
                  </a:tcPr>
                </a:tc>
                <a:tc>
                  <a:txBody>
                    <a:bodyPr/>
                    <a:lstStyle/>
                    <a:p>
                      <a:pPr algn="l" fontAlgn="b"/>
                      <a:r>
                        <a:rPr lang="en-US" sz="1100" b="0" i="0" u="none" strike="noStrike" dirty="0">
                          <a:solidFill>
                            <a:srgbClr val="000000"/>
                          </a:solidFill>
                          <a:effectLst/>
                          <a:latin typeface="Calibri"/>
                        </a:rPr>
                        <a:t>Query is done behind the scene</a:t>
                      </a:r>
                    </a:p>
                  </a:txBody>
                  <a:tcPr marL="7045" marR="7045" marT="5871"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D5B4"/>
                    </a:solidFill>
                  </a:tcPr>
                </a:tc>
              </a:tr>
              <a:tr h="203646">
                <a:tc>
                  <a:txBody>
                    <a:bodyPr/>
                    <a:lstStyle/>
                    <a:p>
                      <a:pPr algn="l" fontAlgn="b"/>
                      <a:r>
                        <a:rPr lang="en-US" sz="1100" b="0" i="0" u="none" strike="noStrike" dirty="0">
                          <a:solidFill>
                            <a:srgbClr val="000000"/>
                          </a:solidFill>
                          <a:effectLst/>
                          <a:latin typeface="Calibri"/>
                        </a:rPr>
                        <a:t>Combining different types of database is difficult</a:t>
                      </a:r>
                    </a:p>
                  </a:txBody>
                  <a:tcPr marL="7045" marR="7045" marT="5871"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DE9D9"/>
                    </a:solidFill>
                  </a:tcPr>
                </a:tc>
                <a:tc>
                  <a:txBody>
                    <a:bodyPr/>
                    <a:lstStyle/>
                    <a:p>
                      <a:pPr algn="l" fontAlgn="b"/>
                      <a:r>
                        <a:rPr lang="en-US" sz="1100" b="0" i="0" u="none" strike="noStrike" dirty="0">
                          <a:solidFill>
                            <a:srgbClr val="000000"/>
                          </a:solidFill>
                          <a:effectLst/>
                          <a:latin typeface="Calibri"/>
                        </a:rPr>
                        <a:t>Different types of databases can be combined easily</a:t>
                      </a:r>
                    </a:p>
                  </a:txBody>
                  <a:tcPr marL="7045" marR="7045" marT="5871"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DE9D9"/>
                    </a:solidFill>
                  </a:tcPr>
                </a:tc>
              </a:tr>
              <a:tr h="203646">
                <a:tc>
                  <a:txBody>
                    <a:bodyPr/>
                    <a:lstStyle/>
                    <a:p>
                      <a:pPr algn="l" fontAlgn="b"/>
                      <a:r>
                        <a:rPr lang="en-US" sz="1100" b="0" i="0" u="none" strike="noStrike" dirty="0">
                          <a:solidFill>
                            <a:srgbClr val="000000"/>
                          </a:solidFill>
                          <a:effectLst/>
                          <a:latin typeface="Calibri"/>
                        </a:rPr>
                        <a:t>Not every business intelligence tool offers interactive dashboard</a:t>
                      </a:r>
                    </a:p>
                  </a:txBody>
                  <a:tcPr marL="7045" marR="7045" marT="5871"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D5B4"/>
                    </a:solidFill>
                  </a:tcPr>
                </a:tc>
                <a:tc>
                  <a:txBody>
                    <a:bodyPr/>
                    <a:lstStyle/>
                    <a:p>
                      <a:pPr algn="l" fontAlgn="b"/>
                      <a:r>
                        <a:rPr lang="en-US" sz="1100" b="0" i="0" u="none" strike="noStrike" dirty="0">
                          <a:solidFill>
                            <a:srgbClr val="000000"/>
                          </a:solidFill>
                          <a:effectLst/>
                          <a:latin typeface="Calibri"/>
                        </a:rPr>
                        <a:t>Interactive dashboard is easy to build and it makes data visualization quick and efficient</a:t>
                      </a:r>
                    </a:p>
                  </a:txBody>
                  <a:tcPr marL="7045" marR="7045" marT="5871"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D5B4"/>
                    </a:solidFill>
                  </a:tcPr>
                </a:tc>
              </a:tr>
              <a:tr h="203646">
                <a:tc>
                  <a:txBody>
                    <a:bodyPr/>
                    <a:lstStyle/>
                    <a:p>
                      <a:pPr algn="l" fontAlgn="b"/>
                      <a:r>
                        <a:rPr lang="en-US" sz="1100" b="0" i="0" u="none" strike="noStrike" dirty="0">
                          <a:solidFill>
                            <a:srgbClr val="000000"/>
                          </a:solidFill>
                          <a:effectLst/>
                          <a:latin typeface="Calibri"/>
                        </a:rPr>
                        <a:t>Comparatively expensive</a:t>
                      </a:r>
                    </a:p>
                  </a:txBody>
                  <a:tcPr marL="7045" marR="7045" marT="5871"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DE9D9"/>
                    </a:solidFill>
                  </a:tcPr>
                </a:tc>
                <a:tc>
                  <a:txBody>
                    <a:bodyPr/>
                    <a:lstStyle/>
                    <a:p>
                      <a:pPr algn="l" fontAlgn="b"/>
                      <a:r>
                        <a:rPr lang="en-US" sz="1100" b="0" i="0" u="none" strike="noStrike" dirty="0">
                          <a:solidFill>
                            <a:srgbClr val="000000"/>
                          </a:solidFill>
                          <a:effectLst/>
                          <a:latin typeface="Calibri"/>
                        </a:rPr>
                        <a:t>Comparatively affordable</a:t>
                      </a:r>
                    </a:p>
                  </a:txBody>
                  <a:tcPr marL="7045" marR="7045" marT="5871"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DE9D9"/>
                    </a:solidFill>
                  </a:tcPr>
                </a:tc>
              </a:tr>
              <a:tr h="203646">
                <a:tc>
                  <a:txBody>
                    <a:bodyPr/>
                    <a:lstStyle/>
                    <a:p>
                      <a:pPr algn="l" fontAlgn="b"/>
                      <a:r>
                        <a:rPr lang="en-US" sz="1100" b="0" i="0" u="none" strike="noStrike" dirty="0">
                          <a:solidFill>
                            <a:srgbClr val="000000"/>
                          </a:solidFill>
                          <a:effectLst/>
                          <a:latin typeface="Calibri"/>
                        </a:rPr>
                        <a:t>Mostly designed for large businesses</a:t>
                      </a:r>
                    </a:p>
                  </a:txBody>
                  <a:tcPr marL="7045" marR="7045" marT="5871"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CD5B4"/>
                    </a:solidFill>
                  </a:tcPr>
                </a:tc>
                <a:tc>
                  <a:txBody>
                    <a:bodyPr/>
                    <a:lstStyle/>
                    <a:p>
                      <a:pPr algn="l" fontAlgn="b"/>
                      <a:r>
                        <a:rPr lang="en-US" sz="1100" b="0" i="0" u="none" strike="noStrike" dirty="0">
                          <a:solidFill>
                            <a:srgbClr val="000000"/>
                          </a:solidFill>
                          <a:effectLst/>
                          <a:latin typeface="Calibri"/>
                        </a:rPr>
                        <a:t>Perfect BI solution for small, medium, and large businesses, and even for non-profits</a:t>
                      </a:r>
                    </a:p>
                  </a:txBody>
                  <a:tcPr marL="7045" marR="7045" marT="5871"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FCD5B4"/>
                    </a:solidFill>
                  </a:tcPr>
                </a:tc>
              </a:tr>
            </a:tbl>
          </a:graphicData>
        </a:graphic>
      </p:graphicFrame>
      <p:sp>
        <p:nvSpPr>
          <p:cNvPr id="9" name="TextBox 8"/>
          <p:cNvSpPr txBox="1"/>
          <p:nvPr/>
        </p:nvSpPr>
        <p:spPr>
          <a:xfrm>
            <a:off x="274320" y="5791201"/>
            <a:ext cx="10149840" cy="430887"/>
          </a:xfrm>
          <a:prstGeom prst="rect">
            <a:avLst/>
          </a:prstGeom>
          <a:noFill/>
        </p:spPr>
        <p:txBody>
          <a:bodyPr wrap="square" rtlCol="0">
            <a:spAutoFit/>
          </a:bodyPr>
          <a:lstStyle/>
          <a:p>
            <a:pPr algn="just"/>
            <a:r>
              <a:rPr lang="en-US" sz="1100" dirty="0" smtClean="0">
                <a:latin typeface="Calibri" panose="020F0502020204030204" pitchFamily="34" charset="0"/>
                <a:cs typeface="Calibri" panose="020F0502020204030204" pitchFamily="34" charset="0"/>
              </a:rPr>
              <a:t>Tableau </a:t>
            </a:r>
            <a:r>
              <a:rPr lang="en-US" sz="1100" dirty="0">
                <a:latin typeface="Calibri" panose="020F0502020204030204" pitchFamily="34" charset="0"/>
                <a:cs typeface="Calibri" panose="020F0502020204030204" pitchFamily="34" charset="0"/>
              </a:rPr>
              <a:t>is the next generation’s business intelligence software that brings traditional complex analytics to the end user in </a:t>
            </a:r>
            <a:r>
              <a:rPr lang="en-US" sz="1100" dirty="0" smtClean="0">
                <a:latin typeface="Calibri" panose="020F0502020204030204" pitchFamily="34" charset="0"/>
                <a:cs typeface="Calibri" panose="020F0502020204030204" pitchFamily="34" charset="0"/>
              </a:rPr>
              <a:t>a</a:t>
            </a:r>
          </a:p>
          <a:p>
            <a:pPr algn="just"/>
            <a:r>
              <a:rPr lang="en-US" sz="1100" dirty="0" smtClean="0">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desktop environment with dynamic and faster performance.</a:t>
            </a:r>
          </a:p>
        </p:txBody>
      </p:sp>
      <p:sp>
        <p:nvSpPr>
          <p:cNvPr id="7" name="Slide Number Placeholder 6"/>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2</a:t>
            </a:fld>
            <a:endParaRPr kumimoji="0" lang="en-US" dirty="0"/>
          </a:p>
        </p:txBody>
      </p:sp>
      <p:sp>
        <p:nvSpPr>
          <p:cNvPr id="10" name="Footer Placeholder 9"/>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2" name="Picture 11"/>
          <p:cNvPicPr>
            <a:picLocks noChangeAspect="1" noChangeArrowheads="1"/>
          </p:cNvPicPr>
          <p:nvPr/>
        </p:nvPicPr>
        <p:blipFill>
          <a:blip r:embed="rId3"/>
          <a:srcRect/>
          <a:stretch>
            <a:fillRect/>
          </a:stretch>
        </p:blipFill>
        <p:spPr bwMode="auto">
          <a:xfrm>
            <a:off x="8972568" y="-24"/>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3494671999"/>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Convert a Measure to Dimension</a:t>
            </a:r>
            <a:endParaRPr lang="en-US" dirty="0"/>
          </a:p>
        </p:txBody>
      </p:sp>
      <p:sp>
        <p:nvSpPr>
          <p:cNvPr id="8" name="TextBox 7"/>
          <p:cNvSpPr txBox="1"/>
          <p:nvPr/>
        </p:nvSpPr>
        <p:spPr>
          <a:xfrm>
            <a:off x="274320" y="1003757"/>
            <a:ext cx="10149840" cy="1107996"/>
          </a:xfrm>
          <a:prstGeom prst="rect">
            <a:avLst/>
          </a:prstGeom>
          <a:noFill/>
        </p:spPr>
        <p:txBody>
          <a:bodyPr wrap="square" rtlCol="0">
            <a:spAutoFit/>
          </a:bodyPr>
          <a:lstStyle/>
          <a:p>
            <a:pPr algn="just"/>
            <a:r>
              <a:rPr lang="en-US" sz="1100" dirty="0" smtClean="0">
                <a:latin typeface="Calibri" panose="020F0502020204030204" pitchFamily="34" charset="0"/>
                <a:cs typeface="Calibri" panose="020F0502020204030204" pitchFamily="34" charset="0"/>
              </a:rPr>
              <a:t>You </a:t>
            </a:r>
            <a:r>
              <a:rPr lang="en-US" sz="1100" dirty="0">
                <a:latin typeface="Calibri" panose="020F0502020204030204" pitchFamily="34" charset="0"/>
                <a:cs typeface="Calibri" panose="020F0502020204030204" pitchFamily="34" charset="0"/>
              </a:rPr>
              <a:t>can convert a field in a view from a measure to a dimension.</a:t>
            </a:r>
          </a:p>
          <a:p>
            <a:pPr algn="just"/>
            <a:r>
              <a:rPr lang="en-US" sz="1100" dirty="0">
                <a:latin typeface="Calibri" panose="020F0502020204030204" pitchFamily="34" charset="0"/>
                <a:cs typeface="Calibri" panose="020F0502020204030204" pitchFamily="34" charset="0"/>
              </a:rPr>
              <a:t>Or, if you want the change to affect all future uses of the field in the workbook, you can convert a field in the Data pane from a measure to a dimension</a:t>
            </a:r>
            <a:r>
              <a:rPr lang="en-US" sz="1100" dirty="0" smtClean="0">
                <a:latin typeface="Calibri" panose="020F0502020204030204" pitchFamily="34" charset="0"/>
                <a:cs typeface="Calibri" panose="020F0502020204030204" pitchFamily="34" charset="0"/>
              </a:rPr>
              <a:t>.</a:t>
            </a:r>
          </a:p>
          <a:p>
            <a:pPr algn="just"/>
            <a:endParaRPr lang="en-US" sz="1100" dirty="0">
              <a:latin typeface="Calibri" panose="020F0502020204030204" pitchFamily="34" charset="0"/>
              <a:cs typeface="Calibri" panose="020F0502020204030204" pitchFamily="34" charset="0"/>
            </a:endParaRPr>
          </a:p>
          <a:p>
            <a:pPr algn="just"/>
            <a:r>
              <a:rPr lang="en-US" sz="1100" b="1" dirty="0">
                <a:latin typeface="Calibri" panose="020F0502020204030204" pitchFamily="34" charset="0"/>
                <a:cs typeface="Calibri" panose="020F0502020204030204" pitchFamily="34" charset="0"/>
              </a:rPr>
              <a:t>Convert a measure in the view into a discrete dimension</a:t>
            </a:r>
          </a:p>
          <a:p>
            <a:pPr algn="just"/>
            <a:r>
              <a:rPr lang="en-US" sz="1100" dirty="0">
                <a:latin typeface="Calibri" panose="020F0502020204030204" pitchFamily="34" charset="0"/>
                <a:cs typeface="Calibri" panose="020F0502020204030204" pitchFamily="34" charset="0"/>
              </a:rPr>
              <a:t>You can drag a field from the Measures area in the Data pane but then use it as a dimension in the view. For example, suppose you want to know the aggregated sales totals for each possible discount rate. The view you are aiming for looks like this:</a:t>
            </a:r>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20</a:t>
            </a:fld>
            <a:endParaRPr kumimoji="0" lang="en-US" dirty="0"/>
          </a:p>
        </p:txBody>
      </p:sp>
      <p:pic>
        <p:nvPicPr>
          <p:cNvPr id="5122" name="Picture 2" descr="https://onlinehelp.tableau.com/current/pro/desktop/en-us/Img/fieldTypes3.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044875" y="1947106"/>
            <a:ext cx="3238337" cy="2362200"/>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Title 1"/>
          <p:cNvSpPr txBox="1">
            <a:spLocks/>
          </p:cNvSpPr>
          <p:nvPr/>
        </p:nvSpPr>
        <p:spPr>
          <a:xfrm>
            <a:off x="274320" y="2122850"/>
            <a:ext cx="3307080" cy="411162"/>
          </a:xfrm>
          <a:prstGeom prst="rect">
            <a:avLst/>
          </a:prstGeom>
        </p:spPr>
        <p:txBody>
          <a:bodyPr vert="horz" anchor="b">
            <a:normAutofit fontScale="82500" lnSpcReduction="20000"/>
          </a:bodyPr>
          <a:lstStyle>
            <a:lvl1pPr algn="l" rtl="0" eaLnBrk="1" latinLnBrk="0" hangingPunct="1">
              <a:spcBef>
                <a:spcPct val="0"/>
              </a:spcBef>
              <a:buNone/>
              <a:defRPr kumimoji="0" sz="3000" b="0" kern="1200" cap="small" baseline="0">
                <a:solidFill>
                  <a:schemeClr val="tx2"/>
                </a:solidFill>
                <a:latin typeface="Calibri" panose="020F0502020204030204" pitchFamily="34" charset="0"/>
                <a:ea typeface="+mj-ea"/>
                <a:cs typeface="Calibri" panose="020F0502020204030204" pitchFamily="34" charset="0"/>
              </a:defRPr>
            </a:lvl1pPr>
          </a:lstStyle>
          <a:p>
            <a:r>
              <a:rPr lang="en-US" dirty="0" smtClean="0"/>
              <a:t>Continuous </a:t>
            </a:r>
            <a:r>
              <a:rPr lang="en-US" dirty="0"/>
              <a:t>and Discrete</a:t>
            </a:r>
          </a:p>
        </p:txBody>
      </p:sp>
      <p:sp>
        <p:nvSpPr>
          <p:cNvPr id="12" name="TextBox 11"/>
          <p:cNvSpPr txBox="1"/>
          <p:nvPr/>
        </p:nvSpPr>
        <p:spPr>
          <a:xfrm>
            <a:off x="274320" y="2541757"/>
            <a:ext cx="10149840" cy="3647152"/>
          </a:xfrm>
          <a:prstGeom prst="rect">
            <a:avLst/>
          </a:prstGeom>
          <a:noFill/>
        </p:spPr>
        <p:txBody>
          <a:bodyPr wrap="square" rtlCol="0">
            <a:spAutoFit/>
          </a:bodyPr>
          <a:lstStyle/>
          <a:p>
            <a:pPr algn="just"/>
            <a:r>
              <a:rPr lang="en-US" sz="1100" dirty="0">
                <a:latin typeface="Calibri" panose="020F0502020204030204" pitchFamily="34" charset="0"/>
                <a:cs typeface="Calibri" panose="020F0502020204030204" pitchFamily="34" charset="0"/>
              </a:rPr>
              <a:t>Continuous and discrete are mathematical terms. Continuous means "forming an unbroken whole</a:t>
            </a:r>
            <a:r>
              <a:rPr lang="en-US" sz="1100" dirty="0" smtClean="0">
                <a:latin typeface="Calibri" panose="020F0502020204030204" pitchFamily="34" charset="0"/>
                <a:cs typeface="Calibri" panose="020F0502020204030204" pitchFamily="34" charset="0"/>
              </a:rPr>
              <a:t>,</a:t>
            </a:r>
          </a:p>
          <a:p>
            <a:pPr algn="just"/>
            <a:r>
              <a:rPr lang="en-US" sz="1100" dirty="0" smtClean="0">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without interruption"; discrete means "individually separate and distinct."</a:t>
            </a:r>
          </a:p>
          <a:p>
            <a:pPr algn="just"/>
            <a:r>
              <a:rPr lang="en-US" sz="1100" dirty="0">
                <a:latin typeface="Calibri" panose="020F0502020204030204" pitchFamily="34" charset="0"/>
                <a:cs typeface="Calibri" panose="020F0502020204030204" pitchFamily="34" charset="0"/>
              </a:rPr>
              <a:t>In Tableau, fields can be either continuous or discrete. When you drag a field from the Measures </a:t>
            </a:r>
            <a:endParaRPr lang="en-US" sz="1100" dirty="0" smtClean="0">
              <a:latin typeface="Calibri" panose="020F0502020204030204" pitchFamily="34" charset="0"/>
              <a:cs typeface="Calibri" panose="020F0502020204030204" pitchFamily="34" charset="0"/>
            </a:endParaRPr>
          </a:p>
          <a:p>
            <a:pPr algn="just"/>
            <a:r>
              <a:rPr lang="en-US" sz="1100" dirty="0" smtClean="0">
                <a:latin typeface="Calibri" panose="020F0502020204030204" pitchFamily="34" charset="0"/>
                <a:cs typeface="Calibri" panose="020F0502020204030204" pitchFamily="34" charset="0"/>
              </a:rPr>
              <a:t>area </a:t>
            </a:r>
            <a:r>
              <a:rPr lang="en-US" sz="1100" dirty="0">
                <a:latin typeface="Calibri" panose="020F0502020204030204" pitchFamily="34" charset="0"/>
                <a:cs typeface="Calibri" panose="020F0502020204030204" pitchFamily="34" charset="0"/>
              </a:rPr>
              <a:t>to Columns or Rows, the values are continuous by default and Tableau creates an axis. </a:t>
            </a:r>
            <a:endParaRPr lang="en-US" sz="1100" dirty="0" smtClean="0">
              <a:latin typeface="Calibri" panose="020F0502020204030204" pitchFamily="34" charset="0"/>
              <a:cs typeface="Calibri" panose="020F0502020204030204" pitchFamily="34" charset="0"/>
            </a:endParaRPr>
          </a:p>
          <a:p>
            <a:pPr algn="just"/>
            <a:r>
              <a:rPr lang="en-US" sz="1100" dirty="0" smtClean="0">
                <a:latin typeface="Calibri" panose="020F0502020204030204" pitchFamily="34" charset="0"/>
                <a:cs typeface="Calibri" panose="020F0502020204030204" pitchFamily="34" charset="0"/>
              </a:rPr>
              <a:t>When </a:t>
            </a:r>
            <a:r>
              <a:rPr lang="en-US" sz="1100" dirty="0">
                <a:latin typeface="Calibri" panose="020F0502020204030204" pitchFamily="34" charset="0"/>
                <a:cs typeface="Calibri" panose="020F0502020204030204" pitchFamily="34" charset="0"/>
              </a:rPr>
              <a:t>you drag a field from the Dimensions area of the Data pane to Columns or Rows, the values are discrete </a:t>
            </a:r>
            <a:r>
              <a:rPr lang="en-US" sz="1100" dirty="0" smtClean="0">
                <a:latin typeface="Calibri" panose="020F0502020204030204" pitchFamily="34" charset="0"/>
                <a:cs typeface="Calibri" panose="020F0502020204030204" pitchFamily="34" charset="0"/>
              </a:rPr>
              <a:t>by</a:t>
            </a:r>
          </a:p>
          <a:p>
            <a:pPr algn="just"/>
            <a:r>
              <a:rPr lang="en-US" sz="1100" dirty="0" smtClean="0">
                <a:latin typeface="Calibri" panose="020F0502020204030204" pitchFamily="34" charset="0"/>
                <a:cs typeface="Calibri" panose="020F0502020204030204" pitchFamily="34" charset="0"/>
              </a:rPr>
              <a:t>default </a:t>
            </a:r>
            <a:r>
              <a:rPr lang="en-US" sz="1100" dirty="0">
                <a:latin typeface="Calibri" panose="020F0502020204030204" pitchFamily="34" charset="0"/>
                <a:cs typeface="Calibri" panose="020F0502020204030204" pitchFamily="34" charset="0"/>
              </a:rPr>
              <a:t>and Tableau creates column or row headers. Let's consider why this is </a:t>
            </a:r>
            <a:r>
              <a:rPr lang="en-US" sz="1100" dirty="0" smtClean="0">
                <a:latin typeface="Calibri" panose="020F0502020204030204" pitchFamily="34" charset="0"/>
                <a:cs typeface="Calibri" panose="020F0502020204030204" pitchFamily="34" charset="0"/>
              </a:rPr>
              <a:t>so</a:t>
            </a:r>
          </a:p>
          <a:p>
            <a:pPr algn="just"/>
            <a:endParaRPr lang="en-US" sz="1100" dirty="0">
              <a:latin typeface="Calibri" panose="020F0502020204030204" pitchFamily="34" charset="0"/>
              <a:cs typeface="Calibri" panose="020F0502020204030204" pitchFamily="34" charset="0"/>
            </a:endParaRPr>
          </a:p>
          <a:p>
            <a:pPr algn="just"/>
            <a:endParaRPr lang="en-US" sz="1100" dirty="0" smtClean="0">
              <a:latin typeface="Calibri" panose="020F0502020204030204" pitchFamily="34" charset="0"/>
              <a:cs typeface="Calibri" panose="020F0502020204030204" pitchFamily="34" charset="0"/>
            </a:endParaRPr>
          </a:p>
          <a:p>
            <a:pPr algn="just"/>
            <a:endParaRPr lang="en-US" sz="1100" dirty="0">
              <a:latin typeface="Calibri" panose="020F0502020204030204" pitchFamily="34" charset="0"/>
              <a:cs typeface="Calibri" panose="020F0502020204030204" pitchFamily="34" charset="0"/>
            </a:endParaRPr>
          </a:p>
          <a:p>
            <a:pPr algn="just"/>
            <a:endParaRPr lang="en-US" sz="1100" dirty="0" smtClean="0">
              <a:latin typeface="Calibri" panose="020F0502020204030204" pitchFamily="34" charset="0"/>
              <a:cs typeface="Calibri" panose="020F0502020204030204" pitchFamily="34" charset="0"/>
            </a:endParaRPr>
          </a:p>
          <a:p>
            <a:pPr algn="just"/>
            <a:endParaRPr lang="en-US" sz="1100" dirty="0">
              <a:latin typeface="Calibri" panose="020F0502020204030204" pitchFamily="34" charset="0"/>
              <a:cs typeface="Calibri" panose="020F0502020204030204" pitchFamily="34" charset="0"/>
            </a:endParaRPr>
          </a:p>
          <a:p>
            <a:r>
              <a:rPr lang="en-US" sz="1100" b="1" dirty="0">
                <a:latin typeface="Calibri" panose="020F0502020204030204" pitchFamily="34" charset="0"/>
                <a:cs typeface="Calibri" panose="020F0502020204030204" pitchFamily="34" charset="0"/>
              </a:rPr>
              <a:t>Continuous fields produce </a:t>
            </a:r>
            <a:r>
              <a:rPr lang="en-US" sz="1100" b="1" dirty="0" smtClean="0">
                <a:latin typeface="Calibri" panose="020F0502020204030204" pitchFamily="34" charset="0"/>
                <a:cs typeface="Calibri" panose="020F0502020204030204" pitchFamily="34" charset="0"/>
              </a:rPr>
              <a:t>axis</a:t>
            </a:r>
            <a:endParaRPr lang="en-US" sz="1100" b="1"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If a field has values that are numbers that can be added, averaged, or otherwise aggregated, Tableau assigns that field to the </a:t>
            </a:r>
            <a:r>
              <a:rPr lang="en-US" sz="1100" b="1" dirty="0">
                <a:latin typeface="Calibri" panose="020F0502020204030204" pitchFamily="34" charset="0"/>
                <a:cs typeface="Calibri" panose="020F0502020204030204" pitchFamily="34" charset="0"/>
              </a:rPr>
              <a:t>Measures</a:t>
            </a:r>
            <a:r>
              <a:rPr lang="en-US" sz="1100" dirty="0">
                <a:latin typeface="Calibri" panose="020F0502020204030204" pitchFamily="34" charset="0"/>
                <a:cs typeface="Calibri" panose="020F0502020204030204" pitchFamily="34" charset="0"/>
              </a:rPr>
              <a:t> area of </a:t>
            </a:r>
            <a:r>
              <a:rPr lang="en-US" sz="1100" dirty="0" smtClean="0">
                <a:latin typeface="Calibri" panose="020F0502020204030204" pitchFamily="34" charset="0"/>
                <a:cs typeface="Calibri" panose="020F0502020204030204" pitchFamily="34" charset="0"/>
              </a:rPr>
              <a:t>the Data</a:t>
            </a:r>
            <a:r>
              <a:rPr lang="en-US" sz="1100" dirty="0">
                <a:latin typeface="Calibri" panose="020F0502020204030204" pitchFamily="34" charset="0"/>
                <a:cs typeface="Calibri" panose="020F0502020204030204" pitchFamily="34" charset="0"/>
              </a:rPr>
              <a:t> pane when you first connect to a data source. Tableau is assuming that the values are continuous.</a:t>
            </a:r>
          </a:p>
          <a:p>
            <a:r>
              <a:rPr lang="en-US" sz="1100" dirty="0">
                <a:latin typeface="Calibri" panose="020F0502020204030204" pitchFamily="34" charset="0"/>
                <a:cs typeface="Calibri" panose="020F0502020204030204" pitchFamily="34" charset="0"/>
              </a:rPr>
              <a:t>Tableau displays an axis when you drop a continuous field on </a:t>
            </a:r>
            <a:r>
              <a:rPr lang="en-US" sz="1100" b="1" dirty="0">
                <a:latin typeface="Calibri" panose="020F0502020204030204" pitchFamily="34" charset="0"/>
                <a:cs typeface="Calibri" panose="020F0502020204030204" pitchFamily="34" charset="0"/>
              </a:rPr>
              <a:t>Rows or Columns</a:t>
            </a:r>
            <a:r>
              <a:rPr lang="en-US" sz="1100" dirty="0">
                <a:latin typeface="Calibri" panose="020F0502020204030204" pitchFamily="34" charset="0"/>
                <a:cs typeface="Calibri" panose="020F0502020204030204" pitchFamily="34" charset="0"/>
              </a:rPr>
              <a:t>. An axis is a measuring line that shows values between a minimum and a maximum. Rulers and analog thermometers are examples of physical objects that display </a:t>
            </a:r>
            <a:r>
              <a:rPr lang="en-US" sz="1100" dirty="0" smtClean="0">
                <a:latin typeface="Calibri" panose="020F0502020204030204" pitchFamily="34" charset="0"/>
                <a:cs typeface="Calibri" panose="020F0502020204030204" pitchFamily="34" charset="0"/>
              </a:rPr>
              <a:t>axis.</a:t>
            </a:r>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Tableau must be able to show a range of actual and potential values, because in addition to the initial values in the data source, it is always possible that new values will emerge as you work with a continuous field in the view.</a:t>
            </a:r>
          </a:p>
          <a:p>
            <a:r>
              <a:rPr lang="en-US" sz="1100" dirty="0">
                <a:latin typeface="Calibri" panose="020F0502020204030204" pitchFamily="34" charset="0"/>
                <a:cs typeface="Calibri" panose="020F0502020204030204" pitchFamily="34" charset="0"/>
              </a:rPr>
              <a:t>While there are value labels on a continuous axis (0, 0.5, ... 3.0 in the following image), actual marks don't have to align with these labels as they would with column headers. For example, in the following image, the blue bar actually extends to a value of 6.940 on the horizontal axis, not 7.0 exactly.</a:t>
            </a:r>
          </a:p>
          <a:p>
            <a:pPr algn="just"/>
            <a:endParaRPr lang="en-US" sz="1100" dirty="0">
              <a:latin typeface="Calibri" panose="020F0502020204030204" pitchFamily="34" charset="0"/>
              <a:cs typeface="Calibri" panose="020F0502020204030204" pitchFamily="34" charset="0"/>
            </a:endParaRPr>
          </a:p>
        </p:txBody>
      </p:sp>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0" name="Picture 9"/>
          <p:cNvPicPr>
            <a:picLocks noChangeAspect="1" noChangeArrowheads="1"/>
          </p:cNvPicPr>
          <p:nvPr/>
        </p:nvPicPr>
        <p:blipFill>
          <a:blip r:embed="rId4"/>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16505036"/>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Convert a Measure to Dimension</a:t>
            </a:r>
            <a:endParaRPr lang="en-US" dirty="0"/>
          </a:p>
        </p:txBody>
      </p:sp>
      <p:sp>
        <p:nvSpPr>
          <p:cNvPr id="8" name="TextBox 7"/>
          <p:cNvSpPr txBox="1"/>
          <p:nvPr/>
        </p:nvSpPr>
        <p:spPr>
          <a:xfrm>
            <a:off x="274320" y="1003757"/>
            <a:ext cx="10149840" cy="3816429"/>
          </a:xfrm>
          <a:prstGeom prst="rect">
            <a:avLst/>
          </a:prstGeom>
          <a:noFill/>
        </p:spPr>
        <p:txBody>
          <a:bodyPr wrap="square" rtlCol="0">
            <a:spAutoFit/>
          </a:bodyPr>
          <a:lstStyle/>
          <a:p>
            <a:pPr algn="just"/>
            <a:r>
              <a:rPr lang="en-US" sz="1100" dirty="0" smtClean="0">
                <a:latin typeface="Calibri" panose="020F0502020204030204" pitchFamily="34" charset="0"/>
                <a:cs typeface="Calibri" panose="020F0502020204030204" pitchFamily="34" charset="0"/>
              </a:rPr>
              <a:t>The </a:t>
            </a:r>
            <a:r>
              <a:rPr lang="en-US" sz="1100" dirty="0">
                <a:latin typeface="Calibri" panose="020F0502020204030204" pitchFamily="34" charset="0"/>
                <a:cs typeface="Calibri" panose="020F0502020204030204" pitchFamily="34" charset="0"/>
              </a:rPr>
              <a:t>number of potential values for continuous fields is impossible to anticipate. For example, if you have a field named Ratings and the initial values are 1, 3, 3.5, 3.6, and 4, that's five distinct values. But if you drop </a:t>
            </a:r>
            <a:r>
              <a:rPr lang="en-US" sz="1100" b="1" dirty="0">
                <a:latin typeface="Calibri" panose="020F0502020204030204" pitchFamily="34" charset="0"/>
                <a:cs typeface="Calibri" panose="020F0502020204030204" pitchFamily="34" charset="0"/>
              </a:rPr>
              <a:t>Ratings on Rows</a:t>
            </a:r>
            <a:r>
              <a:rPr lang="en-US" sz="1100" dirty="0">
                <a:latin typeface="Calibri" panose="020F0502020204030204" pitchFamily="34" charset="0"/>
                <a:cs typeface="Calibri" panose="020F0502020204030204" pitchFamily="34" charset="0"/>
              </a:rPr>
              <a:t>, Tableau automatically aggregates that value as SUM (which you would then immediately change to AVG, because it's more logical to average grades than to add them), and that would then create a sixth value (3.02) that didn't exist until you added the field to the view. And if you then applied a filter that eliminated two of the initial values, the average would change as well, so that would be yet another value. And then if you changed the aggregation, ... You get the idea. The number of potential values is, if not infinite, then certainly immense.</a:t>
            </a:r>
          </a:p>
          <a:p>
            <a:pPr algn="just"/>
            <a:r>
              <a:rPr lang="en-US" sz="1100" dirty="0">
                <a:latin typeface="Calibri" panose="020F0502020204030204" pitchFamily="34" charset="0"/>
                <a:cs typeface="Calibri" panose="020F0502020204030204" pitchFamily="34" charset="0"/>
              </a:rPr>
              <a:t>The fact that a field contains numbers does not automatically indicate that those values are continuous. Postal codes are the classic example: though they are often composed entirely of numbers, they are actually string values which should never be added or averaged. If Tableau assigns such a field to the Measures area, you should drag it up to the Dimensions </a:t>
            </a:r>
            <a:r>
              <a:rPr lang="en-US" sz="1100" dirty="0" smtClean="0">
                <a:latin typeface="Calibri" panose="020F0502020204030204" pitchFamily="34" charset="0"/>
                <a:cs typeface="Calibri" panose="020F0502020204030204" pitchFamily="34" charset="0"/>
              </a:rPr>
              <a:t>area</a:t>
            </a:r>
            <a:endParaRPr lang="en-US" sz="1100" dirty="0">
              <a:latin typeface="Calibri" panose="020F0502020204030204" pitchFamily="34" charset="0"/>
              <a:cs typeface="Calibri" panose="020F0502020204030204" pitchFamily="34" charset="0"/>
            </a:endParaRPr>
          </a:p>
          <a:p>
            <a:pPr algn="just"/>
            <a:r>
              <a:rPr lang="en-US" sz="1100" b="1" dirty="0">
                <a:latin typeface="Calibri" panose="020F0502020204030204" pitchFamily="34" charset="0"/>
                <a:cs typeface="Calibri" panose="020F0502020204030204" pitchFamily="34" charset="0"/>
              </a:rPr>
              <a:t>Discrete fields create headers</a:t>
            </a:r>
          </a:p>
          <a:p>
            <a:pPr algn="just"/>
            <a:r>
              <a:rPr lang="en-US" sz="1100" dirty="0">
                <a:latin typeface="Calibri" panose="020F0502020204030204" pitchFamily="34" charset="0"/>
                <a:cs typeface="Calibri" panose="020F0502020204030204" pitchFamily="34" charset="0"/>
              </a:rPr>
              <a:t>If a field contains values that are names, dates, or geographical locations—anything other than numbers—Tableau assigns that field to the </a:t>
            </a:r>
            <a:r>
              <a:rPr lang="en-US" sz="1100" b="1" dirty="0">
                <a:latin typeface="Calibri" panose="020F0502020204030204" pitchFamily="34" charset="0"/>
                <a:cs typeface="Calibri" panose="020F0502020204030204" pitchFamily="34" charset="0"/>
              </a:rPr>
              <a:t>Dimensions</a:t>
            </a:r>
            <a:r>
              <a:rPr lang="en-US" sz="1100" dirty="0">
                <a:latin typeface="Calibri" panose="020F0502020204030204" pitchFamily="34" charset="0"/>
                <a:cs typeface="Calibri" panose="020F0502020204030204" pitchFamily="34" charset="0"/>
              </a:rPr>
              <a:t> area of the </a:t>
            </a:r>
            <a:r>
              <a:rPr lang="en-US" sz="1100" b="1" dirty="0">
                <a:latin typeface="Calibri" panose="020F0502020204030204" pitchFamily="34" charset="0"/>
                <a:cs typeface="Calibri" panose="020F0502020204030204" pitchFamily="34" charset="0"/>
              </a:rPr>
              <a:t>Data</a:t>
            </a:r>
            <a:r>
              <a:rPr lang="en-US" sz="1100" dirty="0">
                <a:latin typeface="Calibri" panose="020F0502020204030204" pitchFamily="34" charset="0"/>
                <a:cs typeface="Calibri" panose="020F0502020204030204" pitchFamily="34" charset="0"/>
              </a:rPr>
              <a:t> pane when you first connect to a data source. Tableau treats the values as discrete.</a:t>
            </a:r>
          </a:p>
          <a:p>
            <a:pPr algn="just"/>
            <a:r>
              <a:rPr lang="en-US" sz="1100" dirty="0">
                <a:latin typeface="Calibri" panose="020F0502020204030204" pitchFamily="34" charset="0"/>
                <a:cs typeface="Calibri" panose="020F0502020204030204" pitchFamily="34" charset="0"/>
              </a:rPr>
              <a:t>Tableau creates headers when you drop a discrete field on </a:t>
            </a:r>
            <a:r>
              <a:rPr lang="en-US" sz="1100" b="1" dirty="0">
                <a:latin typeface="Calibri" panose="020F0502020204030204" pitchFamily="34" charset="0"/>
                <a:cs typeface="Calibri" panose="020F0502020204030204" pitchFamily="34" charset="0"/>
              </a:rPr>
              <a:t>Columns or Rows</a:t>
            </a:r>
            <a:r>
              <a:rPr lang="en-US" sz="1100" dirty="0">
                <a:latin typeface="Calibri" panose="020F0502020204030204" pitchFamily="34" charset="0"/>
                <a:cs typeface="Calibri" panose="020F0502020204030204" pitchFamily="34" charset="0"/>
              </a:rPr>
              <a:t>. The individual values for a discrete field become the row or column headings. (Because such values are never aggregated, no new field values are created as you work with your view, so there is no need for an axis).</a:t>
            </a:r>
          </a:p>
          <a:p>
            <a:pPr algn="just"/>
            <a:r>
              <a:rPr lang="en-US" sz="1100" b="1" dirty="0">
                <a:latin typeface="Calibri" panose="020F0502020204030204" pitchFamily="34" charset="0"/>
                <a:cs typeface="Calibri" panose="020F0502020204030204" pitchFamily="34" charset="0"/>
              </a:rPr>
              <a:t>Recognizing the difference</a:t>
            </a:r>
          </a:p>
          <a:p>
            <a:pPr algn="just"/>
            <a:r>
              <a:rPr lang="en-US" sz="1100" dirty="0">
                <a:latin typeface="Calibri" panose="020F0502020204030204" pitchFamily="34" charset="0"/>
                <a:cs typeface="Calibri" panose="020F0502020204030204" pitchFamily="34" charset="0"/>
              </a:rPr>
              <a:t>If a field is continuous, the background color is green. If it is discrete, the background color is blue. Background color does not indicate dimension vs. measure—it indicates continuous vs. discrete.</a:t>
            </a:r>
          </a:p>
          <a:p>
            <a:pPr algn="just"/>
            <a:r>
              <a:rPr lang="en-US" sz="1100" dirty="0">
                <a:latin typeface="Calibri" panose="020F0502020204030204" pitchFamily="34" charset="0"/>
                <a:cs typeface="Calibri" panose="020F0502020204030204" pitchFamily="34" charset="0"/>
              </a:rPr>
              <a:t>What tells you whether a field in the view is a measure or a dimension is whether it is aggregated.</a:t>
            </a:r>
          </a:p>
          <a:p>
            <a:pPr algn="just"/>
            <a:r>
              <a:rPr lang="en-US" sz="1100" dirty="0">
                <a:latin typeface="Calibri" panose="020F0502020204030204" pitchFamily="34" charset="0"/>
                <a:cs typeface="Calibri" panose="020F0502020204030204" pitchFamily="34" charset="0"/>
              </a:rPr>
              <a:t>On the left below you see a view where </a:t>
            </a:r>
            <a:r>
              <a:rPr lang="en-US" sz="1100" b="1" dirty="0">
                <a:latin typeface="Calibri" panose="020F0502020204030204" pitchFamily="34" charset="0"/>
                <a:cs typeface="Calibri" panose="020F0502020204030204" pitchFamily="34" charset="0"/>
              </a:rPr>
              <a:t>Quantity</a:t>
            </a:r>
            <a:r>
              <a:rPr lang="en-US" sz="1100" dirty="0">
                <a:latin typeface="Calibri" panose="020F0502020204030204" pitchFamily="34" charset="0"/>
                <a:cs typeface="Calibri" panose="020F0502020204030204" pitchFamily="34" charset="0"/>
              </a:rPr>
              <a:t>, which was dragged from the </a:t>
            </a:r>
            <a:r>
              <a:rPr lang="en-US" sz="1100" b="1" dirty="0">
                <a:latin typeface="Calibri" panose="020F0502020204030204" pitchFamily="34" charset="0"/>
                <a:cs typeface="Calibri" panose="020F0502020204030204" pitchFamily="34" charset="0"/>
              </a:rPr>
              <a:t>Measures</a:t>
            </a:r>
            <a:r>
              <a:rPr lang="en-US" sz="1100" dirty="0">
                <a:latin typeface="Calibri" panose="020F0502020204030204" pitchFamily="34" charset="0"/>
                <a:cs typeface="Calibri" panose="020F0502020204030204" pitchFamily="34" charset="0"/>
              </a:rPr>
              <a:t> area of the </a:t>
            </a:r>
            <a:r>
              <a:rPr lang="en-US" sz="1100" b="1" dirty="0">
                <a:latin typeface="Calibri" panose="020F0502020204030204" pitchFamily="34" charset="0"/>
                <a:cs typeface="Calibri" panose="020F0502020204030204" pitchFamily="34" charset="0"/>
              </a:rPr>
              <a:t>Data</a:t>
            </a:r>
            <a:r>
              <a:rPr lang="en-US" sz="1100" dirty="0">
                <a:latin typeface="Calibri" panose="020F0502020204030204" pitchFamily="34" charset="0"/>
                <a:cs typeface="Calibri" panose="020F0502020204030204" pitchFamily="34" charset="0"/>
              </a:rPr>
              <a:t> pane, has been converted from a measure to a dimension but is still continuous, with an axis along the bottom of the view. We know that the field is continuous because of the axis and because the background is green. We know that it is a dimension because it is not aggregated.</a:t>
            </a:r>
          </a:p>
          <a:p>
            <a:pPr algn="just"/>
            <a:r>
              <a:rPr lang="en-US" sz="1100" dirty="0">
                <a:latin typeface="Calibri" panose="020F0502020204030204" pitchFamily="34" charset="0"/>
                <a:cs typeface="Calibri" panose="020F0502020204030204" pitchFamily="34" charset="0"/>
              </a:rPr>
              <a:t>On the right, you see a view where that view has been further modified by clicking </a:t>
            </a:r>
            <a:r>
              <a:rPr lang="en-US" sz="1100" b="1" dirty="0">
                <a:latin typeface="Calibri" panose="020F0502020204030204" pitchFamily="34" charset="0"/>
                <a:cs typeface="Calibri" panose="020F0502020204030204" pitchFamily="34" charset="0"/>
              </a:rPr>
              <a:t>Quantity</a:t>
            </a:r>
            <a:r>
              <a:rPr lang="en-US" sz="1100" dirty="0">
                <a:latin typeface="Calibri" panose="020F0502020204030204" pitchFamily="34" charset="0"/>
                <a:cs typeface="Calibri" panose="020F0502020204030204" pitchFamily="34" charset="0"/>
              </a:rPr>
              <a:t> on the </a:t>
            </a:r>
            <a:r>
              <a:rPr lang="en-US" sz="1100" b="1" dirty="0">
                <a:latin typeface="Calibri" panose="020F0502020204030204" pitchFamily="34" charset="0"/>
                <a:cs typeface="Calibri" panose="020F0502020204030204" pitchFamily="34" charset="0"/>
              </a:rPr>
              <a:t>Columns</a:t>
            </a:r>
            <a:r>
              <a:rPr lang="en-US" sz="1100" dirty="0">
                <a:latin typeface="Calibri" panose="020F0502020204030204" pitchFamily="34" charset="0"/>
                <a:cs typeface="Calibri" panose="020F0502020204030204" pitchFamily="34" charset="0"/>
              </a:rPr>
              <a:t> shelf and choosing </a:t>
            </a:r>
            <a:r>
              <a:rPr lang="en-US" sz="1100" b="1" dirty="0">
                <a:latin typeface="Calibri" panose="020F0502020204030204" pitchFamily="34" charset="0"/>
                <a:cs typeface="Calibri" panose="020F0502020204030204" pitchFamily="34" charset="0"/>
              </a:rPr>
              <a:t>Discrete</a:t>
            </a:r>
            <a:r>
              <a:rPr lang="en-US" sz="1100" dirty="0">
                <a:latin typeface="Calibri" panose="020F0502020204030204" pitchFamily="34" charset="0"/>
                <a:cs typeface="Calibri" panose="020F0502020204030204" pitchFamily="34" charset="0"/>
              </a:rPr>
              <a:t>. Now there are headers along the bottom of the view, instead of an axis.</a:t>
            </a:r>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21</a:t>
            </a:fld>
            <a:endParaRPr kumimoji="0" lang="en-US" dirty="0"/>
          </a:p>
        </p:txBody>
      </p:sp>
      <p:pic>
        <p:nvPicPr>
          <p:cNvPr id="1026" name="Picture 2" descr="https://onlinehelp.tableau.com/current/pro/desktop/en-us/Img/cont_disct_1.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590799" y="4648200"/>
            <a:ext cx="2180843" cy="2057399"/>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https://onlinehelp.tableau.com/current/pro/desktop/en-us/Img/cont_disct_2.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7086600" y="4696963"/>
            <a:ext cx="1792272" cy="2008636"/>
          </a:xfrm>
          <a:prstGeom prst="rect">
            <a:avLst/>
          </a:prstGeom>
          <a:noFill/>
          <a:extLst>
            <a:ext uri="{909E8E84-426E-40DD-AFC4-6F175D3DCCD1}">
              <a14:hiddenFill xmlns="" xmlns:a14="http://schemas.microsoft.com/office/drawing/2010/main">
                <a:solidFill>
                  <a:srgbClr val="FFFFFF"/>
                </a:solidFill>
              </a14:hiddenFill>
            </a:ext>
          </a:extLst>
        </p:spPr>
      </p:pic>
      <p:sp>
        <p:nvSpPr>
          <p:cNvPr id="4" name="Rectangle 3"/>
          <p:cNvSpPr/>
          <p:nvPr/>
        </p:nvSpPr>
        <p:spPr>
          <a:xfrm>
            <a:off x="3200400" y="5105400"/>
            <a:ext cx="1351652" cy="369332"/>
          </a:xfrm>
          <a:prstGeom prst="rect">
            <a:avLst/>
          </a:prstGeom>
        </p:spPr>
        <p:txBody>
          <a:bodyPr wrap="none">
            <a:spAutoFit/>
          </a:bodyPr>
          <a:lstStyle/>
          <a:p>
            <a:r>
              <a:rPr lang="en-US" dirty="0"/>
              <a:t>Continuous</a:t>
            </a:r>
          </a:p>
        </p:txBody>
      </p:sp>
      <p:sp>
        <p:nvSpPr>
          <p:cNvPr id="5" name="Rectangle 4"/>
          <p:cNvSpPr/>
          <p:nvPr/>
        </p:nvSpPr>
        <p:spPr>
          <a:xfrm>
            <a:off x="7620000" y="5147283"/>
            <a:ext cx="1031051" cy="369332"/>
          </a:xfrm>
          <a:prstGeom prst="rect">
            <a:avLst/>
          </a:prstGeom>
        </p:spPr>
        <p:txBody>
          <a:bodyPr wrap="none">
            <a:spAutoFit/>
          </a:bodyPr>
          <a:lstStyle/>
          <a:p>
            <a:r>
              <a:rPr lang="en-US" dirty="0"/>
              <a:t>Discrete</a:t>
            </a:r>
          </a:p>
        </p:txBody>
      </p:sp>
      <p:sp>
        <p:nvSpPr>
          <p:cNvPr id="6" name="Footer Placeholder 5"/>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1" name="Picture 10"/>
          <p:cNvPicPr>
            <a:picLocks noChangeAspect="1" noChangeArrowheads="1"/>
          </p:cNvPicPr>
          <p:nvPr/>
        </p:nvPicPr>
        <p:blipFill>
          <a:blip r:embed="rId5"/>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3611073253"/>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Tableau's </a:t>
            </a:r>
            <a:r>
              <a:rPr lang="en-US" dirty="0"/>
              <a:t>Order of Operations</a:t>
            </a:r>
          </a:p>
        </p:txBody>
      </p:sp>
      <p:sp>
        <p:nvSpPr>
          <p:cNvPr id="8" name="TextBox 7"/>
          <p:cNvSpPr txBox="1"/>
          <p:nvPr/>
        </p:nvSpPr>
        <p:spPr>
          <a:xfrm>
            <a:off x="274320" y="1003757"/>
            <a:ext cx="10149840" cy="1107996"/>
          </a:xfrm>
          <a:prstGeom prst="rect">
            <a:avLst/>
          </a:prstGeom>
          <a:noFill/>
        </p:spPr>
        <p:txBody>
          <a:bodyPr wrap="square" rtlCol="0">
            <a:spAutoFit/>
          </a:bodyPr>
          <a:lstStyle/>
          <a:p>
            <a:pPr algn="just"/>
            <a:r>
              <a:rPr lang="en-US" sz="1100" dirty="0" smtClean="0">
                <a:latin typeface="Calibri" panose="020F0502020204030204" pitchFamily="34" charset="0"/>
                <a:cs typeface="Calibri" panose="020F0502020204030204" pitchFamily="34" charset="0"/>
              </a:rPr>
              <a:t>The </a:t>
            </a:r>
            <a:r>
              <a:rPr lang="en-US" sz="1100" dirty="0">
                <a:latin typeface="Calibri" panose="020F0502020204030204" pitchFamily="34" charset="0"/>
                <a:cs typeface="Calibri" panose="020F0502020204030204" pitchFamily="34" charset="0"/>
              </a:rPr>
              <a:t>order of operations in Tableau, sometimes called the query pipeline, is the order in which Tableau performs various actions. (Actions are also known as operations).</a:t>
            </a:r>
          </a:p>
          <a:p>
            <a:pPr algn="just"/>
            <a:r>
              <a:rPr lang="en-US" sz="1100" dirty="0">
                <a:latin typeface="Calibri" panose="020F0502020204030204" pitchFamily="34" charset="0"/>
                <a:cs typeface="Calibri" panose="020F0502020204030204" pitchFamily="34" charset="0"/>
              </a:rPr>
              <a:t>Many operations apply filters, which means that as you build a view and add filters, those filters always execute in the order established by the order of operations.</a:t>
            </a:r>
          </a:p>
          <a:p>
            <a:pPr algn="just"/>
            <a:r>
              <a:rPr lang="en-US" sz="1100" dirty="0">
                <a:latin typeface="Calibri" panose="020F0502020204030204" pitchFamily="34" charset="0"/>
                <a:cs typeface="Calibri" panose="020F0502020204030204" pitchFamily="34" charset="0"/>
              </a:rPr>
              <a:t>Sometimes, you might expect Tableau to execute filters in one order, but the order of operations dictates that they be executed in a different order, which gives you unexpected results. When this happens, you can sometimes change the order in which operations are executed in the pipeline.</a:t>
            </a:r>
          </a:p>
          <a:p>
            <a:pPr algn="just"/>
            <a:r>
              <a:rPr lang="en-US" sz="1100" dirty="0" smtClean="0">
                <a:latin typeface="Calibri" panose="020F0502020204030204" pitchFamily="34" charset="0"/>
                <a:cs typeface="Calibri" panose="020F0502020204030204" pitchFamily="34" charset="0"/>
              </a:rPr>
              <a:t>The </a:t>
            </a:r>
            <a:r>
              <a:rPr lang="en-US" sz="1100" dirty="0">
                <a:latin typeface="Calibri" panose="020F0502020204030204" pitchFamily="34" charset="0"/>
                <a:cs typeface="Calibri" panose="020F0502020204030204" pitchFamily="34" charset="0"/>
              </a:rPr>
              <a:t>Tableau order of operations includes all the elements in the following illustration. Filters are shown in blue; other operations, which are mostly calculations, are shown in black.</a:t>
            </a:r>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22</a:t>
            </a:fld>
            <a:endParaRPr kumimoji="0" lang="en-US" dirty="0"/>
          </a:p>
        </p:txBody>
      </p:sp>
      <p:pic>
        <p:nvPicPr>
          <p:cNvPr id="2050" name="Picture 2" descr="https://onlinehelp.tableau.com/current/pro/desktop/en-us/Img/OrderofOperations.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38200" y="2286000"/>
            <a:ext cx="2057400" cy="4125324"/>
          </a:xfrm>
          <a:prstGeom prst="rect">
            <a:avLst/>
          </a:prstGeom>
          <a:noFill/>
          <a:extLst>
            <a:ext uri="{909E8E84-426E-40DD-AFC4-6F175D3DCCD1}">
              <a14:hiddenFill xmlns="" xmlns:a14="http://schemas.microsoft.com/office/drawing/2010/main">
                <a:solidFill>
                  <a:srgbClr val="FFFFFF"/>
                </a:solidFill>
              </a14:hiddenFill>
            </a:ext>
          </a:extLst>
        </p:spPr>
      </p:pic>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7" name="Picture 6"/>
          <p:cNvPicPr>
            <a:picLocks noChangeAspect="1" noChangeArrowheads="1"/>
          </p:cNvPicPr>
          <p:nvPr/>
        </p:nvPicPr>
        <p:blipFill>
          <a:blip r:embed="rId4"/>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391253635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Working with Metadata</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23</a:t>
            </a:fld>
            <a:endParaRPr kumimoji="0" lang="en-US" dirty="0"/>
          </a:p>
        </p:txBody>
      </p:sp>
      <p:sp>
        <p:nvSpPr>
          <p:cNvPr id="9" name="TextBox 8"/>
          <p:cNvSpPr txBox="1"/>
          <p:nvPr/>
        </p:nvSpPr>
        <p:spPr>
          <a:xfrm>
            <a:off x="274320" y="1003757"/>
            <a:ext cx="10149840" cy="1277273"/>
          </a:xfrm>
          <a:prstGeom prst="rect">
            <a:avLst/>
          </a:prstGeom>
          <a:noFill/>
        </p:spPr>
        <p:txBody>
          <a:bodyPr wrap="square" rtlCol="0">
            <a:spAutoFit/>
          </a:bodyPr>
          <a:lstStyle/>
          <a:p>
            <a:pPr algn="just"/>
            <a:r>
              <a:rPr lang="en-US" sz="1100" dirty="0" smtClean="0">
                <a:latin typeface="Calibri" panose="020F0502020204030204" pitchFamily="34" charset="0"/>
                <a:cs typeface="Calibri" panose="020F0502020204030204" pitchFamily="34" charset="0"/>
              </a:rPr>
              <a:t>After </a:t>
            </a:r>
            <a:r>
              <a:rPr lang="en-US" sz="1100" dirty="0">
                <a:latin typeface="Calibri" panose="020F0502020204030204" pitchFamily="34" charset="0"/>
                <a:cs typeface="Calibri" panose="020F0502020204030204" pitchFamily="34" charset="0"/>
              </a:rPr>
              <a:t>connecting to the data source Tableau captures the metadata details of the source like the columns and their data types. This is used to create the dimensions, measures and calculated fields used the views. We can browse the metadata and change some of its properties for some specific requirements</a:t>
            </a:r>
            <a:r>
              <a:rPr lang="en-US" sz="1100" dirty="0" smtClean="0">
                <a:latin typeface="Calibri" panose="020F0502020204030204" pitchFamily="34" charset="0"/>
                <a:cs typeface="Calibri" panose="020F0502020204030204" pitchFamily="34" charset="0"/>
              </a:rPr>
              <a:t>.</a:t>
            </a:r>
          </a:p>
          <a:p>
            <a:pPr algn="just"/>
            <a:r>
              <a:rPr lang="en-US" sz="1100" b="1" dirty="0">
                <a:latin typeface="Calibri" panose="020F0502020204030204" pitchFamily="34" charset="0"/>
                <a:cs typeface="Calibri" panose="020F0502020204030204" pitchFamily="34" charset="0"/>
              </a:rPr>
              <a:t>Checking the Metadata</a:t>
            </a:r>
          </a:p>
          <a:p>
            <a:pPr algn="just"/>
            <a:r>
              <a:rPr lang="en-US" sz="1100" dirty="0">
                <a:latin typeface="Calibri" panose="020F0502020204030204" pitchFamily="34" charset="0"/>
                <a:cs typeface="Calibri" panose="020F0502020204030204" pitchFamily="34" charset="0"/>
              </a:rPr>
              <a:t>After connecting to a data source, Tableau presents all possible tables and columns present in the source, Let's consider the source Sample Coffee shop for checking the metadata. Click the Data menu and choose to connect to a data source. Browse for the MS access file named Sample - Coffee shop. Drag the table named Product to the data canvas. On choosing the file we get the below screen which shows the column names, their Data types. The String data types are shown as Abc and Numeric data types are shown as #.</a:t>
            </a:r>
          </a:p>
        </p:txBody>
      </p:sp>
      <p:pic>
        <p:nvPicPr>
          <p:cNvPr id="3076" name="Picture 4" descr="metadata_1.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7467600" y="2260315"/>
            <a:ext cx="2857500" cy="2976563"/>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ectangle 4"/>
          <p:cNvSpPr/>
          <p:nvPr/>
        </p:nvSpPr>
        <p:spPr>
          <a:xfrm>
            <a:off x="274320" y="2439306"/>
            <a:ext cx="5486400" cy="938719"/>
          </a:xfrm>
          <a:prstGeom prst="rect">
            <a:avLst/>
          </a:prstGeom>
        </p:spPr>
        <p:txBody>
          <a:bodyPr>
            <a:spAutoFit/>
          </a:bodyPr>
          <a:lstStyle/>
          <a:p>
            <a:r>
              <a:rPr lang="en-US" sz="1100" b="1" dirty="0">
                <a:latin typeface="Calibri" panose="020F0502020204030204" pitchFamily="34" charset="0"/>
                <a:cs typeface="Calibri" panose="020F0502020204030204" pitchFamily="34" charset="0"/>
              </a:rPr>
              <a:t>Changing the data type</a:t>
            </a:r>
          </a:p>
          <a:p>
            <a:r>
              <a:rPr lang="en-US" sz="1100" dirty="0">
                <a:latin typeface="Calibri" panose="020F0502020204030204" pitchFamily="34" charset="0"/>
                <a:cs typeface="Calibri" panose="020F0502020204030204" pitchFamily="34" charset="0"/>
              </a:rPr>
              <a:t>We can change the datatype of some of the fields if required. Depending on the nature of source data, sometimes Tableau may fail to recognize the data type from the source. In such scenario we can manually edit the data type. The screen below shows the option</a:t>
            </a:r>
            <a:r>
              <a:rPr lang="en-US" sz="1100" dirty="0" smtClean="0">
                <a:latin typeface="Calibri" panose="020F0502020204030204" pitchFamily="34" charset="0"/>
                <a:cs typeface="Calibri" panose="020F0502020204030204" pitchFamily="34" charset="0"/>
              </a:rPr>
              <a:t>.</a:t>
            </a:r>
          </a:p>
          <a:p>
            <a:endParaRPr lang="en-US" sz="1100" dirty="0">
              <a:latin typeface="Calibri" panose="020F0502020204030204" pitchFamily="34" charset="0"/>
              <a:cs typeface="Calibri" panose="020F0502020204030204" pitchFamily="34" charset="0"/>
            </a:endParaRPr>
          </a:p>
        </p:txBody>
      </p:sp>
      <p:cxnSp>
        <p:nvCxnSpPr>
          <p:cNvPr id="11" name="Straight Arrow Connector 10"/>
          <p:cNvCxnSpPr/>
          <p:nvPr/>
        </p:nvCxnSpPr>
        <p:spPr>
          <a:xfrm>
            <a:off x="8763000" y="2108217"/>
            <a:ext cx="0" cy="592240"/>
          </a:xfrm>
          <a:prstGeom prst="straightConnector1">
            <a:avLst/>
          </a:prstGeom>
          <a:ln>
            <a:headEnd type="arrow"/>
            <a:tailEnd type="arrow"/>
          </a:ln>
        </p:spPr>
        <p:style>
          <a:lnRef idx="3">
            <a:schemeClr val="accent1"/>
          </a:lnRef>
          <a:fillRef idx="0">
            <a:schemeClr val="accent1"/>
          </a:fillRef>
          <a:effectRef idx="2">
            <a:schemeClr val="accent1"/>
          </a:effectRef>
          <a:fontRef idx="minor">
            <a:schemeClr val="tx1"/>
          </a:fontRef>
        </p:style>
      </p:cxnSp>
      <p:pic>
        <p:nvPicPr>
          <p:cNvPr id="3078" name="Picture 6" descr="metadata_2.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349240" y="3216146"/>
            <a:ext cx="1927860" cy="1998548"/>
          </a:xfrm>
          <a:prstGeom prst="rect">
            <a:avLst/>
          </a:prstGeom>
          <a:noFill/>
          <a:extLst>
            <a:ext uri="{909E8E84-426E-40DD-AFC4-6F175D3DCCD1}">
              <a14:hiddenFill xmlns="" xmlns:a14="http://schemas.microsoft.com/office/drawing/2010/main">
                <a:solidFill>
                  <a:srgbClr val="FFFFFF"/>
                </a:solidFill>
              </a14:hiddenFill>
            </a:ext>
          </a:extLst>
        </p:spPr>
      </p:pic>
      <p:cxnSp>
        <p:nvCxnSpPr>
          <p:cNvPr id="7" name="Elbow Connector 6"/>
          <p:cNvCxnSpPr>
            <a:stCxn id="5" idx="3"/>
            <a:endCxn id="3078" idx="0"/>
          </p:cNvCxnSpPr>
          <p:nvPr/>
        </p:nvCxnSpPr>
        <p:spPr>
          <a:xfrm>
            <a:off x="5760720" y="2908666"/>
            <a:ext cx="552450" cy="307480"/>
          </a:xfrm>
          <a:prstGeom prst="bentConnector2">
            <a:avLst/>
          </a:prstGeom>
          <a:ln>
            <a:headEnd type="arrow"/>
            <a:tailEnd type="arrow"/>
          </a:ln>
        </p:spPr>
        <p:style>
          <a:lnRef idx="3">
            <a:schemeClr val="accent1"/>
          </a:lnRef>
          <a:fillRef idx="0">
            <a:schemeClr val="accent1"/>
          </a:fillRef>
          <a:effectRef idx="2">
            <a:schemeClr val="accent1"/>
          </a:effectRef>
          <a:fontRef idx="minor">
            <a:schemeClr val="tx1"/>
          </a:fontRef>
        </p:style>
      </p:cxnSp>
      <p:sp>
        <p:nvSpPr>
          <p:cNvPr id="10" name="Rectangle 9"/>
          <p:cNvSpPr/>
          <p:nvPr/>
        </p:nvSpPr>
        <p:spPr>
          <a:xfrm>
            <a:off x="381000" y="3581400"/>
            <a:ext cx="5486400" cy="938719"/>
          </a:xfrm>
          <a:prstGeom prst="rect">
            <a:avLst/>
          </a:prstGeom>
        </p:spPr>
        <p:txBody>
          <a:bodyPr>
            <a:spAutoFit/>
          </a:bodyPr>
          <a:lstStyle/>
          <a:p>
            <a:r>
              <a:rPr lang="en-US" sz="1100" b="1" dirty="0">
                <a:latin typeface="Calibri" panose="020F0502020204030204" pitchFamily="34" charset="0"/>
                <a:cs typeface="Calibri" panose="020F0502020204030204" pitchFamily="34" charset="0"/>
              </a:rPr>
              <a:t>Renaming and Hiding</a:t>
            </a:r>
          </a:p>
          <a:p>
            <a:r>
              <a:rPr lang="en-US" sz="1100" dirty="0">
                <a:latin typeface="Calibri" panose="020F0502020204030204" pitchFamily="34" charset="0"/>
                <a:cs typeface="Calibri" panose="020F0502020204030204" pitchFamily="34" charset="0"/>
              </a:rPr>
              <a:t>The column names can be changed by using the renaming option. </a:t>
            </a:r>
          </a:p>
          <a:p>
            <a:r>
              <a:rPr lang="en-US" sz="1100" dirty="0">
                <a:latin typeface="Calibri" panose="020F0502020204030204" pitchFamily="34" charset="0"/>
                <a:cs typeface="Calibri" panose="020F0502020204030204" pitchFamily="34" charset="0"/>
              </a:rPr>
              <a:t>Also we can hide a column so that it does not appear in the data view we create. </a:t>
            </a:r>
          </a:p>
          <a:p>
            <a:r>
              <a:rPr lang="en-US" sz="1100" dirty="0">
                <a:latin typeface="Calibri" panose="020F0502020204030204" pitchFamily="34" charset="0"/>
                <a:cs typeface="Calibri" panose="020F0502020204030204" pitchFamily="34" charset="0"/>
              </a:rPr>
              <a:t>These options are available by clicking on the data type icon in the meta data grid </a:t>
            </a:r>
          </a:p>
          <a:p>
            <a:r>
              <a:rPr lang="en-US" sz="1100" dirty="0">
                <a:latin typeface="Calibri" panose="020F0502020204030204" pitchFamily="34" charset="0"/>
                <a:cs typeface="Calibri" panose="020F0502020204030204" pitchFamily="34" charset="0"/>
              </a:rPr>
              <a:t>as shown</a:t>
            </a:r>
          </a:p>
        </p:txBody>
      </p:sp>
      <p:pic>
        <p:nvPicPr>
          <p:cNvPr id="3080" name="Picture 8" descr="metadata_3.JP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1447800" y="4536395"/>
            <a:ext cx="2049875" cy="213187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7" name="Elbow Connector 16"/>
          <p:cNvCxnSpPr>
            <a:stCxn id="10" idx="1"/>
            <a:endCxn id="3080" idx="1"/>
          </p:cNvCxnSpPr>
          <p:nvPr/>
        </p:nvCxnSpPr>
        <p:spPr>
          <a:xfrm rot="10800000" flipH="1" flipV="1">
            <a:off x="381000" y="4050760"/>
            <a:ext cx="1066800" cy="1551570"/>
          </a:xfrm>
          <a:prstGeom prst="bentConnector3">
            <a:avLst>
              <a:gd name="adj1" fmla="val -21429"/>
            </a:avLst>
          </a:prstGeom>
          <a:ln>
            <a:headEnd type="arrow"/>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5" name="Picture 14"/>
          <p:cNvPicPr>
            <a:picLocks noChangeAspect="1" noChangeArrowheads="1"/>
          </p:cNvPicPr>
          <p:nvPr/>
        </p:nvPicPr>
        <p:blipFill>
          <a:blip r:embed="rId6"/>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3837837432"/>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Working with Connections</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24</a:t>
            </a:fld>
            <a:endParaRPr kumimoji="0" lang="en-US" dirty="0"/>
          </a:p>
        </p:txBody>
      </p:sp>
      <p:sp>
        <p:nvSpPr>
          <p:cNvPr id="9" name="TextBox 8"/>
          <p:cNvSpPr txBox="1"/>
          <p:nvPr/>
        </p:nvSpPr>
        <p:spPr>
          <a:xfrm>
            <a:off x="274320" y="1003757"/>
            <a:ext cx="10149840" cy="3816429"/>
          </a:xfrm>
          <a:prstGeom prst="rect">
            <a:avLst/>
          </a:prstGeom>
          <a:noFill/>
        </p:spPr>
        <p:txBody>
          <a:bodyPr wrap="square" rtlCol="0">
            <a:spAutoFit/>
          </a:bodyPr>
          <a:lstStyle/>
          <a:p>
            <a:pPr algn="just"/>
            <a:r>
              <a:rPr lang="en-US" sz="1100" dirty="0" smtClean="0">
                <a:latin typeface="Calibri" panose="020F0502020204030204" pitchFamily="34" charset="0"/>
                <a:cs typeface="Calibri" panose="020F0502020204030204" pitchFamily="34" charset="0"/>
              </a:rPr>
              <a:t>After </a:t>
            </a:r>
            <a:r>
              <a:rPr lang="en-US" sz="1100" dirty="0">
                <a:latin typeface="Calibri" panose="020F0502020204030204" pitchFamily="34" charset="0"/>
                <a:cs typeface="Calibri" panose="020F0502020204030204" pitchFamily="34" charset="0"/>
              </a:rPr>
              <a:t>connecting to the data source Tableau captures the metadata details of the source like the columns and their data types. This is used to create the dimensions, measures and calculated fields used the views. We can browse the metadata and change some of its properties for some specific requirements</a:t>
            </a:r>
            <a:r>
              <a:rPr lang="en-US" sz="1100" dirty="0" smtClean="0">
                <a:latin typeface="Calibri" panose="020F0502020204030204" pitchFamily="34" charset="0"/>
                <a:cs typeface="Calibri" panose="020F0502020204030204" pitchFamily="34" charset="0"/>
              </a:rPr>
              <a:t>.</a:t>
            </a:r>
          </a:p>
          <a:p>
            <a:pPr algn="just"/>
            <a:r>
              <a:rPr lang="en-US" sz="1100" b="1" dirty="0">
                <a:latin typeface="Calibri" panose="020F0502020204030204" pitchFamily="34" charset="0"/>
                <a:cs typeface="Calibri" panose="020F0502020204030204" pitchFamily="34" charset="0"/>
              </a:rPr>
              <a:t>Checking the Metadata</a:t>
            </a:r>
          </a:p>
          <a:p>
            <a:pPr algn="just"/>
            <a:r>
              <a:rPr lang="en-US" sz="1100" dirty="0">
                <a:latin typeface="Calibri" panose="020F0502020204030204" pitchFamily="34" charset="0"/>
                <a:cs typeface="Calibri" panose="020F0502020204030204" pitchFamily="34" charset="0"/>
              </a:rPr>
              <a:t>After connecting to a data source, Tableau presents all possible tables and columns present in the source, Let's consider the source Sample </a:t>
            </a:r>
            <a:r>
              <a:rPr lang="en-US" sz="1100" dirty="0" smtClean="0">
                <a:latin typeface="Calibri" panose="020F0502020204030204" pitchFamily="34" charset="0"/>
                <a:cs typeface="Calibri" panose="020F0502020204030204" pitchFamily="34" charset="0"/>
              </a:rPr>
              <a:t>superstore  </a:t>
            </a:r>
            <a:r>
              <a:rPr lang="en-US" sz="1100" dirty="0">
                <a:latin typeface="Calibri" panose="020F0502020204030204" pitchFamily="34" charset="0"/>
                <a:cs typeface="Calibri" panose="020F0502020204030204" pitchFamily="34" charset="0"/>
              </a:rPr>
              <a:t>for checking the metadata. Click the Data menu and choose to connect to a data source. Browse for the Sample superstore. Drag the table named Product to the data canvas. On choosing the file we get the below screen which shows the column names, their Data types. The String data types are shown as Abc and Numeric data types are shown as </a:t>
            </a:r>
            <a:r>
              <a:rPr lang="en-US" sz="1100" dirty="0" smtClean="0">
                <a:latin typeface="Calibri" panose="020F0502020204030204" pitchFamily="34" charset="0"/>
                <a:cs typeface="Calibri" panose="020F0502020204030204" pitchFamily="34" charset="0"/>
              </a:rPr>
              <a:t>#.</a:t>
            </a:r>
          </a:p>
          <a:p>
            <a:pPr algn="just"/>
            <a:endParaRPr lang="en-US" sz="1100"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After you have connected to the Excel data, the data source page shows the sheets in your data. You drag one or more sheets to the canvas. You can combine sheets on the canvas to form the data source from which you will build your view</a:t>
            </a:r>
            <a:r>
              <a:rPr lang="en-US" sz="1100" dirty="0" smtClean="0">
                <a:latin typeface="Calibri" panose="020F0502020204030204" pitchFamily="34" charset="0"/>
                <a:cs typeface="Calibri" panose="020F0502020204030204" pitchFamily="34" charset="0"/>
              </a:rPr>
              <a:t>.</a:t>
            </a:r>
          </a:p>
          <a:p>
            <a:pPr algn="just"/>
            <a:endParaRPr lang="en-US" sz="1100" dirty="0">
              <a:latin typeface="Calibri" panose="020F0502020204030204" pitchFamily="34" charset="0"/>
              <a:cs typeface="Calibri" panose="020F0502020204030204" pitchFamily="34" charset="0"/>
            </a:endParaRPr>
          </a:p>
          <a:p>
            <a:pPr algn="just"/>
            <a:endParaRPr lang="en-US" sz="1100" dirty="0" smtClean="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At the top of the data source page, select how you want to connect to the data. </a:t>
            </a:r>
            <a:endParaRPr lang="en-US" sz="1100" dirty="0" smtClean="0">
              <a:latin typeface="Calibri" panose="020F0502020204030204" pitchFamily="34" charset="0"/>
              <a:cs typeface="Calibri" panose="020F0502020204030204" pitchFamily="34" charset="0"/>
            </a:endParaRPr>
          </a:p>
          <a:p>
            <a:pPr algn="just"/>
            <a:r>
              <a:rPr lang="en-US" sz="1100" dirty="0" smtClean="0">
                <a:latin typeface="Calibri" panose="020F0502020204030204" pitchFamily="34" charset="0"/>
                <a:cs typeface="Calibri" panose="020F0502020204030204" pitchFamily="34" charset="0"/>
              </a:rPr>
              <a:t>You </a:t>
            </a:r>
            <a:r>
              <a:rPr lang="en-US" sz="1100" dirty="0">
                <a:latin typeface="Calibri" panose="020F0502020204030204" pitchFamily="34" charset="0"/>
                <a:cs typeface="Calibri" panose="020F0502020204030204" pitchFamily="34" charset="0"/>
              </a:rPr>
              <a:t>can select from the following options:</a:t>
            </a:r>
          </a:p>
          <a:p>
            <a:pPr algn="just"/>
            <a:r>
              <a:rPr lang="en-US" sz="1100" b="1" dirty="0">
                <a:latin typeface="Calibri" panose="020F0502020204030204" pitchFamily="34" charset="0"/>
                <a:cs typeface="Calibri" panose="020F0502020204030204" pitchFamily="34" charset="0"/>
              </a:rPr>
              <a:t>Live</a:t>
            </a:r>
            <a:r>
              <a:rPr lang="en-US" sz="1100" dirty="0">
                <a:latin typeface="Calibri" panose="020F0502020204030204" pitchFamily="34" charset="0"/>
                <a:cs typeface="Calibri" panose="020F0502020204030204" pitchFamily="34" charset="0"/>
              </a:rPr>
              <a:t> – Creates a direct connection to your data. The speed of your data source will determine performance.</a:t>
            </a:r>
          </a:p>
          <a:p>
            <a:pPr algn="just"/>
            <a:r>
              <a:rPr lang="en-US" sz="1100" b="1" dirty="0">
                <a:latin typeface="Calibri" panose="020F0502020204030204" pitchFamily="34" charset="0"/>
                <a:cs typeface="Calibri" panose="020F0502020204030204" pitchFamily="34" charset="0"/>
              </a:rPr>
              <a:t>Extract</a:t>
            </a:r>
            <a:r>
              <a:rPr lang="en-US" sz="1100" dirty="0">
                <a:latin typeface="Calibri" panose="020F0502020204030204" pitchFamily="34" charset="0"/>
                <a:cs typeface="Calibri" panose="020F0502020204030204" pitchFamily="34" charset="0"/>
              </a:rPr>
              <a:t> – By default, this option imports the entire data source into Tableau fast data engine as an extract. </a:t>
            </a:r>
            <a:endParaRPr lang="en-US" sz="1100" dirty="0" smtClean="0">
              <a:latin typeface="Calibri" panose="020F0502020204030204" pitchFamily="34" charset="0"/>
              <a:cs typeface="Calibri" panose="020F0502020204030204" pitchFamily="34" charset="0"/>
            </a:endParaRPr>
          </a:p>
          <a:p>
            <a:pPr algn="just"/>
            <a:r>
              <a:rPr lang="en-US" sz="1100" dirty="0" smtClean="0">
                <a:latin typeface="Calibri" panose="020F0502020204030204" pitchFamily="34" charset="0"/>
                <a:cs typeface="Calibri" panose="020F0502020204030204" pitchFamily="34" charset="0"/>
              </a:rPr>
              <a:t>The </a:t>
            </a:r>
            <a:r>
              <a:rPr lang="en-US" sz="1100" dirty="0">
                <a:latin typeface="Calibri" panose="020F0502020204030204" pitchFamily="34" charset="0"/>
                <a:cs typeface="Calibri" panose="020F0502020204030204" pitchFamily="34" charset="0"/>
              </a:rPr>
              <a:t>extract is saved with the workbook. If you prefer to import a subset of the data, </a:t>
            </a:r>
            <a:endParaRPr lang="en-US" sz="1100" dirty="0" smtClean="0">
              <a:latin typeface="Calibri" panose="020F0502020204030204" pitchFamily="34" charset="0"/>
              <a:cs typeface="Calibri" panose="020F0502020204030204" pitchFamily="34" charset="0"/>
            </a:endParaRPr>
          </a:p>
          <a:p>
            <a:pPr algn="just"/>
            <a:r>
              <a:rPr lang="en-US" sz="1100" dirty="0" smtClean="0">
                <a:latin typeface="Calibri" panose="020F0502020204030204" pitchFamily="34" charset="0"/>
                <a:cs typeface="Calibri" panose="020F0502020204030204" pitchFamily="34" charset="0"/>
              </a:rPr>
              <a:t>click </a:t>
            </a:r>
            <a:r>
              <a:rPr lang="en-US" sz="1100" dirty="0">
                <a:latin typeface="Calibri" panose="020F0502020204030204" pitchFamily="34" charset="0"/>
                <a:cs typeface="Calibri" panose="020F0502020204030204" pitchFamily="34" charset="0"/>
              </a:rPr>
              <a:t>the Edit link. This option requires you specify what data you want to extract using filters.</a:t>
            </a:r>
          </a:p>
          <a:p>
            <a:pPr algn="just"/>
            <a:r>
              <a:rPr lang="en-US" sz="1100" dirty="0">
                <a:latin typeface="Calibri" panose="020F0502020204030204" pitchFamily="34" charset="0"/>
                <a:cs typeface="Calibri" panose="020F0502020204030204" pitchFamily="34" charset="0"/>
              </a:rPr>
              <a:t>At the bottom of the data source page, preview the data in your data source in the grid</a:t>
            </a:r>
            <a:r>
              <a:rPr lang="en-US" sz="1100" dirty="0" smtClean="0">
                <a:latin typeface="Calibri" panose="020F0502020204030204" pitchFamily="34" charset="0"/>
                <a:cs typeface="Calibri" panose="020F0502020204030204" pitchFamily="34" charset="0"/>
              </a:rPr>
              <a:t>.</a:t>
            </a:r>
          </a:p>
          <a:p>
            <a:pPr algn="just"/>
            <a:r>
              <a:rPr lang="en-US" sz="1100" dirty="0" smtClean="0">
                <a:latin typeface="Calibri" panose="020F0502020204030204" pitchFamily="34" charset="0"/>
                <a:cs typeface="Calibri" panose="020F0502020204030204" pitchFamily="34" charset="0"/>
              </a:rPr>
              <a:t>You </a:t>
            </a:r>
            <a:r>
              <a:rPr lang="en-US" sz="1100" dirty="0">
                <a:latin typeface="Calibri" panose="020F0502020204030204" pitchFamily="34" charset="0"/>
                <a:cs typeface="Calibri" panose="020F0502020204030204" pitchFamily="34" charset="0"/>
              </a:rPr>
              <a:t>can make the following changes in the grid:</a:t>
            </a:r>
          </a:p>
          <a:p>
            <a:pPr algn="just"/>
            <a:r>
              <a:rPr lang="en-US" sz="1100" dirty="0">
                <a:latin typeface="Calibri" panose="020F0502020204030204" pitchFamily="34" charset="0"/>
                <a:cs typeface="Calibri" panose="020F0502020204030204" pitchFamily="34" charset="0"/>
              </a:rPr>
              <a:t>Hide or rename a column by clicking the column header drop-down arrow.</a:t>
            </a:r>
          </a:p>
          <a:p>
            <a:pPr algn="just"/>
            <a:r>
              <a:rPr lang="en-US" sz="1100" dirty="0">
                <a:latin typeface="Calibri" panose="020F0502020204030204" pitchFamily="34" charset="0"/>
                <a:cs typeface="Calibri" panose="020F0502020204030204" pitchFamily="34" charset="0"/>
              </a:rPr>
              <a:t>Change the data type by clicking the data type icon in the column header.</a:t>
            </a:r>
          </a:p>
          <a:p>
            <a:pPr algn="just"/>
            <a:r>
              <a:rPr lang="en-US" sz="1100" dirty="0">
                <a:latin typeface="Calibri" panose="020F0502020204030204" pitchFamily="34" charset="0"/>
                <a:cs typeface="Calibri" panose="020F0502020204030204" pitchFamily="34" charset="0"/>
              </a:rPr>
              <a:t>Click the sheet tab to go to the new worksheet and begin your analysis</a:t>
            </a:r>
          </a:p>
        </p:txBody>
      </p:sp>
      <p:pic>
        <p:nvPicPr>
          <p:cNvPr id="1026" name="Picture 2" descr="https://onlinehelp.tableau.com/current/pro/desktop/en-us/Img/gs_connect8.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400800" y="2590800"/>
            <a:ext cx="4023360" cy="2793579"/>
          </a:xfrm>
          <a:prstGeom prst="rect">
            <a:avLst/>
          </a:prstGeom>
          <a:noFill/>
          <a:extLst>
            <a:ext uri="{909E8E84-426E-40DD-AFC4-6F175D3DCCD1}">
              <a14:hiddenFill xmlns="" xmlns:a14="http://schemas.microsoft.com/office/drawing/2010/main">
                <a:solidFill>
                  <a:srgbClr val="FFFFFF"/>
                </a:solidFill>
              </a14:hiddenFill>
            </a:ext>
          </a:extLst>
        </p:spPr>
      </p:pic>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8" name="Picture 7"/>
          <p:cNvPicPr>
            <a:picLocks noChangeAspect="1" noChangeArrowheads="1"/>
          </p:cNvPicPr>
          <p:nvPr/>
        </p:nvPicPr>
        <p:blipFill>
          <a:blip r:embed="rId4"/>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1007765101"/>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Datasource Filters</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25</a:t>
            </a:fld>
            <a:endParaRPr kumimoji="0" lang="en-US" dirty="0"/>
          </a:p>
        </p:txBody>
      </p:sp>
      <p:sp>
        <p:nvSpPr>
          <p:cNvPr id="9" name="TextBox 8"/>
          <p:cNvSpPr txBox="1"/>
          <p:nvPr/>
        </p:nvSpPr>
        <p:spPr>
          <a:xfrm>
            <a:off x="274320" y="1003757"/>
            <a:ext cx="10149840" cy="5170646"/>
          </a:xfrm>
          <a:prstGeom prst="rect">
            <a:avLst/>
          </a:prstGeom>
          <a:noFill/>
        </p:spPr>
        <p:txBody>
          <a:bodyPr wrap="square" rtlCol="0">
            <a:spAutoFit/>
          </a:bodyPr>
          <a:lstStyle/>
          <a:p>
            <a:pPr algn="just"/>
            <a:r>
              <a:rPr lang="en-US" sz="1100" b="1" dirty="0" smtClean="0">
                <a:latin typeface="Calibri" panose="020F0502020204030204" pitchFamily="34" charset="0"/>
                <a:cs typeface="Calibri" panose="020F0502020204030204" pitchFamily="34" charset="0"/>
              </a:rPr>
              <a:t>Filter </a:t>
            </a:r>
            <a:r>
              <a:rPr lang="en-US" sz="1100" b="1" dirty="0">
                <a:latin typeface="Calibri" panose="020F0502020204030204" pitchFamily="34" charset="0"/>
                <a:cs typeface="Calibri" panose="020F0502020204030204" pitchFamily="34" charset="0"/>
              </a:rPr>
              <a:t>Data from Data </a:t>
            </a:r>
            <a:r>
              <a:rPr lang="en-US" sz="1100" b="1" dirty="0" smtClean="0">
                <a:latin typeface="Calibri" panose="020F0502020204030204" pitchFamily="34" charset="0"/>
                <a:cs typeface="Calibri" panose="020F0502020204030204" pitchFamily="34" charset="0"/>
              </a:rPr>
              <a:t>Sources</a:t>
            </a:r>
          </a:p>
          <a:p>
            <a:pPr algn="just"/>
            <a:r>
              <a:rPr lang="en-US" sz="1100" dirty="0" smtClean="0">
                <a:latin typeface="Calibri" panose="020F0502020204030204" pitchFamily="34" charset="0"/>
                <a:cs typeface="Calibri" panose="020F0502020204030204" pitchFamily="34" charset="0"/>
              </a:rPr>
              <a:t>You </a:t>
            </a:r>
            <a:r>
              <a:rPr lang="en-US" sz="1100" dirty="0">
                <a:latin typeface="Calibri" panose="020F0502020204030204" pitchFamily="34" charset="0"/>
                <a:cs typeface="Calibri" panose="020F0502020204030204" pitchFamily="34" charset="0"/>
              </a:rPr>
              <a:t>can create filters on a data source, thereby reducing the amount of data in the data source.</a:t>
            </a:r>
          </a:p>
          <a:p>
            <a:pPr algn="just"/>
            <a:r>
              <a:rPr lang="en-US" sz="1100" dirty="0">
                <a:latin typeface="Calibri" panose="020F0502020204030204" pitchFamily="34" charset="0"/>
                <a:cs typeface="Calibri" panose="020F0502020204030204" pitchFamily="34" charset="0"/>
              </a:rPr>
              <a:t>If you create an extract from a data source that already has data source filters in place, those filters are automatically recommended as extract filters, and will appear in the Extract dialog. Those recommended filters are not required to be part of the Extract filter list, and can safely be removed without affecting the existing set of data source filters.</a:t>
            </a:r>
          </a:p>
          <a:p>
            <a:pPr algn="just"/>
            <a:r>
              <a:rPr lang="en-US" sz="1100" dirty="0">
                <a:latin typeface="Calibri" panose="020F0502020204030204" pitchFamily="34" charset="0"/>
                <a:cs typeface="Calibri" panose="020F0502020204030204" pitchFamily="34" charset="0"/>
              </a:rPr>
              <a:t>Data source filters can be useful for restricting the data users can see when you publish a workbook or data source. When you publish a data source to Tableau Server, the data source and any associated files or extracts are transported in entirety to the Server. As you publish a data source you can define access permissions for downloading or modifying the data source, and you can also choose the users and groups who can remotely issue queries through Tableau Server against that data source. When users have query permission and no download permission, you can share a rich data model having calculated fields, aliases, groups, sets and more—but only for querying.</a:t>
            </a:r>
          </a:p>
          <a:p>
            <a:pPr algn="just"/>
            <a:r>
              <a:rPr lang="en-US" sz="1100" dirty="0">
                <a:latin typeface="Calibri" panose="020F0502020204030204" pitchFamily="34" charset="0"/>
                <a:cs typeface="Calibri" panose="020F0502020204030204" pitchFamily="34" charset="0"/>
              </a:rPr>
              <a:t>Furthermore, users who query published data source will never be able to see or modify any data source filters present on the originally published data source, but all of the users' queries will be subject to those data source filters. This is a great way to offer a restricted subset of your data, for example by filtering dimensions for specific users and groups, or by defining data source filters based on a fixed or relative date range. This is often useful for data security, and it also allows you to manage performance of the remote database which Tableau Server will ultimately query on a user's behalf. For systems that rely heavily on partitions or indexing, data source filters may yield tremendous control over the performance of queries issued by Tableau.</a:t>
            </a:r>
          </a:p>
          <a:p>
            <a:pPr algn="just"/>
            <a:r>
              <a:rPr lang="en-US" sz="1100" b="1" dirty="0">
                <a:latin typeface="Calibri" panose="020F0502020204030204" pitchFamily="34" charset="0"/>
                <a:cs typeface="Calibri" panose="020F0502020204030204" pitchFamily="34" charset="0"/>
              </a:rPr>
              <a:t>Create a data source filter</a:t>
            </a:r>
          </a:p>
          <a:p>
            <a:pPr algn="just"/>
            <a:r>
              <a:rPr lang="en-US" sz="1100" dirty="0">
                <a:latin typeface="Calibri" panose="020F0502020204030204" pitchFamily="34" charset="0"/>
                <a:cs typeface="Calibri" panose="020F0502020204030204" pitchFamily="34" charset="0"/>
              </a:rPr>
              <a:t>The primary way to create a data source filter is from the data source page.</a:t>
            </a:r>
          </a:p>
          <a:p>
            <a:pPr algn="just"/>
            <a:r>
              <a:rPr lang="en-US" sz="1100" dirty="0">
                <a:latin typeface="Calibri" panose="020F0502020204030204" pitchFamily="34" charset="0"/>
                <a:cs typeface="Calibri" panose="020F0502020204030204" pitchFamily="34" charset="0"/>
              </a:rPr>
              <a:t>To create a data source </a:t>
            </a:r>
            <a:r>
              <a:rPr lang="en-US" sz="1100" dirty="0" smtClean="0">
                <a:latin typeface="Calibri" panose="020F0502020204030204" pitchFamily="34" charset="0"/>
                <a:cs typeface="Calibri" panose="020F0502020204030204" pitchFamily="34" charset="0"/>
              </a:rPr>
              <a:t>filter</a:t>
            </a:r>
          </a:p>
          <a:p>
            <a:pPr algn="just"/>
            <a:endParaRPr lang="en-US" sz="1100"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On the data source page, click Add in the Filters section in the upper-right corner of the </a:t>
            </a:r>
            <a:r>
              <a:rPr lang="en-US" sz="1100" dirty="0" smtClean="0">
                <a:latin typeface="Calibri" panose="020F0502020204030204" pitchFamily="34" charset="0"/>
                <a:cs typeface="Calibri" panose="020F0502020204030204" pitchFamily="34" charset="0"/>
              </a:rPr>
              <a:t>page</a:t>
            </a:r>
          </a:p>
          <a:p>
            <a:pPr algn="just"/>
            <a:endParaRPr lang="en-US" sz="1100"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To create a data source filter on a worksheet, right-click (control-click on a Mac) the data source and choose </a:t>
            </a:r>
            <a:r>
              <a:rPr lang="en-US" sz="1100" b="1" dirty="0">
                <a:latin typeface="Calibri" panose="020F0502020204030204" pitchFamily="34" charset="0"/>
                <a:cs typeface="Calibri" panose="020F0502020204030204" pitchFamily="34" charset="0"/>
              </a:rPr>
              <a:t>Edit Data Source Filters</a:t>
            </a:r>
            <a:r>
              <a:rPr lang="en-US" sz="1100" dirty="0" smtClean="0">
                <a:latin typeface="Calibri" panose="020F0502020204030204" pitchFamily="34" charset="0"/>
                <a:cs typeface="Calibri" panose="020F0502020204030204" pitchFamily="34" charset="0"/>
              </a:rPr>
              <a:t>.</a:t>
            </a:r>
          </a:p>
          <a:p>
            <a:pPr algn="just"/>
            <a:endParaRPr lang="en-US" sz="1100"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Whether you start from the Data Source page or from a worksheet, you see an Edit Data Source Filter dialog box, listing any existing data source filters</a:t>
            </a:r>
            <a:r>
              <a:rPr lang="en-US" sz="1100" dirty="0" smtClean="0">
                <a:latin typeface="Calibri" panose="020F0502020204030204" pitchFamily="34" charset="0"/>
                <a:cs typeface="Calibri" panose="020F0502020204030204" pitchFamily="34" charset="0"/>
              </a:rPr>
              <a:t>.</a:t>
            </a:r>
          </a:p>
          <a:p>
            <a:pPr algn="just"/>
            <a:endParaRPr lang="en-US" sz="1100"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Click </a:t>
            </a:r>
            <a:r>
              <a:rPr lang="en-US" sz="1100" b="1" dirty="0">
                <a:latin typeface="Calibri" panose="020F0502020204030204" pitchFamily="34" charset="0"/>
                <a:cs typeface="Calibri" panose="020F0502020204030204" pitchFamily="34" charset="0"/>
              </a:rPr>
              <a:t>Add</a:t>
            </a:r>
            <a:r>
              <a:rPr lang="en-US" sz="1100" dirty="0">
                <a:latin typeface="Calibri" panose="020F0502020204030204" pitchFamily="34" charset="0"/>
                <a:cs typeface="Calibri" panose="020F0502020204030204" pitchFamily="34" charset="0"/>
              </a:rPr>
              <a:t> to open an Add Filter dialog box listing all fields in the data source</a:t>
            </a:r>
            <a:r>
              <a:rPr lang="en-US" sz="1100" dirty="0" smtClean="0">
                <a:latin typeface="Calibri" panose="020F0502020204030204" pitchFamily="34" charset="0"/>
                <a:cs typeface="Calibri" panose="020F0502020204030204" pitchFamily="34" charset="0"/>
              </a:rPr>
              <a:t>.</a:t>
            </a:r>
          </a:p>
          <a:p>
            <a:pPr algn="just"/>
            <a:endParaRPr lang="en-US" sz="1100"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Click to select a field to filter; then specify how the field should be filtered, just as you would for a field on the Filters shelf</a:t>
            </a:r>
            <a:r>
              <a:rPr lang="en-US" sz="1100" dirty="0" smtClean="0">
                <a:latin typeface="Calibri" panose="020F0502020204030204" pitchFamily="34" charset="0"/>
                <a:cs typeface="Calibri" panose="020F0502020204030204" pitchFamily="34" charset="0"/>
              </a:rPr>
              <a:t>.</a:t>
            </a:r>
          </a:p>
          <a:p>
            <a:pPr algn="just"/>
            <a:endParaRPr lang="en-US" sz="1100"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To add an additional data source filter, repeat this procedure.</a:t>
            </a:r>
          </a:p>
          <a:p>
            <a:pPr algn="just"/>
            <a:endParaRPr lang="en-US" sz="1100" dirty="0">
              <a:latin typeface="Calibri" panose="020F0502020204030204" pitchFamily="34" charset="0"/>
              <a:cs typeface="Calibri" panose="020F0502020204030204" pitchFamily="34" charset="0"/>
            </a:endParaRPr>
          </a:p>
          <a:p>
            <a:pPr algn="just"/>
            <a:endParaRPr lang="en-US" sz="1100" dirty="0">
              <a:latin typeface="Calibri" panose="020F0502020204030204" pitchFamily="34" charset="0"/>
              <a:cs typeface="Calibri" panose="020F0502020204030204" pitchFamily="34" charset="0"/>
            </a:endParaRPr>
          </a:p>
        </p:txBody>
      </p:sp>
      <p:pic>
        <p:nvPicPr>
          <p:cNvPr id="2050" name="Picture 2" descr="https://onlinehelp.tableau.com/current/pro/desktop/en-us/Img/filter_datasource1.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7543800" y="3252305"/>
            <a:ext cx="2635632" cy="67355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8" name="Picture 7"/>
          <p:cNvPicPr>
            <a:picLocks noChangeAspect="1" noChangeArrowheads="1"/>
          </p:cNvPicPr>
          <p:nvPr/>
        </p:nvPicPr>
        <p:blipFill>
          <a:blip r:embed="rId4"/>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393463917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Extract Filters</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26</a:t>
            </a:fld>
            <a:endParaRPr kumimoji="0" lang="en-US" dirty="0"/>
          </a:p>
        </p:txBody>
      </p:sp>
      <p:sp>
        <p:nvSpPr>
          <p:cNvPr id="9" name="TextBox 8"/>
          <p:cNvSpPr txBox="1"/>
          <p:nvPr/>
        </p:nvSpPr>
        <p:spPr>
          <a:xfrm>
            <a:off x="274320" y="1003757"/>
            <a:ext cx="10149840" cy="3647152"/>
          </a:xfrm>
          <a:prstGeom prst="rect">
            <a:avLst/>
          </a:prstGeom>
          <a:noFill/>
        </p:spPr>
        <p:txBody>
          <a:bodyPr wrap="square" rtlCol="0">
            <a:spAutoFit/>
          </a:bodyPr>
          <a:lstStyle/>
          <a:p>
            <a:pPr algn="just"/>
            <a:r>
              <a:rPr lang="en-US" sz="1100" dirty="0">
                <a:latin typeface="Calibri" panose="020F0502020204030204" pitchFamily="34" charset="0"/>
                <a:cs typeface="Calibri" panose="020F0502020204030204" pitchFamily="34" charset="0"/>
              </a:rPr>
              <a:t>Extracts are saved subsets of a data source that you can use to improve performance or to take advantage of Tableau functionality that is not available in the underlying data. When you extract your data to create an extract, you can reduce the total amount of data by defining filters and limits. After you create an extract you can refresh it with data from the original data. When refreshing the data, you have the option to either fully refresh the data, which replaces all of the extract contents, or you can incrementally refresh the extract, which only adds rows that are new since the previous refresh.</a:t>
            </a:r>
          </a:p>
          <a:p>
            <a:pPr algn="just"/>
            <a:r>
              <a:rPr lang="en-US" sz="1100" dirty="0">
                <a:latin typeface="Calibri" panose="020F0502020204030204" pitchFamily="34" charset="0"/>
                <a:cs typeface="Calibri" panose="020F0502020204030204" pitchFamily="34" charset="0"/>
              </a:rPr>
              <a:t>Extracts can:</a:t>
            </a:r>
          </a:p>
          <a:p>
            <a:pPr algn="just"/>
            <a:r>
              <a:rPr lang="en-US" sz="1100" dirty="0">
                <a:latin typeface="Calibri" panose="020F0502020204030204" pitchFamily="34" charset="0"/>
                <a:cs typeface="Calibri" panose="020F0502020204030204" pitchFamily="34" charset="0"/>
              </a:rPr>
              <a:t>Improve performance. For file based data sources such as Excel or Access, a full extract takes advantage of the Tableau data engine. For large data sources, a filtered extract can limit the load on the server when you only need a subset of data.</a:t>
            </a:r>
          </a:p>
          <a:p>
            <a:pPr algn="just"/>
            <a:r>
              <a:rPr lang="en-US" sz="1100" dirty="0">
                <a:latin typeface="Calibri" panose="020F0502020204030204" pitchFamily="34" charset="0"/>
                <a:cs typeface="Calibri" panose="020F0502020204030204" pitchFamily="34" charset="0"/>
              </a:rPr>
              <a:t>Take advantage of Tableau functionality that is not available in the original data source, such as the ability to compute Count Distinct.</a:t>
            </a:r>
          </a:p>
          <a:p>
            <a:pPr algn="just"/>
            <a:r>
              <a:rPr lang="en-US" sz="1100" dirty="0">
                <a:latin typeface="Calibri" panose="020F0502020204030204" pitchFamily="34" charset="0"/>
                <a:cs typeface="Calibri" panose="020F0502020204030204" pitchFamily="34" charset="0"/>
              </a:rPr>
              <a:t>Provide offline access to your data. If your data source is not available (for example, because you are traveling), you can extract the data to a local data source.</a:t>
            </a:r>
          </a:p>
          <a:p>
            <a:pPr algn="just"/>
            <a:r>
              <a:rPr lang="en-US" sz="1100" b="1" dirty="0">
                <a:latin typeface="Calibri" panose="020F0502020204030204" pitchFamily="34" charset="0"/>
                <a:cs typeface="Calibri" panose="020F0502020204030204" pitchFamily="34" charset="0"/>
              </a:rPr>
              <a:t>To create an extract</a:t>
            </a:r>
          </a:p>
          <a:p>
            <a:pPr algn="just"/>
            <a:r>
              <a:rPr lang="en-US" sz="1100" dirty="0">
                <a:latin typeface="Calibri" panose="020F0502020204030204" pitchFamily="34" charset="0"/>
                <a:cs typeface="Calibri" panose="020F0502020204030204" pitchFamily="34" charset="0"/>
              </a:rPr>
              <a:t>On the Data Source page, select a data source on the Data menu and then select Extract Data to open the Extract Data dialog box</a:t>
            </a:r>
            <a:r>
              <a:rPr lang="en-US" sz="1100" dirty="0" smtClean="0">
                <a:latin typeface="Calibri" panose="020F0502020204030204" pitchFamily="34" charset="0"/>
                <a:cs typeface="Calibri" panose="020F0502020204030204" pitchFamily="34" charset="0"/>
              </a:rPr>
              <a:t>.</a:t>
            </a:r>
          </a:p>
          <a:p>
            <a:pPr algn="just"/>
            <a:endParaRPr lang="en-US" sz="1100"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Optionally define filters to limit the data that will be extracted. Any fields that are </a:t>
            </a:r>
            <a:r>
              <a:rPr lang="en-US" sz="1100" dirty="0" smtClean="0">
                <a:latin typeface="Calibri" panose="020F0502020204030204" pitchFamily="34" charset="0"/>
                <a:cs typeface="Calibri" panose="020F0502020204030204" pitchFamily="34" charset="0"/>
              </a:rPr>
              <a:t>hidden</a:t>
            </a:r>
          </a:p>
          <a:p>
            <a:pPr algn="just"/>
            <a:r>
              <a:rPr lang="en-US" sz="1100" dirty="0" smtClean="0">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in the Data pane will be automatically excluded from the extract</a:t>
            </a:r>
            <a:r>
              <a:rPr lang="en-US" sz="1100" dirty="0" smtClean="0">
                <a:latin typeface="Calibri" panose="020F0502020204030204" pitchFamily="34" charset="0"/>
                <a:cs typeface="Calibri" panose="020F0502020204030204" pitchFamily="34" charset="0"/>
              </a:rPr>
              <a:t>.</a:t>
            </a:r>
          </a:p>
          <a:p>
            <a:pPr algn="just"/>
            <a:r>
              <a:rPr lang="en-US" sz="1100" dirty="0" smtClean="0">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Click the </a:t>
            </a:r>
            <a:r>
              <a:rPr lang="en-US" sz="1100" b="1" dirty="0" smtClean="0">
                <a:latin typeface="Calibri" panose="020F0502020204030204" pitchFamily="34" charset="0"/>
                <a:cs typeface="Calibri" panose="020F0502020204030204" pitchFamily="34" charset="0"/>
              </a:rPr>
              <a:t>Hide All Unused Fields button</a:t>
            </a:r>
            <a:r>
              <a:rPr lang="en-US" sz="1100" dirty="0" smtClean="0">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to quickly remove them from the extract.</a:t>
            </a:r>
          </a:p>
          <a:p>
            <a:pPr algn="just"/>
            <a:r>
              <a:rPr lang="en-US" sz="1100" dirty="0">
                <a:latin typeface="Calibri" panose="020F0502020204030204" pitchFamily="34" charset="0"/>
                <a:cs typeface="Calibri" panose="020F0502020204030204" pitchFamily="34" charset="0"/>
              </a:rPr>
              <a:t>To add filters, click the Add button under the Filters list.</a:t>
            </a:r>
          </a:p>
          <a:p>
            <a:pPr algn="just"/>
            <a:r>
              <a:rPr lang="en-US" sz="1100" dirty="0">
                <a:latin typeface="Calibri" panose="020F0502020204030204" pitchFamily="34" charset="0"/>
                <a:cs typeface="Calibri" panose="020F0502020204030204" pitchFamily="34" charset="0"/>
              </a:rPr>
              <a:t>Specify whether to Aggregate data for visible dimensions. </a:t>
            </a:r>
            <a:endParaRPr lang="en-US" sz="1100" dirty="0" smtClean="0">
              <a:latin typeface="Calibri" panose="020F0502020204030204" pitchFamily="34" charset="0"/>
              <a:cs typeface="Calibri" panose="020F0502020204030204" pitchFamily="34" charset="0"/>
            </a:endParaRPr>
          </a:p>
          <a:p>
            <a:pPr algn="just"/>
            <a:r>
              <a:rPr lang="en-US" sz="1100" dirty="0" smtClean="0">
                <a:latin typeface="Calibri" panose="020F0502020204030204" pitchFamily="34" charset="0"/>
                <a:cs typeface="Calibri" panose="020F0502020204030204" pitchFamily="34" charset="0"/>
              </a:rPr>
              <a:t>When </a:t>
            </a:r>
            <a:r>
              <a:rPr lang="en-US" sz="1100" dirty="0">
                <a:latin typeface="Calibri" panose="020F0502020204030204" pitchFamily="34" charset="0"/>
                <a:cs typeface="Calibri" panose="020F0502020204030204" pitchFamily="34" charset="0"/>
              </a:rPr>
              <a:t>you select this option the measures are aggregated using their default aggregation</a:t>
            </a:r>
            <a:r>
              <a:rPr lang="en-US" sz="1100" dirty="0" smtClean="0">
                <a:latin typeface="Calibri" panose="020F0502020204030204" pitchFamily="34" charset="0"/>
                <a:cs typeface="Calibri" panose="020F0502020204030204" pitchFamily="34" charset="0"/>
              </a:rPr>
              <a:t>.</a:t>
            </a:r>
          </a:p>
          <a:p>
            <a:pPr algn="just"/>
            <a:r>
              <a:rPr lang="en-US" sz="1100" dirty="0" smtClean="0">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Aggregating the data can minimize the size of the extract file and increase performance.</a:t>
            </a:r>
          </a:p>
          <a:p>
            <a:pPr algn="just"/>
            <a:r>
              <a:rPr lang="en-US" sz="1100" dirty="0">
                <a:latin typeface="Calibri" panose="020F0502020204030204" pitchFamily="34" charset="0"/>
                <a:cs typeface="Calibri" panose="020F0502020204030204" pitchFamily="34" charset="0"/>
              </a:rPr>
              <a:t>When you choose to aggregate the data you can also choose to Roll up dates to a specified date level such as Year, Month, etc.</a:t>
            </a:r>
          </a:p>
          <a:p>
            <a:pPr algn="just"/>
            <a:endParaRPr lang="en-US" sz="1100" dirty="0">
              <a:latin typeface="Calibri" panose="020F0502020204030204" pitchFamily="34" charset="0"/>
              <a:cs typeface="Calibri" panose="020F0502020204030204" pitchFamily="34" charset="0"/>
            </a:endParaRPr>
          </a:p>
        </p:txBody>
      </p:sp>
      <p:pic>
        <p:nvPicPr>
          <p:cNvPr id="3074" name="Picture 2" descr="https://onlinehelp.tableau.com/current/pro/desktop/en-us/Img/extract1.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7924800" y="2590801"/>
            <a:ext cx="2419350" cy="2288014"/>
          </a:xfrm>
          <a:prstGeom prst="rect">
            <a:avLst/>
          </a:prstGeom>
          <a:noFill/>
          <a:extLst>
            <a:ext uri="{909E8E84-426E-40DD-AFC4-6F175D3DCCD1}">
              <a14:hiddenFill xmlns="" xmlns:a14="http://schemas.microsoft.com/office/drawing/2010/main">
                <a:solidFill>
                  <a:srgbClr val="FFFFFF"/>
                </a:solidFill>
              </a14:hiddenFill>
            </a:ext>
          </a:extLst>
        </p:spPr>
      </p:pic>
      <p:pic>
        <p:nvPicPr>
          <p:cNvPr id="3076" name="Picture 4" descr="https://onlinehelp.tableau.com/current/pro/desktop/en-us/Img/aggregate4.p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7917402" y="5029200"/>
            <a:ext cx="2457450" cy="429249"/>
          </a:xfrm>
          <a:prstGeom prst="rect">
            <a:avLst/>
          </a:prstGeom>
          <a:noFill/>
          <a:extLst>
            <a:ext uri="{909E8E84-426E-40DD-AFC4-6F175D3DCCD1}">
              <a14:hiddenFill xmlns="" xmlns:a14="http://schemas.microsoft.com/office/drawing/2010/main">
                <a:solidFill>
                  <a:srgbClr val="FFFFFF"/>
                </a:solidFill>
              </a14:hiddenFill>
            </a:ext>
          </a:extLst>
        </p:spPr>
      </p:pic>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0" name="Picture 9"/>
          <p:cNvPicPr>
            <a:picLocks noChangeAspect="1" noChangeArrowheads="1"/>
          </p:cNvPicPr>
          <p:nvPr/>
        </p:nvPicPr>
        <p:blipFill>
          <a:blip r:embed="rId5"/>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2688925914"/>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100" name="Picture 4" descr="data_join_2.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855050" y="2747874"/>
            <a:ext cx="2438400" cy="2531872"/>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a:xfrm>
            <a:off x="274320" y="274638"/>
            <a:ext cx="8961120" cy="411162"/>
          </a:xfrm>
        </p:spPr>
        <p:txBody>
          <a:bodyPr>
            <a:normAutofit fontScale="90000"/>
          </a:bodyPr>
          <a:lstStyle/>
          <a:p>
            <a:r>
              <a:rPr lang="en-US" dirty="0" smtClean="0"/>
              <a:t>Joins</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27</a:t>
            </a:fld>
            <a:endParaRPr kumimoji="0" lang="en-US" dirty="0"/>
          </a:p>
        </p:txBody>
      </p:sp>
      <p:sp>
        <p:nvSpPr>
          <p:cNvPr id="9" name="TextBox 8"/>
          <p:cNvSpPr txBox="1"/>
          <p:nvPr/>
        </p:nvSpPr>
        <p:spPr>
          <a:xfrm>
            <a:off x="274320" y="1003757"/>
            <a:ext cx="10149840" cy="3985706"/>
          </a:xfrm>
          <a:prstGeom prst="rect">
            <a:avLst/>
          </a:prstGeom>
          <a:noFill/>
        </p:spPr>
        <p:txBody>
          <a:bodyPr wrap="square" rtlCol="0">
            <a:spAutoFit/>
          </a:bodyPr>
          <a:lstStyle/>
          <a:p>
            <a:pPr algn="just"/>
            <a:r>
              <a:rPr lang="en-US" sz="1100" dirty="0" smtClean="0">
                <a:latin typeface="Calibri" panose="020F0502020204030204" pitchFamily="34" charset="0"/>
                <a:cs typeface="Calibri" panose="020F0502020204030204" pitchFamily="34" charset="0"/>
              </a:rPr>
              <a:t>Data </a:t>
            </a:r>
            <a:r>
              <a:rPr lang="en-US" sz="1100" dirty="0">
                <a:latin typeface="Calibri" panose="020F0502020204030204" pitchFamily="34" charset="0"/>
                <a:cs typeface="Calibri" panose="020F0502020204030204" pitchFamily="34" charset="0"/>
              </a:rPr>
              <a:t>joining is a very common requirement in any data analysis. We may need to join data from multiple sources or join data from different tables in a single source. Tableau provides the feature to join the table by using the data pane available under Edit Data Source in the Data menu</a:t>
            </a:r>
            <a:r>
              <a:rPr lang="en-US" sz="1100" dirty="0" smtClean="0">
                <a:latin typeface="Calibri" panose="020F0502020204030204" pitchFamily="34" charset="0"/>
                <a:cs typeface="Calibri" panose="020F0502020204030204" pitchFamily="34" charset="0"/>
              </a:rPr>
              <a:t>.</a:t>
            </a:r>
          </a:p>
          <a:p>
            <a:pPr algn="just"/>
            <a:endParaRPr lang="en-US" sz="1100" dirty="0">
              <a:latin typeface="Calibri" panose="020F0502020204030204" pitchFamily="34" charset="0"/>
              <a:cs typeface="Calibri" panose="020F0502020204030204" pitchFamily="34" charset="0"/>
            </a:endParaRPr>
          </a:p>
          <a:p>
            <a:pPr algn="just"/>
            <a:r>
              <a:rPr lang="en-US" sz="1100" b="1" dirty="0">
                <a:latin typeface="Calibri" panose="020F0502020204030204" pitchFamily="34" charset="0"/>
                <a:cs typeface="Calibri" panose="020F0502020204030204" pitchFamily="34" charset="0"/>
              </a:rPr>
              <a:t>Creating a Join</a:t>
            </a:r>
          </a:p>
          <a:p>
            <a:pPr algn="just"/>
            <a:r>
              <a:rPr lang="en-US" sz="1100" dirty="0">
                <a:latin typeface="Calibri" panose="020F0502020204030204" pitchFamily="34" charset="0"/>
                <a:cs typeface="Calibri" panose="020F0502020204030204" pitchFamily="34" charset="0"/>
              </a:rPr>
              <a:t>Let's consider the data source Sample superstore to create a join between Orders and Returns table. For this we go to the Data menu and choose the option Edit Data Source. Next we drag the two tables, orders and Returns to the data pane. Depending on the field name and datatype, Tableau will automatically create a join which can be changed later.</a:t>
            </a:r>
          </a:p>
          <a:p>
            <a:pPr algn="just"/>
            <a:endParaRPr lang="en-US" sz="1100"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The below diagram shows the creation of inner join between orders and Returns using the field Order ID</a:t>
            </a:r>
            <a:r>
              <a:rPr lang="en-US" sz="1100" dirty="0" smtClean="0">
                <a:latin typeface="Calibri" panose="020F0502020204030204" pitchFamily="34" charset="0"/>
                <a:cs typeface="Calibri" panose="020F0502020204030204" pitchFamily="34" charset="0"/>
              </a:rPr>
              <a:t>.</a:t>
            </a:r>
          </a:p>
          <a:p>
            <a:pPr algn="just"/>
            <a:endParaRPr lang="en-US" sz="1100" dirty="0">
              <a:latin typeface="Calibri" panose="020F0502020204030204" pitchFamily="34" charset="0"/>
              <a:cs typeface="Calibri" panose="020F0502020204030204" pitchFamily="34" charset="0"/>
            </a:endParaRPr>
          </a:p>
          <a:p>
            <a:pPr algn="just"/>
            <a:r>
              <a:rPr lang="en-US" sz="1100" b="1" dirty="0">
                <a:latin typeface="Calibri" panose="020F0502020204030204" pitchFamily="34" charset="0"/>
                <a:cs typeface="Calibri" panose="020F0502020204030204" pitchFamily="34" charset="0"/>
              </a:rPr>
              <a:t>Editing Join Type</a:t>
            </a:r>
          </a:p>
          <a:p>
            <a:pPr algn="just"/>
            <a:r>
              <a:rPr lang="en-US" sz="1100" dirty="0">
                <a:latin typeface="Calibri" panose="020F0502020204030204" pitchFamily="34" charset="0"/>
                <a:cs typeface="Calibri" panose="020F0502020204030204" pitchFamily="34" charset="0"/>
              </a:rPr>
              <a:t>The type of join which Table creates automatically can be changed manually. </a:t>
            </a:r>
            <a:endParaRPr lang="en-US" sz="1100" dirty="0" smtClean="0">
              <a:latin typeface="Calibri" panose="020F0502020204030204" pitchFamily="34" charset="0"/>
              <a:cs typeface="Calibri" panose="020F0502020204030204" pitchFamily="34" charset="0"/>
            </a:endParaRPr>
          </a:p>
          <a:p>
            <a:pPr algn="just"/>
            <a:r>
              <a:rPr lang="en-US" sz="1100" dirty="0" smtClean="0">
                <a:latin typeface="Calibri" panose="020F0502020204030204" pitchFamily="34" charset="0"/>
                <a:cs typeface="Calibri" panose="020F0502020204030204" pitchFamily="34" charset="0"/>
              </a:rPr>
              <a:t>For </a:t>
            </a:r>
            <a:r>
              <a:rPr lang="en-US" sz="1100" dirty="0">
                <a:latin typeface="Calibri" panose="020F0502020204030204" pitchFamily="34" charset="0"/>
                <a:cs typeface="Calibri" panose="020F0502020204030204" pitchFamily="34" charset="0"/>
              </a:rPr>
              <a:t>this we click on the middle of the two circles showing the join. </a:t>
            </a:r>
            <a:endParaRPr lang="en-US" sz="1100" dirty="0" smtClean="0">
              <a:latin typeface="Calibri" panose="020F0502020204030204" pitchFamily="34" charset="0"/>
              <a:cs typeface="Calibri" panose="020F0502020204030204" pitchFamily="34" charset="0"/>
            </a:endParaRPr>
          </a:p>
          <a:p>
            <a:pPr algn="just"/>
            <a:r>
              <a:rPr lang="en-US" sz="1100" dirty="0" smtClean="0">
                <a:latin typeface="Calibri" panose="020F0502020204030204" pitchFamily="34" charset="0"/>
                <a:cs typeface="Calibri" panose="020F0502020204030204" pitchFamily="34" charset="0"/>
              </a:rPr>
              <a:t>A </a:t>
            </a:r>
            <a:r>
              <a:rPr lang="en-US" sz="1100" dirty="0">
                <a:latin typeface="Calibri" panose="020F0502020204030204" pitchFamily="34" charset="0"/>
                <a:cs typeface="Calibri" panose="020F0502020204030204" pitchFamily="34" charset="0"/>
              </a:rPr>
              <a:t>popup window appears below which shows the four types of joins available. </a:t>
            </a:r>
            <a:endParaRPr lang="en-US" sz="1100" dirty="0" smtClean="0">
              <a:latin typeface="Calibri" panose="020F0502020204030204" pitchFamily="34" charset="0"/>
              <a:cs typeface="Calibri" panose="020F0502020204030204" pitchFamily="34" charset="0"/>
            </a:endParaRPr>
          </a:p>
          <a:p>
            <a:pPr algn="just"/>
            <a:r>
              <a:rPr lang="en-US" sz="1100" dirty="0" smtClean="0">
                <a:latin typeface="Calibri" panose="020F0502020204030204" pitchFamily="34" charset="0"/>
                <a:cs typeface="Calibri" panose="020F0502020204030204" pitchFamily="34" charset="0"/>
              </a:rPr>
              <a:t>Also </a:t>
            </a:r>
            <a:r>
              <a:rPr lang="en-US" sz="1100" dirty="0">
                <a:latin typeface="Calibri" panose="020F0502020204030204" pitchFamily="34" charset="0"/>
                <a:cs typeface="Calibri" panose="020F0502020204030204" pitchFamily="34" charset="0"/>
              </a:rPr>
              <a:t>Tableau automatically greys out some types of joins which it finds irrelevant </a:t>
            </a:r>
            <a:endParaRPr lang="en-US" sz="1100" dirty="0" smtClean="0">
              <a:latin typeface="Calibri" panose="020F0502020204030204" pitchFamily="34" charset="0"/>
              <a:cs typeface="Calibri" panose="020F0502020204030204" pitchFamily="34" charset="0"/>
            </a:endParaRPr>
          </a:p>
          <a:p>
            <a:pPr algn="just"/>
            <a:r>
              <a:rPr lang="en-US" sz="1100" dirty="0" smtClean="0">
                <a:latin typeface="Calibri" panose="020F0502020204030204" pitchFamily="34" charset="0"/>
                <a:cs typeface="Calibri" panose="020F0502020204030204" pitchFamily="34" charset="0"/>
              </a:rPr>
              <a:t>on </a:t>
            </a:r>
            <a:r>
              <a:rPr lang="en-US" sz="1100" dirty="0">
                <a:latin typeface="Calibri" panose="020F0502020204030204" pitchFamily="34" charset="0"/>
                <a:cs typeface="Calibri" panose="020F0502020204030204" pitchFamily="34" charset="0"/>
              </a:rPr>
              <a:t>the basis of data present in the data </a:t>
            </a:r>
            <a:r>
              <a:rPr lang="en-US" sz="1100" dirty="0" smtClean="0">
                <a:latin typeface="Calibri" panose="020F0502020204030204" pitchFamily="34" charset="0"/>
                <a:cs typeface="Calibri" panose="020F0502020204030204" pitchFamily="34" charset="0"/>
              </a:rPr>
              <a:t>source. </a:t>
            </a:r>
          </a:p>
          <a:p>
            <a:pPr algn="just"/>
            <a:r>
              <a:rPr lang="en-US" sz="1100" dirty="0" smtClean="0">
                <a:latin typeface="Calibri" panose="020F0502020204030204" pitchFamily="34" charset="0"/>
                <a:cs typeface="Calibri" panose="020F0502020204030204" pitchFamily="34" charset="0"/>
              </a:rPr>
              <a:t>In </a:t>
            </a:r>
            <a:r>
              <a:rPr lang="en-US" sz="1100" dirty="0">
                <a:latin typeface="Calibri" panose="020F0502020204030204" pitchFamily="34" charset="0"/>
                <a:cs typeface="Calibri" panose="020F0502020204030204" pitchFamily="34" charset="0"/>
              </a:rPr>
              <a:t>the below diagram we see the inner and left outer join as the available joins</a:t>
            </a:r>
            <a:r>
              <a:rPr lang="en-US" sz="1100" dirty="0" smtClean="0">
                <a:latin typeface="Calibri" panose="020F0502020204030204" pitchFamily="34" charset="0"/>
                <a:cs typeface="Calibri" panose="020F0502020204030204" pitchFamily="34" charset="0"/>
              </a:rPr>
              <a:t>.</a:t>
            </a:r>
          </a:p>
          <a:p>
            <a:pPr algn="just"/>
            <a:endParaRPr lang="en-US" sz="1100"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Editing Join Fields</a:t>
            </a:r>
          </a:p>
          <a:p>
            <a:pPr algn="just"/>
            <a:r>
              <a:rPr lang="en-US" sz="1100" dirty="0">
                <a:latin typeface="Calibri" panose="020F0502020204030204" pitchFamily="34" charset="0"/>
                <a:cs typeface="Calibri" panose="020F0502020204030204" pitchFamily="34" charset="0"/>
              </a:rPr>
              <a:t>We can also change the fields forming the join condition by clicking on the </a:t>
            </a:r>
            <a:endParaRPr lang="en-US" sz="1100" dirty="0" smtClean="0">
              <a:latin typeface="Calibri" panose="020F0502020204030204" pitchFamily="34" charset="0"/>
              <a:cs typeface="Calibri" panose="020F0502020204030204" pitchFamily="34" charset="0"/>
            </a:endParaRPr>
          </a:p>
          <a:p>
            <a:pPr algn="just"/>
            <a:r>
              <a:rPr lang="en-US" sz="1100" dirty="0" smtClean="0">
                <a:latin typeface="Calibri" panose="020F0502020204030204" pitchFamily="34" charset="0"/>
                <a:cs typeface="Calibri" panose="020F0502020204030204" pitchFamily="34" charset="0"/>
              </a:rPr>
              <a:t>Data </a:t>
            </a:r>
            <a:r>
              <a:rPr lang="en-US" sz="1100" dirty="0">
                <a:latin typeface="Calibri" panose="020F0502020204030204" pitchFamily="34" charset="0"/>
                <a:cs typeface="Calibri" panose="020F0502020204030204" pitchFamily="34" charset="0"/>
              </a:rPr>
              <a:t>Source option available in the join popup window. </a:t>
            </a:r>
            <a:endParaRPr lang="en-US" sz="1100" dirty="0" smtClean="0">
              <a:latin typeface="Calibri" panose="020F0502020204030204" pitchFamily="34" charset="0"/>
              <a:cs typeface="Calibri" panose="020F0502020204030204" pitchFamily="34" charset="0"/>
            </a:endParaRPr>
          </a:p>
          <a:p>
            <a:pPr algn="just"/>
            <a:r>
              <a:rPr lang="en-US" sz="1100" dirty="0" smtClean="0">
                <a:latin typeface="Calibri" panose="020F0502020204030204" pitchFamily="34" charset="0"/>
                <a:cs typeface="Calibri" panose="020F0502020204030204" pitchFamily="34" charset="0"/>
              </a:rPr>
              <a:t>While </a:t>
            </a:r>
            <a:r>
              <a:rPr lang="en-US" sz="1100" dirty="0">
                <a:latin typeface="Calibri" panose="020F0502020204030204" pitchFamily="34" charset="0"/>
                <a:cs typeface="Calibri" panose="020F0502020204030204" pitchFamily="34" charset="0"/>
              </a:rPr>
              <a:t>selecting the field we can also search for the field we are looking for using a search text box.</a:t>
            </a:r>
          </a:p>
          <a:p>
            <a:pPr algn="just"/>
            <a:endParaRPr lang="en-US" sz="1100" dirty="0">
              <a:latin typeface="Calibri" panose="020F0502020204030204" pitchFamily="34" charset="0"/>
              <a:cs typeface="Calibri" panose="020F0502020204030204" pitchFamily="34" charset="0"/>
            </a:endParaRPr>
          </a:p>
        </p:txBody>
      </p:sp>
      <p:pic>
        <p:nvPicPr>
          <p:cNvPr id="4098" name="Picture 2" descr="data_join_1.JP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7315200" y="2133600"/>
            <a:ext cx="3025140" cy="3146146"/>
          </a:xfrm>
          <a:prstGeom prst="rect">
            <a:avLst/>
          </a:prstGeom>
          <a:noFill/>
          <a:extLst>
            <a:ext uri="{909E8E84-426E-40DD-AFC4-6F175D3DCCD1}">
              <a14:hiddenFill xmlns="" xmlns:a14="http://schemas.microsoft.com/office/drawing/2010/main">
                <a:solidFill>
                  <a:srgbClr val="FFFFFF"/>
                </a:solidFill>
              </a14:hiddenFill>
            </a:ext>
          </a:extLst>
        </p:spPr>
      </p:pic>
      <p:cxnSp>
        <p:nvCxnSpPr>
          <p:cNvPr id="5" name="Straight Arrow Connector 4"/>
          <p:cNvCxnSpPr/>
          <p:nvPr/>
        </p:nvCxnSpPr>
        <p:spPr>
          <a:xfrm flipV="1">
            <a:off x="8827770" y="1981200"/>
            <a:ext cx="0" cy="1524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7" name="Straight Arrow Connector 6"/>
          <p:cNvCxnSpPr/>
          <p:nvPr/>
        </p:nvCxnSpPr>
        <p:spPr>
          <a:xfrm>
            <a:off x="4267200" y="3706673"/>
            <a:ext cx="587850" cy="0"/>
          </a:xfrm>
          <a:prstGeom prst="straightConnector1">
            <a:avLst/>
          </a:prstGeom>
          <a:ln>
            <a:headEnd type="arrow"/>
            <a:tailEnd type="arrow"/>
          </a:ln>
        </p:spPr>
        <p:style>
          <a:lnRef idx="3">
            <a:schemeClr val="accent1"/>
          </a:lnRef>
          <a:fillRef idx="0">
            <a:schemeClr val="accent1"/>
          </a:fillRef>
          <a:effectRef idx="2">
            <a:schemeClr val="accent1"/>
          </a:effectRef>
          <a:fontRef idx="minor">
            <a:schemeClr val="tx1"/>
          </a:fontRef>
        </p:style>
      </p:cxnSp>
      <p:pic>
        <p:nvPicPr>
          <p:cNvPr id="4102" name="Picture 6" descr="data_join_3.JP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286000" y="4800600"/>
            <a:ext cx="1654650" cy="1844935"/>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5" name="Elbow Connector 14"/>
          <p:cNvCxnSpPr>
            <a:endCxn id="4102" idx="1"/>
          </p:cNvCxnSpPr>
          <p:nvPr/>
        </p:nvCxnSpPr>
        <p:spPr>
          <a:xfrm>
            <a:off x="381000" y="4419600"/>
            <a:ext cx="1905000" cy="1303468"/>
          </a:xfrm>
          <a:prstGeom prst="bentConnector3">
            <a:avLst>
              <a:gd name="adj1" fmla="val -9184"/>
            </a:avLst>
          </a:prstGeom>
          <a:ln>
            <a:headEnd type="arrow"/>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3" name="Picture 12"/>
          <p:cNvPicPr>
            <a:picLocks noChangeAspect="1" noChangeArrowheads="1"/>
          </p:cNvPicPr>
          <p:nvPr/>
        </p:nvPicPr>
        <p:blipFill>
          <a:blip r:embed="rId6"/>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3335889145"/>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Data Blending</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28</a:t>
            </a:fld>
            <a:endParaRPr kumimoji="0" lang="en-US" dirty="0"/>
          </a:p>
        </p:txBody>
      </p:sp>
      <p:sp>
        <p:nvSpPr>
          <p:cNvPr id="9" name="TextBox 8"/>
          <p:cNvSpPr txBox="1"/>
          <p:nvPr/>
        </p:nvSpPr>
        <p:spPr>
          <a:xfrm>
            <a:off x="274320" y="1003757"/>
            <a:ext cx="10149840" cy="5509200"/>
          </a:xfrm>
          <a:prstGeom prst="rect">
            <a:avLst/>
          </a:prstGeom>
          <a:noFill/>
        </p:spPr>
        <p:txBody>
          <a:bodyPr wrap="square" rtlCol="0">
            <a:spAutoFit/>
          </a:bodyPr>
          <a:lstStyle/>
          <a:p>
            <a:pPr algn="just"/>
            <a:r>
              <a:rPr lang="en-US" sz="1100" dirty="0" smtClean="0">
                <a:latin typeface="Calibri" panose="020F0502020204030204" pitchFamily="34" charset="0"/>
                <a:cs typeface="Calibri" panose="020F0502020204030204" pitchFamily="34" charset="0"/>
              </a:rPr>
              <a:t>Data </a:t>
            </a:r>
            <a:r>
              <a:rPr lang="en-US" sz="1100" dirty="0">
                <a:latin typeface="Calibri" panose="020F0502020204030204" pitchFamily="34" charset="0"/>
                <a:cs typeface="Calibri" panose="020F0502020204030204" pitchFamily="34" charset="0"/>
              </a:rPr>
              <a:t>Blending is a very powerful feature in Tableau. It is used when there is related data in multiple data sources which you want to analyze together in a single view. As an example, the Sales data is present in a relational database and Sales Target data in an Excel spreadsheet. Then to compare actual sales to target sales, we can blend the data based on common dimensions to get access to the Sales Target measure. The two sources involved in data blending are referred as Primary and secondary data sources. A left join is created between the primary data source and the secondary data source with all the data rows from primary and matching data rows from secondary data source</a:t>
            </a:r>
            <a:r>
              <a:rPr lang="en-US" sz="1100" dirty="0" smtClean="0">
                <a:latin typeface="Calibri" panose="020F0502020204030204" pitchFamily="34" charset="0"/>
                <a:cs typeface="Calibri" panose="020F0502020204030204" pitchFamily="34" charset="0"/>
              </a:rPr>
              <a:t>.</a:t>
            </a:r>
          </a:p>
          <a:p>
            <a:pPr algn="just"/>
            <a:endParaRPr lang="en-US" sz="1100" b="1" dirty="0">
              <a:latin typeface="Calibri" panose="020F0502020204030204" pitchFamily="34" charset="0"/>
              <a:cs typeface="Calibri" panose="020F0502020204030204" pitchFamily="34" charset="0"/>
            </a:endParaRPr>
          </a:p>
          <a:p>
            <a:pPr algn="just"/>
            <a:r>
              <a:rPr lang="en-US" sz="1100" b="1" dirty="0">
                <a:latin typeface="Calibri" panose="020F0502020204030204" pitchFamily="34" charset="0"/>
                <a:cs typeface="Calibri" panose="020F0502020204030204" pitchFamily="34" charset="0"/>
              </a:rPr>
              <a:t>Preparing Data for Blending</a:t>
            </a:r>
          </a:p>
          <a:p>
            <a:pPr algn="just"/>
            <a:r>
              <a:rPr lang="en-US" sz="1100" dirty="0">
                <a:latin typeface="Calibri" panose="020F0502020204030204" pitchFamily="34" charset="0"/>
                <a:cs typeface="Calibri" panose="020F0502020204030204" pitchFamily="34" charset="0"/>
              </a:rPr>
              <a:t>Tableau has two inbuilt data sources named Sample-superstore and Sample coffee chain.mdb which we will use to illustrate data blending. Let’s first load the sample coffee chain to tableau and look at its metadata. Go to the menu Data -&gt; New Data Source and browse for the sample coffee chain file which is a MS access database file. The below diagram shows the different tables and joins available in the file</a:t>
            </a:r>
            <a:r>
              <a:rPr lang="en-US" sz="1100" dirty="0" smtClean="0">
                <a:latin typeface="Calibri" panose="020F0502020204030204" pitchFamily="34" charset="0"/>
                <a:cs typeface="Calibri" panose="020F0502020204030204" pitchFamily="34" charset="0"/>
              </a:rPr>
              <a:t>.</a:t>
            </a:r>
          </a:p>
          <a:p>
            <a:pPr algn="just"/>
            <a:endParaRPr lang="en-US" sz="1100" dirty="0">
              <a:latin typeface="Calibri" panose="020F0502020204030204" pitchFamily="34" charset="0"/>
              <a:cs typeface="Calibri" panose="020F0502020204030204" pitchFamily="34" charset="0"/>
            </a:endParaRPr>
          </a:p>
          <a:p>
            <a:pPr algn="just"/>
            <a:endParaRPr lang="en-US" sz="1100" dirty="0" smtClean="0">
              <a:latin typeface="Calibri" panose="020F0502020204030204" pitchFamily="34" charset="0"/>
              <a:cs typeface="Calibri" panose="020F0502020204030204" pitchFamily="34" charset="0"/>
            </a:endParaRPr>
          </a:p>
          <a:p>
            <a:pPr algn="just"/>
            <a:endParaRPr lang="en-US" sz="1100" dirty="0">
              <a:latin typeface="Calibri" panose="020F0502020204030204" pitchFamily="34" charset="0"/>
              <a:cs typeface="Calibri" panose="020F0502020204030204" pitchFamily="34" charset="0"/>
            </a:endParaRPr>
          </a:p>
          <a:p>
            <a:pPr algn="just"/>
            <a:endParaRPr lang="en-US" sz="1100" dirty="0" smtClean="0">
              <a:latin typeface="Calibri" panose="020F0502020204030204" pitchFamily="34" charset="0"/>
              <a:cs typeface="Calibri" panose="020F0502020204030204" pitchFamily="34" charset="0"/>
            </a:endParaRPr>
          </a:p>
          <a:p>
            <a:pPr algn="just"/>
            <a:endParaRPr lang="en-US" sz="1100" dirty="0">
              <a:latin typeface="Calibri" panose="020F0502020204030204" pitchFamily="34" charset="0"/>
              <a:cs typeface="Calibri" panose="020F0502020204030204" pitchFamily="34" charset="0"/>
            </a:endParaRPr>
          </a:p>
          <a:p>
            <a:pPr algn="just"/>
            <a:endParaRPr lang="en-US" sz="1100" dirty="0" smtClean="0">
              <a:latin typeface="Calibri" panose="020F0502020204030204" pitchFamily="34" charset="0"/>
              <a:cs typeface="Calibri" panose="020F0502020204030204" pitchFamily="34" charset="0"/>
            </a:endParaRPr>
          </a:p>
          <a:p>
            <a:pPr algn="just"/>
            <a:endParaRPr lang="en-US" sz="1100" dirty="0">
              <a:latin typeface="Calibri" panose="020F0502020204030204" pitchFamily="34" charset="0"/>
              <a:cs typeface="Calibri" panose="020F0502020204030204" pitchFamily="34" charset="0"/>
            </a:endParaRPr>
          </a:p>
          <a:p>
            <a:pPr algn="just"/>
            <a:endParaRPr lang="en-US" sz="1100" dirty="0" smtClean="0">
              <a:latin typeface="Calibri" panose="020F0502020204030204" pitchFamily="34" charset="0"/>
              <a:cs typeface="Calibri" panose="020F0502020204030204" pitchFamily="34" charset="0"/>
            </a:endParaRPr>
          </a:p>
          <a:p>
            <a:pPr algn="just"/>
            <a:endParaRPr lang="en-US" sz="1100" dirty="0">
              <a:latin typeface="Calibri" panose="020F0502020204030204" pitchFamily="34" charset="0"/>
              <a:cs typeface="Calibri" panose="020F0502020204030204" pitchFamily="34" charset="0"/>
            </a:endParaRPr>
          </a:p>
          <a:p>
            <a:pPr algn="just"/>
            <a:endParaRPr lang="en-US" sz="1100" dirty="0" smtClean="0">
              <a:latin typeface="Calibri" panose="020F0502020204030204" pitchFamily="34" charset="0"/>
              <a:cs typeface="Calibri" panose="020F0502020204030204" pitchFamily="34" charset="0"/>
            </a:endParaRPr>
          </a:p>
          <a:p>
            <a:pPr algn="just"/>
            <a:endParaRPr lang="en-US" sz="1100" dirty="0">
              <a:latin typeface="Calibri" panose="020F0502020204030204" pitchFamily="34" charset="0"/>
              <a:cs typeface="Calibri" panose="020F0502020204030204" pitchFamily="34" charset="0"/>
            </a:endParaRPr>
          </a:p>
          <a:p>
            <a:pPr algn="just"/>
            <a:endParaRPr lang="en-US" sz="1100" dirty="0" smtClean="0">
              <a:latin typeface="Calibri" panose="020F0502020204030204" pitchFamily="34" charset="0"/>
              <a:cs typeface="Calibri" panose="020F0502020204030204" pitchFamily="34" charset="0"/>
            </a:endParaRPr>
          </a:p>
          <a:p>
            <a:pPr algn="just"/>
            <a:endParaRPr lang="en-US" sz="1100" dirty="0">
              <a:latin typeface="Calibri" panose="020F0502020204030204" pitchFamily="34" charset="0"/>
              <a:cs typeface="Calibri" panose="020F0502020204030204" pitchFamily="34" charset="0"/>
            </a:endParaRPr>
          </a:p>
          <a:p>
            <a:pPr algn="just"/>
            <a:endParaRPr lang="en-US" sz="1100" dirty="0" smtClean="0">
              <a:latin typeface="Calibri" panose="020F0502020204030204" pitchFamily="34" charset="0"/>
              <a:cs typeface="Calibri" panose="020F0502020204030204" pitchFamily="34" charset="0"/>
            </a:endParaRPr>
          </a:p>
          <a:p>
            <a:pPr algn="just"/>
            <a:r>
              <a:rPr lang="en-US" sz="1100" b="1" dirty="0">
                <a:latin typeface="Calibri" panose="020F0502020204030204" pitchFamily="34" charset="0"/>
                <a:cs typeface="Calibri" panose="020F0502020204030204" pitchFamily="34" charset="0"/>
              </a:rPr>
              <a:t>Adding Secondary Data Source</a:t>
            </a:r>
          </a:p>
          <a:p>
            <a:pPr algn="just"/>
            <a:r>
              <a:rPr lang="en-US" sz="1100" dirty="0">
                <a:latin typeface="Calibri" panose="020F0502020204030204" pitchFamily="34" charset="0"/>
                <a:cs typeface="Calibri" panose="020F0502020204030204" pitchFamily="34" charset="0"/>
              </a:rPr>
              <a:t>Next we add the secondary data source named Sample-superstore by again following the steps Data -&gt; New Data Source and choosing this data source. Both the data sources now appear on the Data window as shown below</a:t>
            </a:r>
            <a:r>
              <a:rPr lang="en-US" sz="1100" dirty="0" smtClean="0">
                <a:latin typeface="Calibri" panose="020F0502020204030204" pitchFamily="34" charset="0"/>
                <a:cs typeface="Calibri" panose="020F0502020204030204" pitchFamily="34" charset="0"/>
              </a:rPr>
              <a:t>.</a:t>
            </a:r>
          </a:p>
          <a:p>
            <a:pPr algn="just"/>
            <a:endParaRPr lang="en-US" sz="1100" dirty="0">
              <a:latin typeface="Calibri" panose="020F0502020204030204" pitchFamily="34" charset="0"/>
              <a:cs typeface="Calibri" panose="020F0502020204030204" pitchFamily="34" charset="0"/>
            </a:endParaRPr>
          </a:p>
          <a:p>
            <a:pPr algn="just"/>
            <a:r>
              <a:rPr lang="en-US" sz="1100" b="1" dirty="0">
                <a:latin typeface="Calibri" panose="020F0502020204030204" pitchFamily="34" charset="0"/>
                <a:cs typeface="Calibri" panose="020F0502020204030204" pitchFamily="34" charset="0"/>
              </a:rPr>
              <a:t>Blending the Data</a:t>
            </a:r>
          </a:p>
          <a:p>
            <a:pPr algn="just"/>
            <a:r>
              <a:rPr lang="en-US" sz="1100" dirty="0">
                <a:latin typeface="Calibri" panose="020F0502020204030204" pitchFamily="34" charset="0"/>
                <a:cs typeface="Calibri" panose="020F0502020204030204" pitchFamily="34" charset="0"/>
              </a:rPr>
              <a:t>Now we can integrate the data from both the above sources based on a common dimension. Note that a small chain image appears next to the dimension named State. This indicates the common dimension between the two data sources. We drag the State field from the primary data source to the rows shelf and the field Profit Ratio from the secondary data source to the Columns shelf. We select the bullet chart option from Show me to get the bullet chart below. It shown how the profit ratio varies for each state in both the superstore and coffee chain shops.</a:t>
            </a:r>
          </a:p>
        </p:txBody>
      </p:sp>
      <p:pic>
        <p:nvPicPr>
          <p:cNvPr id="5122" name="Picture 2" descr="data_blend_connect_coffee.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1000" y="2743200"/>
            <a:ext cx="2133600" cy="2080260"/>
          </a:xfrm>
          <a:prstGeom prst="rect">
            <a:avLst/>
          </a:prstGeom>
          <a:noFill/>
          <a:extLst>
            <a:ext uri="{909E8E84-426E-40DD-AFC4-6F175D3DCCD1}">
              <a14:hiddenFill xmlns="" xmlns:a14="http://schemas.microsoft.com/office/drawing/2010/main">
                <a:solidFill>
                  <a:srgbClr val="FFFFFF"/>
                </a:solidFill>
              </a14:hiddenFill>
            </a:ext>
          </a:extLst>
        </p:spPr>
      </p:pic>
      <p:pic>
        <p:nvPicPr>
          <p:cNvPr id="5124" name="Picture 4" descr="data_blend_display_coffee.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505200" y="2734322"/>
            <a:ext cx="2174875" cy="2127753"/>
          </a:xfrm>
          <a:prstGeom prst="rect">
            <a:avLst/>
          </a:prstGeom>
          <a:noFill/>
          <a:extLst>
            <a:ext uri="{909E8E84-426E-40DD-AFC4-6F175D3DCCD1}">
              <a14:hiddenFill xmlns="" xmlns:a14="http://schemas.microsoft.com/office/drawing/2010/main">
                <a:solidFill>
                  <a:srgbClr val="FFFFFF"/>
                </a:solidFill>
              </a14:hiddenFill>
            </a:ext>
          </a:extLst>
        </p:spPr>
      </p:pic>
      <p:pic>
        <p:nvPicPr>
          <p:cNvPr id="5126" name="Picture 6" descr="data_blend_state_coffe_n_bullet.JP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7772400" y="2489627"/>
            <a:ext cx="2286000" cy="253746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1" name="Straight Arrow Connector 10"/>
          <p:cNvCxnSpPr>
            <a:stCxn id="5122" idx="0"/>
          </p:cNvCxnSpPr>
          <p:nvPr/>
        </p:nvCxnSpPr>
        <p:spPr>
          <a:xfrm flipV="1">
            <a:off x="1447800" y="2489627"/>
            <a:ext cx="0" cy="253573"/>
          </a:xfrm>
          <a:prstGeom prst="straightConnector1">
            <a:avLst/>
          </a:prstGeom>
          <a:ln>
            <a:headEnd type="arrow"/>
            <a:tailEnd type="arrow"/>
          </a:ln>
        </p:spPr>
        <p:style>
          <a:lnRef idx="3">
            <a:schemeClr val="accent1"/>
          </a:lnRef>
          <a:fillRef idx="0">
            <a:schemeClr val="accent1"/>
          </a:fillRef>
          <a:effectRef idx="2">
            <a:schemeClr val="accent1"/>
          </a:effectRef>
          <a:fontRef idx="minor">
            <a:schemeClr val="tx1"/>
          </a:fontRef>
        </p:style>
      </p:cxnSp>
      <p:cxnSp>
        <p:nvCxnSpPr>
          <p:cNvPr id="13" name="Elbow Connector 12"/>
          <p:cNvCxnSpPr>
            <a:endCxn id="5124" idx="2"/>
          </p:cNvCxnSpPr>
          <p:nvPr/>
        </p:nvCxnSpPr>
        <p:spPr>
          <a:xfrm flipV="1">
            <a:off x="2209800" y="4862075"/>
            <a:ext cx="2382838" cy="165012"/>
          </a:xfrm>
          <a:prstGeom prst="bentConnector2">
            <a:avLst/>
          </a:prstGeom>
          <a:ln>
            <a:headEnd type="arrow"/>
            <a:tailEnd type="arrow"/>
          </a:ln>
        </p:spPr>
        <p:style>
          <a:lnRef idx="3">
            <a:schemeClr val="accent1"/>
          </a:lnRef>
          <a:fillRef idx="0">
            <a:schemeClr val="accent1"/>
          </a:fillRef>
          <a:effectRef idx="2">
            <a:schemeClr val="accent1"/>
          </a:effectRef>
          <a:fontRef idx="minor">
            <a:schemeClr val="tx1"/>
          </a:fontRef>
        </p:style>
      </p:cxnSp>
      <p:cxnSp>
        <p:nvCxnSpPr>
          <p:cNvPr id="16" name="Elbow Connector 15"/>
          <p:cNvCxnSpPr>
            <a:endCxn id="5126" idx="2"/>
          </p:cNvCxnSpPr>
          <p:nvPr/>
        </p:nvCxnSpPr>
        <p:spPr>
          <a:xfrm flipV="1">
            <a:off x="1447800" y="5027087"/>
            <a:ext cx="7467600" cy="611713"/>
          </a:xfrm>
          <a:prstGeom prst="bentConnector2">
            <a:avLst/>
          </a:prstGeom>
          <a:ln>
            <a:headEnd type="arrow"/>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4" name="Picture 13"/>
          <p:cNvPicPr>
            <a:picLocks noChangeAspect="1" noChangeArrowheads="1"/>
          </p:cNvPicPr>
          <p:nvPr/>
        </p:nvPicPr>
        <p:blipFill>
          <a:blip r:embed="rId6"/>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2065763501"/>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Individual axis</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29</a:t>
            </a:fld>
            <a:endParaRPr kumimoji="0" lang="en-US" dirty="0"/>
          </a:p>
        </p:txBody>
      </p:sp>
      <p:sp>
        <p:nvSpPr>
          <p:cNvPr id="9" name="TextBox 8"/>
          <p:cNvSpPr txBox="1"/>
          <p:nvPr/>
        </p:nvSpPr>
        <p:spPr>
          <a:xfrm>
            <a:off x="274320" y="1003757"/>
            <a:ext cx="10149840" cy="2800767"/>
          </a:xfrm>
          <a:prstGeom prst="rect">
            <a:avLst/>
          </a:prstGeom>
          <a:noFill/>
        </p:spPr>
        <p:txBody>
          <a:bodyPr wrap="square" rtlCol="0">
            <a:spAutoFit/>
          </a:bodyPr>
          <a:lstStyle/>
          <a:p>
            <a:pPr algn="just"/>
            <a:r>
              <a:rPr lang="en-US" sz="1100" b="1" dirty="0">
                <a:latin typeface="Calibri" panose="020F0502020204030204" pitchFamily="34" charset="0"/>
                <a:cs typeface="Calibri" panose="020F0502020204030204" pitchFamily="34" charset="0"/>
              </a:rPr>
              <a:t>Add individual </a:t>
            </a:r>
            <a:r>
              <a:rPr lang="en-US" sz="1100" b="1" dirty="0" smtClean="0">
                <a:latin typeface="Calibri" panose="020F0502020204030204" pitchFamily="34" charset="0"/>
                <a:cs typeface="Calibri" panose="020F0502020204030204" pitchFamily="34" charset="0"/>
              </a:rPr>
              <a:t>axis</a:t>
            </a:r>
            <a:r>
              <a:rPr lang="en-US" sz="1100" dirty="0" smtClean="0">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for each measure by dragging measures to the Rows and Columns shelves. Each measure on the Rows shelf adds an additional axis to the rows of the table. Each measure on the Columns shelf adds an additional axis to the columns of the table. For example, the view below shows quarterly sales and profit. The Sales and Profit </a:t>
            </a:r>
            <a:r>
              <a:rPr lang="en-US" sz="1100" dirty="0" smtClean="0">
                <a:latin typeface="Calibri" panose="020F0502020204030204" pitchFamily="34" charset="0"/>
                <a:cs typeface="Calibri" panose="020F0502020204030204" pitchFamily="34" charset="0"/>
              </a:rPr>
              <a:t>axis </a:t>
            </a:r>
            <a:r>
              <a:rPr lang="en-US" sz="1100" dirty="0">
                <a:latin typeface="Calibri" panose="020F0502020204030204" pitchFamily="34" charset="0"/>
                <a:cs typeface="Calibri" panose="020F0502020204030204" pitchFamily="34" charset="0"/>
              </a:rPr>
              <a:t>are individual rows in the table and have independent scales</a:t>
            </a:r>
            <a:r>
              <a:rPr lang="en-US" sz="1100" dirty="0" smtClean="0">
                <a:latin typeface="Calibri" panose="020F0502020204030204" pitchFamily="34" charset="0"/>
                <a:cs typeface="Calibri" panose="020F0502020204030204" pitchFamily="34" charset="0"/>
              </a:rPr>
              <a:t>.</a:t>
            </a:r>
          </a:p>
          <a:p>
            <a:pPr algn="just"/>
            <a:endParaRPr lang="en-US" sz="1100" b="1" dirty="0">
              <a:latin typeface="Calibri" panose="020F0502020204030204" pitchFamily="34" charset="0"/>
              <a:cs typeface="Calibri" panose="020F0502020204030204" pitchFamily="34" charset="0"/>
            </a:endParaRPr>
          </a:p>
          <a:p>
            <a:pPr algn="just"/>
            <a:r>
              <a:rPr lang="en-US" sz="1100" b="1" dirty="0" smtClean="0">
                <a:latin typeface="Calibri" panose="020F0502020204030204" pitchFamily="34" charset="0"/>
                <a:cs typeface="Calibri" panose="020F0502020204030204" pitchFamily="34" charset="0"/>
              </a:rPr>
              <a:t>Blended Axis:</a:t>
            </a:r>
          </a:p>
          <a:p>
            <a:pPr algn="just"/>
            <a:endParaRPr lang="en-US" sz="1100" b="1"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Measures can share a single axis so that all the marks are shown in a single pane. Instead of adding rows and columns to the view, when you blend measures there is a single row or column and all of the values for each measure is shown along one continuous axis. For example, the view below shows quarterly sales and profit on a shared axis</a:t>
            </a:r>
            <a:r>
              <a:rPr lang="en-US" sz="1100" dirty="0" smtClean="0">
                <a:latin typeface="Calibri" panose="020F0502020204030204" pitchFamily="34" charset="0"/>
                <a:cs typeface="Calibri" panose="020F0502020204030204" pitchFamily="34" charset="0"/>
              </a:rPr>
              <a:t>.</a:t>
            </a:r>
          </a:p>
          <a:p>
            <a:pPr algn="just"/>
            <a:endParaRPr lang="en-US" sz="1100" dirty="0">
              <a:latin typeface="Calibri" panose="020F0502020204030204" pitchFamily="34" charset="0"/>
              <a:cs typeface="Calibri" panose="020F0502020204030204" pitchFamily="34" charset="0"/>
            </a:endParaRPr>
          </a:p>
          <a:p>
            <a:pPr algn="just"/>
            <a:r>
              <a:rPr lang="en-US" sz="1100" b="1" dirty="0" smtClean="0">
                <a:latin typeface="Calibri" panose="020F0502020204030204" pitchFamily="34" charset="0"/>
                <a:cs typeface="Calibri" panose="020F0502020204030204" pitchFamily="34" charset="0"/>
              </a:rPr>
              <a:t>Dual Axis</a:t>
            </a:r>
          </a:p>
          <a:p>
            <a:pPr algn="just"/>
            <a:r>
              <a:rPr lang="en-US" sz="1100" dirty="0">
                <a:latin typeface="Calibri" panose="020F0502020204030204" pitchFamily="34" charset="0"/>
                <a:cs typeface="Calibri" panose="020F0502020204030204" pitchFamily="34" charset="0"/>
              </a:rPr>
              <a:t>You can compare multiple measures using dual axes, which are two independent axes that are layered on top of each other.</a:t>
            </a:r>
          </a:p>
          <a:p>
            <a:pPr algn="just"/>
            <a:r>
              <a:rPr lang="en-US" sz="1100" dirty="0">
                <a:latin typeface="Calibri" panose="020F0502020204030204" pitchFamily="34" charset="0"/>
                <a:cs typeface="Calibri" panose="020F0502020204030204" pitchFamily="34" charset="0"/>
              </a:rPr>
              <a:t>Dual axes are useful when you have two measures that have different scales. To add a measure as a dual axis, drag the field to the right side of the view and drop it when you see a black dashed line appear. You can also right-click (control-click on Mac) the measure on the Columns or Rows shelf and select Dual Axis.</a:t>
            </a:r>
          </a:p>
          <a:p>
            <a:pPr algn="just"/>
            <a:endParaRPr lang="en-US" sz="1100" dirty="0" smtClean="0">
              <a:latin typeface="Calibri" panose="020F0502020204030204" pitchFamily="34" charset="0"/>
              <a:cs typeface="Calibri" panose="020F0502020204030204" pitchFamily="34" charset="0"/>
            </a:endParaRPr>
          </a:p>
          <a:p>
            <a:pPr algn="just"/>
            <a:endParaRPr lang="en-US" sz="1100" dirty="0" smtClean="0">
              <a:latin typeface="Calibri" panose="020F0502020204030204" pitchFamily="34" charset="0"/>
              <a:cs typeface="Calibri" panose="020F0502020204030204" pitchFamily="34" charset="0"/>
            </a:endParaRPr>
          </a:p>
          <a:p>
            <a:pPr algn="just"/>
            <a:endParaRPr lang="en-US" sz="1100" dirty="0">
              <a:latin typeface="Calibri" panose="020F0502020204030204" pitchFamily="34" charset="0"/>
              <a:cs typeface="Calibri" panose="020F0502020204030204" pitchFamily="34" charset="0"/>
            </a:endParaRPr>
          </a:p>
        </p:txBody>
      </p:sp>
      <p:pic>
        <p:nvPicPr>
          <p:cNvPr id="6146" name="Picture 2" descr="https://onlinehelp.tableau.com/current/pro/desktop/en-us/Img/multiple_measures1.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52866" y="3334921"/>
            <a:ext cx="3211516" cy="3027360"/>
          </a:xfrm>
          <a:prstGeom prst="rect">
            <a:avLst/>
          </a:prstGeom>
          <a:noFill/>
          <a:extLst>
            <a:ext uri="{909E8E84-426E-40DD-AFC4-6F175D3DCCD1}">
              <a14:hiddenFill xmlns="" xmlns:a14="http://schemas.microsoft.com/office/drawing/2010/main">
                <a:solidFill>
                  <a:srgbClr val="FFFFFF"/>
                </a:solidFill>
              </a14:hiddenFill>
            </a:ext>
          </a:extLst>
        </p:spPr>
      </p:pic>
      <p:pic>
        <p:nvPicPr>
          <p:cNvPr id="6148" name="Picture 4" descr="https://onlinehelp.tableau.com/current/pro/desktop/en-us/Img/multiple_measures2.p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3581400" y="3404852"/>
            <a:ext cx="3773232" cy="2887497"/>
          </a:xfrm>
          <a:prstGeom prst="rect">
            <a:avLst/>
          </a:prstGeom>
          <a:noFill/>
          <a:extLst>
            <a:ext uri="{909E8E84-426E-40DD-AFC4-6F175D3DCCD1}">
              <a14:hiddenFill xmlns="" xmlns:a14="http://schemas.microsoft.com/office/drawing/2010/main">
                <a:solidFill>
                  <a:srgbClr val="FFFFFF"/>
                </a:solidFill>
              </a14:hiddenFill>
            </a:ext>
          </a:extLst>
        </p:spPr>
      </p:pic>
      <p:pic>
        <p:nvPicPr>
          <p:cNvPr id="6150" name="Picture 6" descr="https://onlinehelp.tableau.com/current/pro/desktop/en-us/Img/addfield9.png"/>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7467600" y="3345191"/>
            <a:ext cx="2956560" cy="2947158"/>
          </a:xfrm>
          <a:prstGeom prst="rect">
            <a:avLst/>
          </a:prstGeom>
          <a:noFill/>
          <a:extLst>
            <a:ext uri="{909E8E84-426E-40DD-AFC4-6F175D3DCCD1}">
              <a14:hiddenFill xmlns="" xmlns:a14="http://schemas.microsoft.com/office/drawing/2010/main">
                <a:solidFill>
                  <a:srgbClr val="FFFFFF"/>
                </a:solidFill>
              </a14:hiddenFill>
            </a:ext>
          </a:extLst>
        </p:spPr>
      </p:pic>
      <p:cxnSp>
        <p:nvCxnSpPr>
          <p:cNvPr id="5" name="Elbow Connector 4"/>
          <p:cNvCxnSpPr>
            <a:stCxn id="9" idx="0"/>
            <a:endCxn id="6146" idx="1"/>
          </p:cNvCxnSpPr>
          <p:nvPr/>
        </p:nvCxnSpPr>
        <p:spPr>
          <a:xfrm rot="16200000" flipH="1" flipV="1">
            <a:off x="878631" y="377992"/>
            <a:ext cx="3844844" cy="5096374"/>
          </a:xfrm>
          <a:prstGeom prst="bentConnector4">
            <a:avLst>
              <a:gd name="adj1" fmla="val -5946"/>
              <a:gd name="adj2" fmla="val 100828"/>
            </a:avLst>
          </a:prstGeom>
          <a:ln>
            <a:headEnd type="arrow"/>
            <a:tailEnd type="arrow"/>
          </a:ln>
        </p:spPr>
        <p:style>
          <a:lnRef idx="3">
            <a:schemeClr val="accent1"/>
          </a:lnRef>
          <a:fillRef idx="0">
            <a:schemeClr val="accent1"/>
          </a:fillRef>
          <a:effectRef idx="2">
            <a:schemeClr val="accent1"/>
          </a:effectRef>
          <a:fontRef idx="minor">
            <a:schemeClr val="tx1"/>
          </a:fontRef>
        </p:style>
      </p:cxnSp>
      <p:cxnSp>
        <p:nvCxnSpPr>
          <p:cNvPr id="20" name="Elbow Connector 19"/>
          <p:cNvCxnSpPr>
            <a:endCxn id="6148" idx="0"/>
          </p:cNvCxnSpPr>
          <p:nvPr/>
        </p:nvCxnSpPr>
        <p:spPr>
          <a:xfrm>
            <a:off x="1219200" y="1828800"/>
            <a:ext cx="4248816" cy="1576052"/>
          </a:xfrm>
          <a:prstGeom prst="bentConnector2">
            <a:avLst/>
          </a:prstGeom>
          <a:ln>
            <a:headEnd type="arrow"/>
            <a:tailEnd type="arrow"/>
          </a:ln>
        </p:spPr>
        <p:style>
          <a:lnRef idx="3">
            <a:schemeClr val="accent1"/>
          </a:lnRef>
          <a:fillRef idx="0">
            <a:schemeClr val="accent1"/>
          </a:fillRef>
          <a:effectRef idx="2">
            <a:schemeClr val="accent1"/>
          </a:effectRef>
          <a:fontRef idx="minor">
            <a:schemeClr val="tx1"/>
          </a:fontRef>
        </p:style>
      </p:cxnSp>
      <p:cxnSp>
        <p:nvCxnSpPr>
          <p:cNvPr id="23" name="Elbow Connector 22"/>
          <p:cNvCxnSpPr>
            <a:endCxn id="6150" idx="0"/>
          </p:cNvCxnSpPr>
          <p:nvPr/>
        </p:nvCxnSpPr>
        <p:spPr>
          <a:xfrm>
            <a:off x="8305800" y="3124200"/>
            <a:ext cx="640080" cy="220991"/>
          </a:xfrm>
          <a:prstGeom prst="bentConnector2">
            <a:avLst/>
          </a:prstGeom>
          <a:ln>
            <a:headEnd type="arrow"/>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2" name="Picture 11"/>
          <p:cNvPicPr>
            <a:picLocks noChangeAspect="1" noChangeArrowheads="1"/>
          </p:cNvPicPr>
          <p:nvPr/>
        </p:nvPicPr>
        <p:blipFill>
          <a:blip r:embed="rId6"/>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375978598"/>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a:t>Tableau Desktop Role</a:t>
            </a:r>
          </a:p>
        </p:txBody>
      </p:sp>
      <p:sp>
        <p:nvSpPr>
          <p:cNvPr id="3" name="TextBox 2"/>
          <p:cNvSpPr txBox="1"/>
          <p:nvPr/>
        </p:nvSpPr>
        <p:spPr>
          <a:xfrm>
            <a:off x="274320" y="1003756"/>
            <a:ext cx="10149840" cy="430887"/>
          </a:xfrm>
          <a:prstGeom prst="rect">
            <a:avLst/>
          </a:prstGeom>
          <a:noFill/>
        </p:spPr>
        <p:txBody>
          <a:bodyPr wrap="square" rtlCol="0">
            <a:spAutoFit/>
          </a:bodyPr>
          <a:lstStyle/>
          <a:p>
            <a:pPr algn="just"/>
            <a:r>
              <a:rPr lang="en-US" sz="1100" b="1" dirty="0" smtClean="0">
                <a:latin typeface="Calibri" panose="020F0502020204030204" pitchFamily="34" charset="0"/>
                <a:cs typeface="Calibri" panose="020F0502020204030204" pitchFamily="34" charset="0"/>
              </a:rPr>
              <a:t>Tableau </a:t>
            </a:r>
            <a:r>
              <a:rPr lang="en-US" sz="1100" b="1" dirty="0">
                <a:latin typeface="Calibri" panose="020F0502020204030204" pitchFamily="34" charset="0"/>
                <a:cs typeface="Calibri" panose="020F0502020204030204" pitchFamily="34" charset="0"/>
              </a:rPr>
              <a:t>Desktop </a:t>
            </a:r>
            <a:r>
              <a:rPr lang="en-US" sz="1100" dirty="0">
                <a:latin typeface="Calibri" panose="020F0502020204030204" pitchFamily="34" charset="0"/>
                <a:cs typeface="Calibri" panose="020F0502020204030204" pitchFamily="34" charset="0"/>
              </a:rPr>
              <a:t>is common for everyone. The Tableau Desktop contains different types of development tools, which helps to perform development </a:t>
            </a:r>
            <a:r>
              <a:rPr lang="en-US" sz="1100" dirty="0" smtClean="0">
                <a:latin typeface="Calibri" panose="020F0502020204030204" pitchFamily="34" charset="0"/>
                <a:cs typeface="Calibri" panose="020F0502020204030204" pitchFamily="34" charset="0"/>
              </a:rPr>
              <a:t>activities. From </a:t>
            </a:r>
            <a:r>
              <a:rPr lang="en-US" sz="1100" dirty="0">
                <a:latin typeface="Calibri" panose="020F0502020204030204" pitchFamily="34" charset="0"/>
                <a:cs typeface="Calibri" panose="020F0502020204030204" pitchFamily="34" charset="0"/>
              </a:rPr>
              <a:t>creating reports, charts, formatting them, putting them together as a dashboard all the work is done on Tableau Desktop. </a:t>
            </a:r>
          </a:p>
        </p:txBody>
      </p:sp>
      <p:sp>
        <p:nvSpPr>
          <p:cNvPr id="12" name="TextBox 11"/>
          <p:cNvSpPr txBox="1"/>
          <p:nvPr/>
        </p:nvSpPr>
        <p:spPr>
          <a:xfrm>
            <a:off x="313381" y="1828801"/>
            <a:ext cx="10149840" cy="600164"/>
          </a:xfrm>
          <a:prstGeom prst="rect">
            <a:avLst/>
          </a:prstGeom>
          <a:noFill/>
        </p:spPr>
        <p:txBody>
          <a:bodyPr wrap="square" rtlCol="0">
            <a:spAutoFit/>
          </a:bodyPr>
          <a:lstStyle/>
          <a:p>
            <a:pPr algn="just"/>
            <a:r>
              <a:rPr lang="en-US" sz="1100" b="1" dirty="0" smtClean="0">
                <a:latin typeface="Calibri" panose="020F0502020204030204" pitchFamily="34" charset="0"/>
                <a:cs typeface="Calibri" panose="020F0502020204030204" pitchFamily="34" charset="0"/>
              </a:rPr>
              <a:t>Tableau </a:t>
            </a:r>
            <a:r>
              <a:rPr lang="en-US" sz="1100" b="1" dirty="0">
                <a:latin typeface="Calibri" panose="020F0502020204030204" pitchFamily="34" charset="0"/>
                <a:cs typeface="Calibri" panose="020F0502020204030204" pitchFamily="34" charset="0"/>
              </a:rPr>
              <a:t>Server</a:t>
            </a:r>
            <a:r>
              <a:rPr lang="en-US" sz="1100" dirty="0">
                <a:latin typeface="Calibri" panose="020F0502020204030204" pitchFamily="34" charset="0"/>
                <a:cs typeface="Calibri" panose="020F0502020204030204" pitchFamily="34" charset="0"/>
              </a:rPr>
              <a:t> can be collaborated for any organization. Tableau Server is said to be a sharing tool, which helps to share and create data visualization for any organizations and fully secured. In major, it safely distribute interactive data in website or web. Creating new workbooks and dashboards are restricted in Tableau Server. It is used as an elevated concert data sources for desktop users. Tableau Server is highly secured for visualizing data. </a:t>
            </a:r>
          </a:p>
        </p:txBody>
      </p:sp>
      <p:sp>
        <p:nvSpPr>
          <p:cNvPr id="13" name="TextBox 12"/>
          <p:cNvSpPr txBox="1"/>
          <p:nvPr/>
        </p:nvSpPr>
        <p:spPr>
          <a:xfrm>
            <a:off x="313381" y="2819400"/>
            <a:ext cx="10149840" cy="261610"/>
          </a:xfrm>
          <a:prstGeom prst="rect">
            <a:avLst/>
          </a:prstGeom>
          <a:noFill/>
        </p:spPr>
        <p:txBody>
          <a:bodyPr wrap="square" rtlCol="0">
            <a:spAutoFit/>
          </a:bodyPr>
          <a:lstStyle/>
          <a:p>
            <a:pPr algn="just"/>
            <a:r>
              <a:rPr lang="en-US" sz="1100" b="1" dirty="0" smtClean="0">
                <a:latin typeface="Calibri" panose="020F0502020204030204" pitchFamily="34" charset="0"/>
                <a:cs typeface="Calibri" panose="020F0502020204030204" pitchFamily="34" charset="0"/>
              </a:rPr>
              <a:t>Tableau Online</a:t>
            </a:r>
            <a:r>
              <a:rPr lang="en-US" sz="1100" dirty="0" smtClean="0">
                <a:latin typeface="Calibri" panose="020F0502020204030204" pitchFamily="34" charset="0"/>
                <a:cs typeface="Calibri" panose="020F0502020204030204" pitchFamily="34" charset="0"/>
              </a:rPr>
              <a:t> an </a:t>
            </a:r>
            <a:r>
              <a:rPr lang="en-US" sz="1100" dirty="0">
                <a:latin typeface="Calibri" panose="020F0502020204030204" pitchFamily="34" charset="0"/>
                <a:cs typeface="Calibri" panose="020F0502020204030204" pitchFamily="34" charset="0"/>
              </a:rPr>
              <a:t>alternative to Tableau Server in which the servers are on Cloud. Servers are not maintained by users but by Tableau </a:t>
            </a:r>
            <a:r>
              <a:rPr lang="en-US" sz="1100" dirty="0" smtClean="0">
                <a:latin typeface="Calibri" panose="020F0502020204030204" pitchFamily="34" charset="0"/>
                <a:cs typeface="Calibri" panose="020F0502020204030204" pitchFamily="34" charset="0"/>
              </a:rPr>
              <a:t>teams. </a:t>
            </a:r>
            <a:endParaRPr lang="en-US" sz="1100" dirty="0">
              <a:latin typeface="Calibri" panose="020F0502020204030204" pitchFamily="34" charset="0"/>
              <a:cs typeface="Calibri" panose="020F0502020204030204" pitchFamily="34" charset="0"/>
            </a:endParaRPr>
          </a:p>
        </p:txBody>
      </p:sp>
      <p:sp>
        <p:nvSpPr>
          <p:cNvPr id="14" name="TextBox 13"/>
          <p:cNvSpPr txBox="1"/>
          <p:nvPr/>
        </p:nvSpPr>
        <p:spPr>
          <a:xfrm>
            <a:off x="313381" y="3352801"/>
            <a:ext cx="10149840" cy="430887"/>
          </a:xfrm>
          <a:prstGeom prst="rect">
            <a:avLst/>
          </a:prstGeom>
          <a:noFill/>
        </p:spPr>
        <p:txBody>
          <a:bodyPr wrap="square" rtlCol="0">
            <a:spAutoFit/>
          </a:bodyPr>
          <a:lstStyle/>
          <a:p>
            <a:pPr algn="just"/>
            <a:r>
              <a:rPr lang="en-US" sz="1100" b="1" dirty="0" smtClean="0">
                <a:latin typeface="Calibri" panose="020F0502020204030204" pitchFamily="34" charset="0"/>
                <a:cs typeface="Calibri" panose="020F0502020204030204" pitchFamily="34" charset="0"/>
              </a:rPr>
              <a:t>Tableau </a:t>
            </a:r>
            <a:r>
              <a:rPr lang="en-US" sz="1100" b="1" dirty="0">
                <a:latin typeface="Calibri" panose="020F0502020204030204" pitchFamily="34" charset="0"/>
                <a:cs typeface="Calibri" panose="020F0502020204030204" pitchFamily="34" charset="0"/>
              </a:rPr>
              <a:t>Reader</a:t>
            </a:r>
            <a:r>
              <a:rPr lang="en-US" sz="1100" dirty="0">
                <a:latin typeface="Calibri" panose="020F0502020204030204" pitchFamily="34" charset="0"/>
                <a:cs typeface="Calibri" panose="020F0502020204030204" pitchFamily="34" charset="0"/>
              </a:rPr>
              <a:t> is a free application that lets anyone view and interact with Tableau packaged workbooks. These packaged workbooks are created using Tableau Desktop, and are self-contained documents that combine the data and the Tableau visual analysis into a single file</a:t>
            </a:r>
          </a:p>
        </p:txBody>
      </p:sp>
      <p:sp>
        <p:nvSpPr>
          <p:cNvPr id="15" name="TextBox 14"/>
          <p:cNvSpPr txBox="1"/>
          <p:nvPr/>
        </p:nvSpPr>
        <p:spPr>
          <a:xfrm>
            <a:off x="324922" y="4674514"/>
            <a:ext cx="10149840" cy="430887"/>
          </a:xfrm>
          <a:prstGeom prst="rect">
            <a:avLst/>
          </a:prstGeom>
          <a:noFill/>
        </p:spPr>
        <p:txBody>
          <a:bodyPr wrap="square" rtlCol="0">
            <a:spAutoFit/>
          </a:bodyPr>
          <a:lstStyle/>
          <a:p>
            <a:pPr algn="just"/>
            <a:r>
              <a:rPr lang="en-US" sz="1100" b="1" dirty="0" smtClean="0">
                <a:latin typeface="Calibri" panose="020F0502020204030204" pitchFamily="34" charset="0"/>
                <a:cs typeface="Calibri" panose="020F0502020204030204" pitchFamily="34" charset="0"/>
              </a:rPr>
              <a:t>Tableau </a:t>
            </a:r>
            <a:r>
              <a:rPr lang="en-US" sz="1100" b="1" dirty="0">
                <a:latin typeface="Calibri" panose="020F0502020204030204" pitchFamily="34" charset="0"/>
                <a:cs typeface="Calibri" panose="020F0502020204030204" pitchFamily="34" charset="0"/>
              </a:rPr>
              <a:t>Public </a:t>
            </a:r>
            <a:r>
              <a:rPr lang="en-US" sz="1100" dirty="0">
                <a:latin typeface="Calibri" panose="020F0502020204030204" pitchFamily="34" charset="0"/>
                <a:cs typeface="Calibri" panose="020F0502020204030204" pitchFamily="34" charset="0"/>
              </a:rPr>
              <a:t>is a new platform for data stories. on the web. For free. Tableau Public is for anyone who wants to tell interactive data stories on the web. It's delivered as a service so you can be up and running right now.</a:t>
            </a:r>
          </a:p>
        </p:txBody>
      </p:sp>
      <p:sp>
        <p:nvSpPr>
          <p:cNvPr id="16" name="TextBox 15"/>
          <p:cNvSpPr txBox="1"/>
          <p:nvPr/>
        </p:nvSpPr>
        <p:spPr>
          <a:xfrm>
            <a:off x="365760" y="4038601"/>
            <a:ext cx="10149840" cy="430887"/>
          </a:xfrm>
          <a:prstGeom prst="rect">
            <a:avLst/>
          </a:prstGeom>
          <a:noFill/>
        </p:spPr>
        <p:txBody>
          <a:bodyPr wrap="square" rtlCol="0">
            <a:spAutoFit/>
          </a:bodyPr>
          <a:lstStyle/>
          <a:p>
            <a:pPr algn="just"/>
            <a:r>
              <a:rPr lang="en-US" sz="1100" b="1" dirty="0" smtClean="0">
                <a:latin typeface="Calibri" panose="020F0502020204030204" pitchFamily="34" charset="0"/>
                <a:cs typeface="Calibri" panose="020F0502020204030204" pitchFamily="34" charset="0"/>
              </a:rPr>
              <a:t>Tableau </a:t>
            </a:r>
            <a:r>
              <a:rPr lang="en-US" sz="1100" b="1" dirty="0">
                <a:latin typeface="Calibri" panose="020F0502020204030204" pitchFamily="34" charset="0"/>
                <a:cs typeface="Calibri" panose="020F0502020204030204" pitchFamily="34" charset="0"/>
              </a:rPr>
              <a:t>Mobile</a:t>
            </a:r>
            <a:r>
              <a:rPr lang="en-US" sz="1100" dirty="0">
                <a:latin typeface="Calibri" panose="020F0502020204030204" pitchFamily="34" charset="0"/>
                <a:cs typeface="Calibri" panose="020F0502020204030204" pitchFamily="34" charset="0"/>
              </a:rPr>
              <a:t> is the fastest, most delightful way to keep your data at your fingertips. Go from question to insight in just a few taps with Tableau Mobile's streamlined experience. Get hands-on with your data from anywhere</a:t>
            </a:r>
          </a:p>
        </p:txBody>
      </p:sp>
      <p:sp>
        <p:nvSpPr>
          <p:cNvPr id="4" name="Slide Number Placeholder 3"/>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3</a:t>
            </a:fld>
            <a:endParaRPr kumimoji="0" lang="en-US" dirty="0"/>
          </a:p>
        </p:txBody>
      </p:sp>
      <p:sp>
        <p:nvSpPr>
          <p:cNvPr id="5" name="Footer Placeholder 4"/>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7" name="Picture 16"/>
          <p:cNvPicPr>
            <a:picLocks noChangeAspect="1" noChangeArrowheads="1"/>
          </p:cNvPicPr>
          <p:nvPr/>
        </p:nvPicPr>
        <p:blipFill>
          <a:blip r:embed="rId2"/>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1208635169"/>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Combinational </a:t>
            </a:r>
            <a:r>
              <a:rPr lang="en-US" dirty="0"/>
              <a:t>Charts</a:t>
            </a:r>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30</a:t>
            </a:fld>
            <a:endParaRPr kumimoji="0" lang="en-US" dirty="0"/>
          </a:p>
        </p:txBody>
      </p:sp>
      <p:sp>
        <p:nvSpPr>
          <p:cNvPr id="9" name="TextBox 8"/>
          <p:cNvSpPr txBox="1"/>
          <p:nvPr/>
        </p:nvSpPr>
        <p:spPr>
          <a:xfrm>
            <a:off x="274320" y="1003757"/>
            <a:ext cx="10149840" cy="3662541"/>
          </a:xfrm>
          <a:prstGeom prst="rect">
            <a:avLst/>
          </a:prstGeom>
          <a:noFill/>
        </p:spPr>
        <p:txBody>
          <a:bodyPr wrap="square" rtlCol="0">
            <a:spAutoFit/>
          </a:bodyPr>
          <a:lstStyle/>
          <a:p>
            <a:pPr algn="just"/>
            <a:r>
              <a:rPr lang="en-US" sz="1100" dirty="0">
                <a:latin typeface="Calibri" panose="020F0502020204030204" pitchFamily="34" charset="0"/>
                <a:cs typeface="Calibri" panose="020F0502020204030204" pitchFamily="34" charset="0"/>
              </a:rPr>
              <a:t>When working with multiple measures in a view, you can customize the mark type for each distinct measure. For example, you can create a view with a line showing a target amount across several months and a bar chart showing the actual attainment for the months. These measures can be displayed as individual axes, blended axes, or dual axes.</a:t>
            </a:r>
          </a:p>
          <a:p>
            <a:pPr algn="just"/>
            <a:r>
              <a:rPr lang="en-US" sz="1100" dirty="0">
                <a:latin typeface="Calibri" panose="020F0502020204030204" pitchFamily="34" charset="0"/>
                <a:cs typeface="Calibri" panose="020F0502020204030204" pitchFamily="34" charset="0"/>
              </a:rPr>
              <a:t>Because each measure can have customized marks, you can customize the level of detail, size, shape, and color encoding for each measure too</a:t>
            </a:r>
            <a:r>
              <a:rPr lang="en-US" sz="1100" dirty="0" smtClean="0">
                <a:latin typeface="Calibri" panose="020F0502020204030204" pitchFamily="34" charset="0"/>
                <a:cs typeface="Calibri" panose="020F0502020204030204" pitchFamily="34" charset="0"/>
              </a:rPr>
              <a:t>.</a:t>
            </a:r>
          </a:p>
          <a:p>
            <a:pPr algn="just"/>
            <a:endParaRPr lang="en-US" sz="1100" dirty="0">
              <a:latin typeface="Calibri" panose="020F0502020204030204" pitchFamily="34" charset="0"/>
              <a:cs typeface="Calibri" panose="020F0502020204030204" pitchFamily="34" charset="0"/>
            </a:endParaRPr>
          </a:p>
          <a:p>
            <a:pPr algn="just"/>
            <a:endParaRPr lang="en-US" sz="1100" dirty="0" smtClean="0">
              <a:latin typeface="Calibri" panose="020F0502020204030204" pitchFamily="34" charset="0"/>
              <a:cs typeface="Calibri" panose="020F0502020204030204" pitchFamily="34" charset="0"/>
            </a:endParaRPr>
          </a:p>
          <a:p>
            <a:pPr algn="just"/>
            <a:r>
              <a:rPr lang="en-US" sz="1200" dirty="0"/>
              <a:t>Customize the marks for a measure:</a:t>
            </a:r>
          </a:p>
          <a:p>
            <a:pPr algn="just"/>
            <a:r>
              <a:rPr lang="en-US" sz="1100" dirty="0">
                <a:latin typeface="Calibri" panose="020F0502020204030204" pitchFamily="34" charset="0"/>
                <a:cs typeface="Calibri" panose="020F0502020204030204" pitchFamily="34" charset="0"/>
              </a:rPr>
              <a:t>Select the Marks card for the measure that you want to customize. </a:t>
            </a:r>
            <a:endParaRPr lang="en-US" sz="1100" dirty="0" smtClean="0">
              <a:latin typeface="Calibri" panose="020F0502020204030204" pitchFamily="34" charset="0"/>
              <a:cs typeface="Calibri" panose="020F0502020204030204" pitchFamily="34" charset="0"/>
            </a:endParaRPr>
          </a:p>
          <a:p>
            <a:pPr algn="just"/>
            <a:r>
              <a:rPr lang="en-US" sz="1100" dirty="0" smtClean="0">
                <a:latin typeface="Calibri" panose="020F0502020204030204" pitchFamily="34" charset="0"/>
                <a:cs typeface="Calibri" panose="020F0502020204030204" pitchFamily="34" charset="0"/>
              </a:rPr>
              <a:t>There </a:t>
            </a:r>
            <a:r>
              <a:rPr lang="en-US" sz="1100" dirty="0">
                <a:latin typeface="Calibri" panose="020F0502020204030204" pitchFamily="34" charset="0"/>
                <a:cs typeface="Calibri" panose="020F0502020204030204" pitchFamily="34" charset="0"/>
              </a:rPr>
              <a:t>is a Marks card for each measure on the Rows and Columns shelves</a:t>
            </a:r>
            <a:r>
              <a:rPr lang="en-US" sz="1100" dirty="0" smtClean="0">
                <a:latin typeface="Calibri" panose="020F0502020204030204" pitchFamily="34" charset="0"/>
                <a:cs typeface="Calibri" panose="020F0502020204030204" pitchFamily="34" charset="0"/>
              </a:rPr>
              <a:t>.</a:t>
            </a:r>
          </a:p>
          <a:p>
            <a:pPr algn="just"/>
            <a:endParaRPr lang="en-US" sz="1100" dirty="0" smtClean="0">
              <a:latin typeface="Calibri" panose="020F0502020204030204" pitchFamily="34" charset="0"/>
              <a:cs typeface="Calibri" panose="020F0502020204030204" pitchFamily="34" charset="0"/>
            </a:endParaRPr>
          </a:p>
          <a:p>
            <a:pPr algn="just"/>
            <a:r>
              <a:rPr lang="en-US" sz="1100" b="1" dirty="0" smtClean="0">
                <a:latin typeface="Calibri" panose="020F0502020204030204" pitchFamily="34" charset="0"/>
                <a:cs typeface="Calibri" panose="020F0502020204030204" pitchFamily="34" charset="0"/>
              </a:rPr>
              <a:t>Mark Card</a:t>
            </a:r>
            <a:endParaRPr lang="en-US" sz="1100" b="1"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Select a new mark type for the measure. Any changes to the mark type, </a:t>
            </a:r>
            <a:endParaRPr lang="en-US" sz="1100" dirty="0" smtClean="0">
              <a:latin typeface="Calibri" panose="020F0502020204030204" pitchFamily="34" charset="0"/>
              <a:cs typeface="Calibri" panose="020F0502020204030204" pitchFamily="34" charset="0"/>
            </a:endParaRPr>
          </a:p>
          <a:p>
            <a:pPr algn="just"/>
            <a:r>
              <a:rPr lang="en-US" sz="1100" dirty="0" smtClean="0">
                <a:latin typeface="Calibri" panose="020F0502020204030204" pitchFamily="34" charset="0"/>
                <a:cs typeface="Calibri" panose="020F0502020204030204" pitchFamily="34" charset="0"/>
              </a:rPr>
              <a:t>shape</a:t>
            </a:r>
            <a:r>
              <a:rPr lang="en-US" sz="1100" dirty="0">
                <a:latin typeface="Calibri" panose="020F0502020204030204" pitchFamily="34" charset="0"/>
                <a:cs typeface="Calibri" panose="020F0502020204030204" pitchFamily="34" charset="0"/>
              </a:rPr>
              <a:t>, size, color, detail and other mark properties will be applied to </a:t>
            </a:r>
            <a:endParaRPr lang="en-US" sz="1100" dirty="0" smtClean="0">
              <a:latin typeface="Calibri" panose="020F0502020204030204" pitchFamily="34" charset="0"/>
              <a:cs typeface="Calibri" panose="020F0502020204030204" pitchFamily="34" charset="0"/>
            </a:endParaRPr>
          </a:p>
          <a:p>
            <a:pPr algn="just"/>
            <a:r>
              <a:rPr lang="en-US" sz="1100" dirty="0" smtClean="0">
                <a:latin typeface="Calibri" panose="020F0502020204030204" pitchFamily="34" charset="0"/>
                <a:cs typeface="Calibri" panose="020F0502020204030204" pitchFamily="34" charset="0"/>
              </a:rPr>
              <a:t>the </a:t>
            </a:r>
            <a:r>
              <a:rPr lang="en-US" sz="1100" dirty="0">
                <a:latin typeface="Calibri" panose="020F0502020204030204" pitchFamily="34" charset="0"/>
                <a:cs typeface="Calibri" panose="020F0502020204030204" pitchFamily="34" charset="0"/>
              </a:rPr>
              <a:t>selected measure. For example, in the view below the </a:t>
            </a:r>
            <a:endParaRPr lang="en-US" sz="1100" dirty="0" smtClean="0">
              <a:latin typeface="Calibri" panose="020F0502020204030204" pitchFamily="34" charset="0"/>
              <a:cs typeface="Calibri" panose="020F0502020204030204" pitchFamily="34" charset="0"/>
            </a:endParaRPr>
          </a:p>
          <a:p>
            <a:pPr algn="just"/>
            <a:r>
              <a:rPr lang="en-US" sz="1100" dirty="0" smtClean="0">
                <a:latin typeface="Calibri" panose="020F0502020204030204" pitchFamily="34" charset="0"/>
                <a:cs typeface="Calibri" panose="020F0502020204030204" pitchFamily="34" charset="0"/>
              </a:rPr>
              <a:t>Sales </a:t>
            </a:r>
            <a:r>
              <a:rPr lang="en-US" sz="1100" dirty="0">
                <a:latin typeface="Calibri" panose="020F0502020204030204" pitchFamily="34" charset="0"/>
                <a:cs typeface="Calibri" panose="020F0502020204030204" pitchFamily="34" charset="0"/>
              </a:rPr>
              <a:t>Marks card is active. The Mark Type has been changed to Bar and </a:t>
            </a:r>
            <a:endParaRPr lang="en-US" sz="1100" dirty="0" smtClean="0">
              <a:latin typeface="Calibri" panose="020F0502020204030204" pitchFamily="34" charset="0"/>
              <a:cs typeface="Calibri" panose="020F0502020204030204" pitchFamily="34" charset="0"/>
            </a:endParaRPr>
          </a:p>
          <a:p>
            <a:pPr algn="just"/>
            <a:r>
              <a:rPr lang="en-US" sz="1100" dirty="0" smtClean="0">
                <a:latin typeface="Calibri" panose="020F0502020204030204" pitchFamily="34" charset="0"/>
                <a:cs typeface="Calibri" panose="020F0502020204030204" pitchFamily="34" charset="0"/>
              </a:rPr>
              <a:t>when </a:t>
            </a:r>
            <a:r>
              <a:rPr lang="en-US" sz="1100" dirty="0">
                <a:latin typeface="Calibri" panose="020F0502020204030204" pitchFamily="34" charset="0"/>
                <a:cs typeface="Calibri" panose="020F0502020204030204" pitchFamily="34" charset="0"/>
              </a:rPr>
              <a:t>Product Type is placed on Color on </a:t>
            </a:r>
            <a:r>
              <a:rPr lang="en-US" sz="1100" dirty="0" smtClean="0">
                <a:latin typeface="Calibri" panose="020F0502020204030204" pitchFamily="34" charset="0"/>
                <a:cs typeface="Calibri" panose="020F0502020204030204" pitchFamily="34" charset="0"/>
              </a:rPr>
              <a:t>the Sales </a:t>
            </a:r>
            <a:r>
              <a:rPr lang="en-US" sz="1100" dirty="0">
                <a:latin typeface="Calibri" panose="020F0502020204030204" pitchFamily="34" charset="0"/>
                <a:cs typeface="Calibri" panose="020F0502020204030204" pitchFamily="34" charset="0"/>
              </a:rPr>
              <a:t>Marks card, the encoding </a:t>
            </a:r>
            <a:endParaRPr lang="en-US" sz="1100" dirty="0" smtClean="0">
              <a:latin typeface="Calibri" panose="020F0502020204030204" pitchFamily="34" charset="0"/>
              <a:cs typeface="Calibri" panose="020F0502020204030204" pitchFamily="34" charset="0"/>
            </a:endParaRPr>
          </a:p>
          <a:p>
            <a:pPr algn="just"/>
            <a:r>
              <a:rPr lang="en-US" sz="1100" dirty="0" smtClean="0">
                <a:latin typeface="Calibri" panose="020F0502020204030204" pitchFamily="34" charset="0"/>
                <a:cs typeface="Calibri" panose="020F0502020204030204" pitchFamily="34" charset="0"/>
              </a:rPr>
              <a:t>and </a:t>
            </a:r>
            <a:r>
              <a:rPr lang="en-US" sz="1100" dirty="0">
                <a:latin typeface="Calibri" panose="020F0502020204030204" pitchFamily="34" charset="0"/>
                <a:cs typeface="Calibri" panose="020F0502020204030204" pitchFamily="34" charset="0"/>
              </a:rPr>
              <a:t>level of detail is only applied to the Sales marks. </a:t>
            </a:r>
            <a:endParaRPr lang="en-US" sz="1100" dirty="0" smtClean="0">
              <a:latin typeface="Calibri" panose="020F0502020204030204" pitchFamily="34" charset="0"/>
              <a:cs typeface="Calibri" panose="020F0502020204030204" pitchFamily="34" charset="0"/>
            </a:endParaRPr>
          </a:p>
          <a:p>
            <a:pPr algn="just"/>
            <a:r>
              <a:rPr lang="en-US" sz="1100" dirty="0" smtClean="0">
                <a:latin typeface="Calibri" panose="020F0502020204030204" pitchFamily="34" charset="0"/>
                <a:cs typeface="Calibri" panose="020F0502020204030204" pitchFamily="34" charset="0"/>
              </a:rPr>
              <a:t>The </a:t>
            </a:r>
            <a:r>
              <a:rPr lang="en-US" sz="1100" dirty="0">
                <a:latin typeface="Calibri" panose="020F0502020204030204" pitchFamily="34" charset="0"/>
                <a:cs typeface="Calibri" panose="020F0502020204030204" pitchFamily="34" charset="0"/>
              </a:rPr>
              <a:t>Budget Sales mark is not broken down by Product Type</a:t>
            </a:r>
            <a:r>
              <a:rPr lang="en-US" sz="1100" dirty="0" smtClean="0">
                <a:latin typeface="Calibri" panose="020F0502020204030204" pitchFamily="34" charset="0"/>
                <a:cs typeface="Calibri" panose="020F0502020204030204" pitchFamily="34" charset="0"/>
              </a:rPr>
              <a:t>.</a:t>
            </a:r>
          </a:p>
          <a:p>
            <a:pPr algn="just"/>
            <a:endParaRPr lang="en-US" sz="1100"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Tip: Select the </a:t>
            </a:r>
            <a:r>
              <a:rPr lang="en-US" sz="1100" b="1" dirty="0">
                <a:latin typeface="Calibri" panose="020F0502020204030204" pitchFamily="34" charset="0"/>
                <a:cs typeface="Calibri" panose="020F0502020204030204" pitchFamily="34" charset="0"/>
              </a:rPr>
              <a:t>All</a:t>
            </a:r>
            <a:r>
              <a:rPr lang="en-US" sz="1100" dirty="0">
                <a:latin typeface="Calibri" panose="020F0502020204030204" pitchFamily="34" charset="0"/>
                <a:cs typeface="Calibri" panose="020F0502020204030204" pitchFamily="34" charset="0"/>
              </a:rPr>
              <a:t> Marks card to modify properties for all measures at once.</a:t>
            </a:r>
          </a:p>
          <a:p>
            <a:pPr algn="just"/>
            <a:endParaRPr lang="en-US" sz="1100" dirty="0" smtClean="0">
              <a:latin typeface="Calibri" panose="020F0502020204030204" pitchFamily="34" charset="0"/>
              <a:cs typeface="Calibri" panose="020F0502020204030204" pitchFamily="34" charset="0"/>
            </a:endParaRPr>
          </a:p>
          <a:p>
            <a:pPr algn="just"/>
            <a:endParaRPr lang="en-US" sz="1100" dirty="0">
              <a:latin typeface="Calibri" panose="020F0502020204030204" pitchFamily="34" charset="0"/>
              <a:cs typeface="Calibri" panose="020F0502020204030204" pitchFamily="34" charset="0"/>
            </a:endParaRPr>
          </a:p>
        </p:txBody>
      </p:sp>
      <p:pic>
        <p:nvPicPr>
          <p:cNvPr id="7170" name="Picture 2" descr="https://onlinehelp.tableau.com/current/pro/desktop/en-us/Img/multiple_measures4.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096000" y="1676400"/>
            <a:ext cx="4197873" cy="2819401"/>
          </a:xfrm>
          <a:prstGeom prst="rect">
            <a:avLst/>
          </a:prstGeom>
          <a:noFill/>
          <a:extLst>
            <a:ext uri="{909E8E84-426E-40DD-AFC4-6F175D3DCCD1}">
              <a14:hiddenFill xmlns="" xmlns:a14="http://schemas.microsoft.com/office/drawing/2010/main">
                <a:solidFill>
                  <a:srgbClr val="FFFFFF"/>
                </a:solidFill>
              </a14:hiddenFill>
            </a:ext>
          </a:extLst>
        </p:spPr>
      </p:pic>
      <p:pic>
        <p:nvPicPr>
          <p:cNvPr id="7172" name="Picture 4" descr="https://onlinehelp.tableau.com/current/pro/desktop/en-us/Img/multiple_measures5.p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4782623" y="1676400"/>
            <a:ext cx="1251702" cy="2352675"/>
          </a:xfrm>
          <a:prstGeom prst="rect">
            <a:avLst/>
          </a:prstGeom>
          <a:noFill/>
          <a:extLst>
            <a:ext uri="{909E8E84-426E-40DD-AFC4-6F175D3DCCD1}">
              <a14:hiddenFill xmlns="" xmlns:a14="http://schemas.microsoft.com/office/drawing/2010/main">
                <a:solidFill>
                  <a:srgbClr val="FFFFFF"/>
                </a:solidFill>
              </a14:hiddenFill>
            </a:ext>
          </a:extLst>
        </p:spPr>
      </p:pic>
      <p:pic>
        <p:nvPicPr>
          <p:cNvPr id="7174" name="Picture 6" descr="https://onlinehelp.tableau.com/current/pro/desktop/en-us/Img/multiple_measures7.pn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81000" y="4495801"/>
            <a:ext cx="2936838" cy="213360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1" name="Picture 10"/>
          <p:cNvPicPr>
            <a:picLocks noChangeAspect="1" noChangeArrowheads="1"/>
          </p:cNvPicPr>
          <p:nvPr/>
        </p:nvPicPr>
        <p:blipFill>
          <a:blip r:embed="rId6"/>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3251666063"/>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Default properties</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31</a:t>
            </a:fld>
            <a:endParaRPr kumimoji="0" lang="en-US" dirty="0"/>
          </a:p>
        </p:txBody>
      </p:sp>
      <p:sp>
        <p:nvSpPr>
          <p:cNvPr id="9" name="TextBox 8"/>
          <p:cNvSpPr txBox="1"/>
          <p:nvPr/>
        </p:nvSpPr>
        <p:spPr>
          <a:xfrm>
            <a:off x="274320" y="1003757"/>
            <a:ext cx="10149840" cy="1954381"/>
          </a:xfrm>
          <a:prstGeom prst="rect">
            <a:avLst/>
          </a:prstGeom>
          <a:noFill/>
        </p:spPr>
        <p:txBody>
          <a:bodyPr wrap="square" rtlCol="0">
            <a:spAutoFit/>
          </a:bodyPr>
          <a:lstStyle/>
          <a:p>
            <a:pPr algn="just"/>
            <a:r>
              <a:rPr lang="en-US" sz="1100" dirty="0" smtClean="0">
                <a:latin typeface="Calibri" panose="020F0502020204030204" pitchFamily="34" charset="0"/>
                <a:cs typeface="Calibri" panose="020F0502020204030204" pitchFamily="34" charset="0"/>
              </a:rPr>
              <a:t>Tableau </a:t>
            </a:r>
            <a:r>
              <a:rPr lang="en-US" sz="1100" dirty="0">
                <a:latin typeface="Calibri" panose="020F0502020204030204" pitchFamily="34" charset="0"/>
                <a:cs typeface="Calibri" panose="020F0502020204030204" pitchFamily="34" charset="0"/>
              </a:rPr>
              <a:t>does a pretty good job of figuring out which fields go where and how they can be used in your data visualizations. Sometimes, you can add additional information that will make Tableau even more effective. Measures are numerical fields that can be used in aggregation, but not all measures were meant to be simply summed.</a:t>
            </a:r>
          </a:p>
          <a:p>
            <a:pPr algn="just"/>
            <a:endParaRPr lang="en-US" sz="1100"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For instance, assume that your data source had a field labeled, “Profit Margin.” Clearly, this is a measure and not a dimension, but would it make any sense to sum your Profit Margin like you might your Total Sales Revenue?</a:t>
            </a:r>
          </a:p>
          <a:p>
            <a:pPr algn="just"/>
            <a:endParaRPr lang="en-US" sz="1100"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Nope. That’s why editing the Default Properties is so important, because it gives Tableau a clue as to how to use your data better and, wait for it, save you tons of time in the long run</a:t>
            </a:r>
            <a:r>
              <a:rPr lang="en-US" sz="1100" dirty="0" smtClean="0">
                <a:latin typeface="Calibri" panose="020F0502020204030204" pitchFamily="34" charset="0"/>
                <a:cs typeface="Calibri" panose="020F0502020204030204" pitchFamily="34" charset="0"/>
              </a:rPr>
              <a:t>.</a:t>
            </a:r>
          </a:p>
          <a:p>
            <a:pPr algn="just"/>
            <a:r>
              <a:rPr lang="en-US" sz="1100" dirty="0">
                <a:latin typeface="Calibri" panose="020F0502020204030204" pitchFamily="34" charset="0"/>
                <a:cs typeface="Calibri" panose="020F0502020204030204" pitchFamily="34" charset="0"/>
              </a:rPr>
              <a:t>You can access the Default Properties menu by simply right-clicking on the measure you wish to adjust or by pressing the down arrow icon when the measure is highlighted. </a:t>
            </a:r>
            <a:endParaRPr lang="en-US" sz="1100" dirty="0" smtClean="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 </a:t>
            </a:r>
            <a:r>
              <a:rPr lang="en-US" sz="1100" dirty="0" smtClean="0">
                <a:latin typeface="Calibri" panose="020F0502020204030204" pitchFamily="34" charset="0"/>
                <a:cs typeface="Calibri" panose="020F0502020204030204" pitchFamily="34" charset="0"/>
              </a:rPr>
              <a:t>We can change default properties like totals , aggregation, color, number format and comment.</a:t>
            </a:r>
          </a:p>
          <a:p>
            <a:pPr algn="just"/>
            <a:endParaRPr lang="en-US" sz="1100" dirty="0">
              <a:latin typeface="Calibri" panose="020F0502020204030204" pitchFamily="34" charset="0"/>
              <a:cs typeface="Calibri" panose="020F0502020204030204" pitchFamily="34" charset="0"/>
            </a:endParaRPr>
          </a:p>
        </p:txBody>
      </p:sp>
      <p:pic>
        <p:nvPicPr>
          <p:cNvPr id="8194" name="Picture 2" descr="Default Properties Menu"/>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7010400" y="2958138"/>
            <a:ext cx="3043422" cy="2686051"/>
          </a:xfrm>
          <a:prstGeom prst="rect">
            <a:avLst/>
          </a:prstGeom>
          <a:noFill/>
          <a:extLst>
            <a:ext uri="{909E8E84-426E-40DD-AFC4-6F175D3DCCD1}">
              <a14:hiddenFill xmlns="" xmlns:a14="http://schemas.microsoft.com/office/drawing/2010/main">
                <a:solidFill>
                  <a:srgbClr val="FFFFFF"/>
                </a:solidFill>
              </a14:hiddenFill>
            </a:ext>
          </a:extLst>
        </p:spPr>
      </p:pic>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8" name="Picture 7"/>
          <p:cNvPicPr>
            <a:picLocks noChangeAspect="1" noChangeArrowheads="1"/>
          </p:cNvPicPr>
          <p:nvPr/>
        </p:nvPicPr>
        <p:blipFill>
          <a:blip r:embed="rId4"/>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2740298498"/>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Basic Filters</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32</a:t>
            </a:fld>
            <a:endParaRPr kumimoji="0" lang="en-US" dirty="0"/>
          </a:p>
        </p:txBody>
      </p:sp>
      <p:sp>
        <p:nvSpPr>
          <p:cNvPr id="9" name="TextBox 8"/>
          <p:cNvSpPr txBox="1"/>
          <p:nvPr/>
        </p:nvSpPr>
        <p:spPr>
          <a:xfrm>
            <a:off x="274320" y="1003757"/>
            <a:ext cx="10149840" cy="3816429"/>
          </a:xfrm>
          <a:prstGeom prst="rect">
            <a:avLst/>
          </a:prstGeom>
          <a:noFill/>
        </p:spPr>
        <p:txBody>
          <a:bodyPr wrap="square" rtlCol="0">
            <a:spAutoFit/>
          </a:bodyPr>
          <a:lstStyle/>
          <a:p>
            <a:pPr algn="just"/>
            <a:r>
              <a:rPr lang="en-US" sz="1100" dirty="0" smtClean="0">
                <a:latin typeface="Calibri" panose="020F0502020204030204" pitchFamily="34" charset="0"/>
                <a:cs typeface="Calibri" panose="020F0502020204030204" pitchFamily="34" charset="0"/>
              </a:rPr>
              <a:t>Apart from Datasource and extract filters we also have other filters.</a:t>
            </a:r>
          </a:p>
          <a:p>
            <a:pPr algn="just"/>
            <a:r>
              <a:rPr lang="en-US" sz="1100" dirty="0">
                <a:latin typeface="Calibri" panose="020F0502020204030204" pitchFamily="34" charset="0"/>
                <a:cs typeface="Calibri" panose="020F0502020204030204" pitchFamily="34" charset="0"/>
              </a:rPr>
              <a:t>Filtering is the process of removing certain values or range of values from a result set. Tableau filtering feature allows both simple scenarios using field values as well as advanced calculation or context based filters. In this tutorial we will consider the basic filters available in Tableau.</a:t>
            </a:r>
          </a:p>
          <a:p>
            <a:pPr algn="just"/>
            <a:endParaRPr lang="en-US" sz="1100"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There are three types of basic filters available in </a:t>
            </a:r>
            <a:r>
              <a:rPr lang="en-US" sz="1100" dirty="0" smtClean="0">
                <a:latin typeface="Calibri" panose="020F0502020204030204" pitchFamily="34" charset="0"/>
                <a:cs typeface="Calibri" panose="020F0502020204030204" pitchFamily="34" charset="0"/>
              </a:rPr>
              <a:t>Tableau. They </a:t>
            </a:r>
            <a:r>
              <a:rPr lang="en-US" sz="1100" dirty="0">
                <a:latin typeface="Calibri" panose="020F0502020204030204" pitchFamily="34" charset="0"/>
                <a:cs typeface="Calibri" panose="020F0502020204030204" pitchFamily="34" charset="0"/>
              </a:rPr>
              <a:t>are as follows:</a:t>
            </a:r>
          </a:p>
          <a:p>
            <a:pPr algn="just"/>
            <a:endParaRPr lang="en-US" sz="1100"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Filter Dimensions are the filters applied on the dimension fields.</a:t>
            </a:r>
          </a:p>
          <a:p>
            <a:pPr algn="just"/>
            <a:r>
              <a:rPr lang="en-US" sz="1100" dirty="0">
                <a:latin typeface="Calibri" panose="020F0502020204030204" pitchFamily="34" charset="0"/>
                <a:cs typeface="Calibri" panose="020F0502020204030204" pitchFamily="34" charset="0"/>
              </a:rPr>
              <a:t>Filter Measures are the filters applied on the measure fields.</a:t>
            </a:r>
          </a:p>
          <a:p>
            <a:pPr algn="just"/>
            <a:r>
              <a:rPr lang="en-US" sz="1100" dirty="0">
                <a:latin typeface="Calibri" panose="020F0502020204030204" pitchFamily="34" charset="0"/>
                <a:cs typeface="Calibri" panose="020F0502020204030204" pitchFamily="34" charset="0"/>
              </a:rPr>
              <a:t>Filter Dates are the filters applied on the date fields</a:t>
            </a:r>
            <a:r>
              <a:rPr lang="en-US" sz="1100" dirty="0" smtClean="0">
                <a:latin typeface="Calibri" panose="020F0502020204030204" pitchFamily="34" charset="0"/>
                <a:cs typeface="Calibri" panose="020F0502020204030204" pitchFamily="34" charset="0"/>
              </a:rPr>
              <a:t>.</a:t>
            </a:r>
          </a:p>
          <a:p>
            <a:pPr algn="just"/>
            <a:endParaRPr lang="en-US" sz="1100" dirty="0">
              <a:latin typeface="Calibri" panose="020F0502020204030204" pitchFamily="34" charset="0"/>
              <a:cs typeface="Calibri" panose="020F0502020204030204" pitchFamily="34" charset="0"/>
            </a:endParaRPr>
          </a:p>
          <a:p>
            <a:pPr algn="just"/>
            <a:r>
              <a:rPr lang="en-US" sz="1100" b="1" dirty="0">
                <a:latin typeface="Calibri" panose="020F0502020204030204" pitchFamily="34" charset="0"/>
                <a:cs typeface="Calibri" panose="020F0502020204030204" pitchFamily="34" charset="0"/>
              </a:rPr>
              <a:t>Filter Dimensions</a:t>
            </a:r>
          </a:p>
          <a:p>
            <a:pPr algn="just"/>
            <a:r>
              <a:rPr lang="en-US" sz="1100" dirty="0">
                <a:latin typeface="Calibri" panose="020F0502020204030204" pitchFamily="34" charset="0"/>
                <a:cs typeface="Calibri" panose="020F0502020204030204" pitchFamily="34" charset="0"/>
              </a:rPr>
              <a:t>These filters are applied on the dimension fields. Typical examples include filtering based on categories of text or numeric values with logical expressions with greater than or less than </a:t>
            </a:r>
            <a:r>
              <a:rPr lang="en-US" sz="1100" dirty="0" smtClean="0">
                <a:latin typeface="Calibri" panose="020F0502020204030204" pitchFamily="34" charset="0"/>
                <a:cs typeface="Calibri" panose="020F0502020204030204" pitchFamily="34" charset="0"/>
              </a:rPr>
              <a:t>conditions</a:t>
            </a:r>
            <a:endParaRPr lang="en-US" sz="1100" dirty="0">
              <a:latin typeface="Calibri" panose="020F0502020204030204" pitchFamily="34" charset="0"/>
              <a:cs typeface="Calibri" panose="020F0502020204030204" pitchFamily="34" charset="0"/>
            </a:endParaRPr>
          </a:p>
          <a:p>
            <a:pPr algn="just"/>
            <a:r>
              <a:rPr lang="en-US" sz="1100" b="1" dirty="0">
                <a:latin typeface="Calibri" panose="020F0502020204030204" pitchFamily="34" charset="0"/>
                <a:cs typeface="Calibri" panose="020F0502020204030204" pitchFamily="34" charset="0"/>
              </a:rPr>
              <a:t>Example</a:t>
            </a:r>
          </a:p>
          <a:p>
            <a:pPr algn="just"/>
            <a:r>
              <a:rPr lang="en-US" sz="1100" dirty="0">
                <a:latin typeface="Calibri" panose="020F0502020204030204" pitchFamily="34" charset="0"/>
                <a:cs typeface="Calibri" panose="020F0502020204030204" pitchFamily="34" charset="0"/>
              </a:rPr>
              <a:t>We use the Sample - Superstore data source to apply dimension filters on the sub-category of products. We create a view for showing profit for each sub-category of products according to their shipping mode. For it, we drag the dimension field “Sub-Category” to the Rows shelf and the measure field “profit” to the Columns shelf</a:t>
            </a:r>
            <a:r>
              <a:rPr lang="en-US" sz="1100" dirty="0" smtClean="0">
                <a:latin typeface="Calibri" panose="020F0502020204030204" pitchFamily="34" charset="0"/>
                <a:cs typeface="Calibri" panose="020F0502020204030204" pitchFamily="34" charset="0"/>
              </a:rPr>
              <a:t>.</a:t>
            </a:r>
          </a:p>
          <a:p>
            <a:pPr algn="just"/>
            <a:endParaRPr lang="en-US" sz="1100"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Next drag the Sub-Category dimension to the Filters shelf to open the Filter dialog box. Click the None button at the bottom of the list to deselect all segments. Then select the Exclude option in the lower right corner of the dialog box. Finally, select Labels and Storage and then click OK. The below picture shows the result with the above two categories excluded.</a:t>
            </a:r>
            <a:endParaRPr lang="en-US" sz="1100" dirty="0" smtClean="0">
              <a:latin typeface="Calibri" panose="020F0502020204030204" pitchFamily="34" charset="0"/>
              <a:cs typeface="Calibri" panose="020F0502020204030204" pitchFamily="34" charset="0"/>
            </a:endParaRPr>
          </a:p>
          <a:p>
            <a:pPr algn="just"/>
            <a:endParaRPr lang="en-US" sz="1100" dirty="0" smtClean="0">
              <a:latin typeface="Calibri" panose="020F0502020204030204" pitchFamily="34" charset="0"/>
              <a:cs typeface="Calibri" panose="020F0502020204030204" pitchFamily="34" charset="0"/>
            </a:endParaRPr>
          </a:p>
          <a:p>
            <a:pPr algn="just"/>
            <a:endParaRPr lang="en-US" sz="1100" dirty="0">
              <a:latin typeface="Calibri" panose="020F0502020204030204" pitchFamily="34" charset="0"/>
              <a:cs typeface="Calibri" panose="020F0502020204030204" pitchFamily="34" charset="0"/>
            </a:endParaRPr>
          </a:p>
        </p:txBody>
      </p:sp>
      <p:pic>
        <p:nvPicPr>
          <p:cNvPr id="9218" name="Picture 2" descr="filter_diemnsion_1.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620000" y="4343400"/>
            <a:ext cx="2067905" cy="2269144"/>
          </a:xfrm>
          <a:prstGeom prst="rect">
            <a:avLst/>
          </a:prstGeom>
          <a:noFill/>
          <a:extLst>
            <a:ext uri="{909E8E84-426E-40DD-AFC4-6F175D3DCCD1}">
              <a14:hiddenFill xmlns="" xmlns:a14="http://schemas.microsoft.com/office/drawing/2010/main">
                <a:solidFill>
                  <a:srgbClr val="FFFFFF"/>
                </a:solidFill>
              </a14:hiddenFill>
            </a:ext>
          </a:extLst>
        </p:spPr>
      </p:pic>
      <p:pic>
        <p:nvPicPr>
          <p:cNvPr id="9220" name="Picture 4" descr="filter_diemnsion_2.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953000" y="4420236"/>
            <a:ext cx="1927860" cy="2115471"/>
          </a:xfrm>
          <a:prstGeom prst="rect">
            <a:avLst/>
          </a:prstGeom>
          <a:noFill/>
          <a:extLst>
            <a:ext uri="{909E8E84-426E-40DD-AFC4-6F175D3DCCD1}">
              <a14:hiddenFill xmlns="" xmlns:a14="http://schemas.microsoft.com/office/drawing/2010/main">
                <a:solidFill>
                  <a:srgbClr val="FFFFFF"/>
                </a:solidFill>
              </a14:hiddenFill>
            </a:ext>
          </a:extLst>
        </p:spPr>
      </p:pic>
      <p:cxnSp>
        <p:nvCxnSpPr>
          <p:cNvPr id="5" name="Elbow Connector 4"/>
          <p:cNvCxnSpPr/>
          <p:nvPr/>
        </p:nvCxnSpPr>
        <p:spPr>
          <a:xfrm rot="10800000" flipH="1" flipV="1">
            <a:off x="300064" y="2876559"/>
            <a:ext cx="4678680" cy="2566000"/>
          </a:xfrm>
          <a:prstGeom prst="bentConnector3">
            <a:avLst>
              <a:gd name="adj1" fmla="val -522"/>
            </a:avLst>
          </a:prstGeom>
          <a:ln>
            <a:headEnd type="arrow"/>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1" name="Picture 10"/>
          <p:cNvPicPr>
            <a:picLocks noChangeAspect="1" noChangeArrowheads="1"/>
          </p:cNvPicPr>
          <p:nvPr/>
        </p:nvPicPr>
        <p:blipFill>
          <a:blip r:embed="rId5"/>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1753092702"/>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Basic Filters</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33</a:t>
            </a:fld>
            <a:endParaRPr kumimoji="0" lang="en-US" dirty="0"/>
          </a:p>
        </p:txBody>
      </p:sp>
      <p:sp>
        <p:nvSpPr>
          <p:cNvPr id="9" name="TextBox 8"/>
          <p:cNvSpPr txBox="1"/>
          <p:nvPr/>
        </p:nvSpPr>
        <p:spPr>
          <a:xfrm>
            <a:off x="274320" y="1003757"/>
            <a:ext cx="10149840" cy="2292935"/>
          </a:xfrm>
          <a:prstGeom prst="rect">
            <a:avLst/>
          </a:prstGeom>
          <a:noFill/>
        </p:spPr>
        <p:txBody>
          <a:bodyPr wrap="square" rtlCol="0">
            <a:spAutoFit/>
          </a:bodyPr>
          <a:lstStyle/>
          <a:p>
            <a:pPr algn="just"/>
            <a:r>
              <a:rPr lang="en-US" sz="1100" b="1" dirty="0">
                <a:latin typeface="Calibri" panose="020F0502020204030204" pitchFamily="34" charset="0"/>
                <a:cs typeface="Calibri" panose="020F0502020204030204" pitchFamily="34" charset="0"/>
              </a:rPr>
              <a:t>Filter Measures</a:t>
            </a:r>
          </a:p>
          <a:p>
            <a:pPr algn="just"/>
            <a:r>
              <a:rPr lang="en-US" sz="1100" dirty="0">
                <a:latin typeface="Calibri" panose="020F0502020204030204" pitchFamily="34" charset="0"/>
                <a:cs typeface="Calibri" panose="020F0502020204030204" pitchFamily="34" charset="0"/>
              </a:rPr>
              <a:t>These filters are applied on the measure fields. Filtering is based on the calculations applied to the measure fields. So, while in dimension filters we use only values to filter, in measures filter we use calculations based on fields</a:t>
            </a:r>
            <a:r>
              <a:rPr lang="en-US" sz="1100" dirty="0" smtClean="0">
                <a:latin typeface="Calibri" panose="020F0502020204030204" pitchFamily="34" charset="0"/>
                <a:cs typeface="Calibri" panose="020F0502020204030204" pitchFamily="34" charset="0"/>
              </a:rPr>
              <a:t>.</a:t>
            </a:r>
          </a:p>
          <a:p>
            <a:pPr algn="just"/>
            <a:endParaRPr lang="en-US" sz="1100" dirty="0">
              <a:latin typeface="Calibri" panose="020F0502020204030204" pitchFamily="34" charset="0"/>
              <a:cs typeface="Calibri" panose="020F0502020204030204" pitchFamily="34" charset="0"/>
            </a:endParaRPr>
          </a:p>
          <a:p>
            <a:pPr algn="just"/>
            <a:r>
              <a:rPr lang="en-US" sz="1100" b="1" dirty="0">
                <a:latin typeface="Calibri" panose="020F0502020204030204" pitchFamily="34" charset="0"/>
                <a:cs typeface="Calibri" panose="020F0502020204030204" pitchFamily="34" charset="0"/>
              </a:rPr>
              <a:t>Example</a:t>
            </a:r>
          </a:p>
          <a:p>
            <a:pPr algn="just"/>
            <a:r>
              <a:rPr lang="en-US" sz="1100" dirty="0">
                <a:latin typeface="Calibri" panose="020F0502020204030204" pitchFamily="34" charset="0"/>
                <a:cs typeface="Calibri" panose="020F0502020204030204" pitchFamily="34" charset="0"/>
              </a:rPr>
              <a:t>We use the Sample - Superstore data source to apply dimension filters on the average value of the profits. First we caret a view with ship mode and subcategory as dimensions and Average of profit as shown below</a:t>
            </a:r>
            <a:r>
              <a:rPr lang="en-US" sz="1100" dirty="0" smtClean="0">
                <a:latin typeface="Calibri" panose="020F0502020204030204" pitchFamily="34" charset="0"/>
                <a:cs typeface="Calibri" panose="020F0502020204030204" pitchFamily="34" charset="0"/>
              </a:rPr>
              <a:t>.</a:t>
            </a:r>
          </a:p>
          <a:p>
            <a:pPr algn="just"/>
            <a:endParaRPr lang="en-US" sz="1100"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Next we drag the AVG (profit) value to the filter pane. Choose Average as the filter mode. </a:t>
            </a:r>
            <a:endParaRPr lang="en-US" sz="1100" dirty="0" smtClean="0">
              <a:latin typeface="Calibri" panose="020F0502020204030204" pitchFamily="34" charset="0"/>
              <a:cs typeface="Calibri" panose="020F0502020204030204" pitchFamily="34" charset="0"/>
            </a:endParaRPr>
          </a:p>
          <a:p>
            <a:pPr algn="just"/>
            <a:r>
              <a:rPr lang="en-US" sz="1100" dirty="0" smtClean="0">
                <a:latin typeface="Calibri" panose="020F0502020204030204" pitchFamily="34" charset="0"/>
                <a:cs typeface="Calibri" panose="020F0502020204030204" pitchFamily="34" charset="0"/>
              </a:rPr>
              <a:t>Next </a:t>
            </a:r>
            <a:r>
              <a:rPr lang="en-US" sz="1100" dirty="0">
                <a:latin typeface="Calibri" panose="020F0502020204030204" pitchFamily="34" charset="0"/>
                <a:cs typeface="Calibri" panose="020F0502020204030204" pitchFamily="34" charset="0"/>
              </a:rPr>
              <a:t>choose "At least" and give a value to filter the rows which meet these criteria.</a:t>
            </a:r>
            <a:endParaRPr lang="en-US" sz="1100" dirty="0" smtClean="0">
              <a:latin typeface="Calibri" panose="020F0502020204030204" pitchFamily="34" charset="0"/>
              <a:cs typeface="Calibri" panose="020F0502020204030204" pitchFamily="34" charset="0"/>
            </a:endParaRPr>
          </a:p>
          <a:p>
            <a:pPr algn="just"/>
            <a:endParaRPr lang="en-US" sz="1100" dirty="0" smtClean="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On finishing the above steps we get the final view below showing only </a:t>
            </a:r>
            <a:endParaRPr lang="en-US" sz="1100" dirty="0" smtClean="0">
              <a:latin typeface="Calibri" panose="020F0502020204030204" pitchFamily="34" charset="0"/>
              <a:cs typeface="Calibri" panose="020F0502020204030204" pitchFamily="34" charset="0"/>
            </a:endParaRPr>
          </a:p>
          <a:p>
            <a:pPr algn="just"/>
            <a:r>
              <a:rPr lang="en-US" sz="1100" dirty="0" smtClean="0">
                <a:latin typeface="Calibri" panose="020F0502020204030204" pitchFamily="34" charset="0"/>
                <a:cs typeface="Calibri" panose="020F0502020204030204" pitchFamily="34" charset="0"/>
              </a:rPr>
              <a:t>the </a:t>
            </a:r>
            <a:r>
              <a:rPr lang="en-US" sz="1100" dirty="0">
                <a:latin typeface="Calibri" panose="020F0502020204030204" pitchFamily="34" charset="0"/>
                <a:cs typeface="Calibri" panose="020F0502020204030204" pitchFamily="34" charset="0"/>
              </a:rPr>
              <a:t>subcategories whose average profit is greater than 20.</a:t>
            </a:r>
          </a:p>
        </p:txBody>
      </p:sp>
      <p:pic>
        <p:nvPicPr>
          <p:cNvPr id="10242" name="Picture 2" descr="filter_measure_1.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077200" y="2133600"/>
            <a:ext cx="2257425" cy="2476739"/>
          </a:xfrm>
          <a:prstGeom prst="rect">
            <a:avLst/>
          </a:prstGeom>
          <a:noFill/>
          <a:extLst>
            <a:ext uri="{909E8E84-426E-40DD-AFC4-6F175D3DCCD1}">
              <a14:hiddenFill xmlns="" xmlns:a14="http://schemas.microsoft.com/office/drawing/2010/main">
                <a:solidFill>
                  <a:srgbClr val="FFFFFF"/>
                </a:solidFill>
              </a14:hiddenFill>
            </a:ext>
          </a:extLst>
        </p:spPr>
      </p:pic>
      <p:pic>
        <p:nvPicPr>
          <p:cNvPr id="10244" name="Picture 4" descr="filter_measure_2_1.JP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5105400" y="2590800"/>
            <a:ext cx="2847975" cy="2566988"/>
          </a:xfrm>
          <a:prstGeom prst="rect">
            <a:avLst/>
          </a:prstGeom>
          <a:noFill/>
          <a:extLst>
            <a:ext uri="{909E8E84-426E-40DD-AFC4-6F175D3DCCD1}">
              <a14:hiddenFill xmlns="" xmlns:a14="http://schemas.microsoft.com/office/drawing/2010/main">
                <a:solidFill>
                  <a:srgbClr val="FFFFFF"/>
                </a:solidFill>
              </a14:hiddenFill>
            </a:ext>
          </a:extLst>
        </p:spPr>
      </p:pic>
      <p:pic>
        <p:nvPicPr>
          <p:cNvPr id="10246" name="Picture 6" descr="filter_measure_2.JPG"/>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2438400" y="3296692"/>
            <a:ext cx="2524125" cy="2267933"/>
          </a:xfrm>
          <a:prstGeom prst="rect">
            <a:avLst/>
          </a:prstGeom>
          <a:noFill/>
          <a:extLst>
            <a:ext uri="{909E8E84-426E-40DD-AFC4-6F175D3DCCD1}">
              <a14:hiddenFill xmlns="" xmlns:a14="http://schemas.microsoft.com/office/drawing/2010/main">
                <a:solidFill>
                  <a:srgbClr val="FFFFFF"/>
                </a:solidFill>
              </a14:hiddenFill>
            </a:ext>
          </a:extLst>
        </p:spPr>
      </p:pic>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1" name="Picture 10"/>
          <p:cNvPicPr>
            <a:picLocks noChangeAspect="1" noChangeArrowheads="1"/>
          </p:cNvPicPr>
          <p:nvPr/>
        </p:nvPicPr>
        <p:blipFill>
          <a:blip r:embed="rId6"/>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2100980600"/>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Basic Filters</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34</a:t>
            </a:fld>
            <a:endParaRPr kumimoji="0" lang="en-US" dirty="0"/>
          </a:p>
        </p:txBody>
      </p:sp>
      <p:sp>
        <p:nvSpPr>
          <p:cNvPr id="9" name="TextBox 8"/>
          <p:cNvSpPr txBox="1"/>
          <p:nvPr/>
        </p:nvSpPr>
        <p:spPr>
          <a:xfrm>
            <a:off x="274320" y="1003757"/>
            <a:ext cx="10149840" cy="2123658"/>
          </a:xfrm>
          <a:prstGeom prst="rect">
            <a:avLst/>
          </a:prstGeom>
          <a:noFill/>
        </p:spPr>
        <p:txBody>
          <a:bodyPr wrap="square" rtlCol="0">
            <a:spAutoFit/>
          </a:bodyPr>
          <a:lstStyle/>
          <a:p>
            <a:pPr algn="just"/>
            <a:r>
              <a:rPr lang="en-US" sz="1100" b="1" dirty="0">
                <a:latin typeface="Calibri" panose="020F0502020204030204" pitchFamily="34" charset="0"/>
                <a:cs typeface="Calibri" panose="020F0502020204030204" pitchFamily="34" charset="0"/>
              </a:rPr>
              <a:t>Filter Dates</a:t>
            </a:r>
          </a:p>
          <a:p>
            <a:pPr algn="just"/>
            <a:r>
              <a:rPr lang="en-US" sz="1100" dirty="0">
                <a:latin typeface="Calibri" panose="020F0502020204030204" pitchFamily="34" charset="0"/>
                <a:cs typeface="Calibri" panose="020F0502020204030204" pitchFamily="34" charset="0"/>
              </a:rPr>
              <a:t>Tableau treats the date field in three different ways while applying the date field. It can apply filter by taking a relative date as compared to today, an absolute date or range of dates. Each of this option is presented when a date field is dragged out of the filter pane</a:t>
            </a:r>
            <a:r>
              <a:rPr lang="en-US" sz="1100" dirty="0" smtClean="0">
                <a:latin typeface="Calibri" panose="020F0502020204030204" pitchFamily="34" charset="0"/>
                <a:cs typeface="Calibri" panose="020F0502020204030204" pitchFamily="34" charset="0"/>
              </a:rPr>
              <a:t>.</a:t>
            </a:r>
          </a:p>
          <a:p>
            <a:pPr algn="just"/>
            <a:endParaRPr lang="en-US" sz="1100" dirty="0">
              <a:latin typeface="Calibri" panose="020F0502020204030204" pitchFamily="34" charset="0"/>
              <a:cs typeface="Calibri" panose="020F0502020204030204" pitchFamily="34" charset="0"/>
            </a:endParaRPr>
          </a:p>
          <a:p>
            <a:pPr algn="just"/>
            <a:r>
              <a:rPr lang="en-US" sz="1100" b="1" dirty="0">
                <a:latin typeface="Calibri" panose="020F0502020204030204" pitchFamily="34" charset="0"/>
                <a:cs typeface="Calibri" panose="020F0502020204030204" pitchFamily="34" charset="0"/>
              </a:rPr>
              <a:t>Example</a:t>
            </a:r>
          </a:p>
          <a:p>
            <a:pPr algn="just"/>
            <a:r>
              <a:rPr lang="en-US" sz="1100" dirty="0">
                <a:latin typeface="Calibri" panose="020F0502020204030204" pitchFamily="34" charset="0"/>
                <a:cs typeface="Calibri" panose="020F0502020204030204" pitchFamily="34" charset="0"/>
              </a:rPr>
              <a:t>We choose the sample - Superstore data source and create a view with order date in the column shelf and profit in the rows shelf as shown below</a:t>
            </a:r>
            <a:r>
              <a:rPr lang="en-US" sz="1100" dirty="0" smtClean="0">
                <a:latin typeface="Calibri" panose="020F0502020204030204" pitchFamily="34" charset="0"/>
                <a:cs typeface="Calibri" panose="020F0502020204030204" pitchFamily="34" charset="0"/>
              </a:rPr>
              <a:t>.</a:t>
            </a:r>
          </a:p>
          <a:p>
            <a:pPr algn="just"/>
            <a:endParaRPr lang="en-US" sz="1100"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Next drag the "order date" field to the filter shelf and choose Range of dates in the filter dialog box</a:t>
            </a:r>
            <a:r>
              <a:rPr lang="en-US" sz="1100" dirty="0" smtClean="0">
                <a:latin typeface="Calibri" panose="020F0502020204030204" pitchFamily="34" charset="0"/>
                <a:cs typeface="Calibri" panose="020F0502020204030204" pitchFamily="34" charset="0"/>
              </a:rPr>
              <a:t>.</a:t>
            </a:r>
          </a:p>
          <a:p>
            <a:pPr algn="just"/>
            <a:r>
              <a:rPr lang="en-US" sz="1100" dirty="0" smtClean="0">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Choose the dates as shown below</a:t>
            </a:r>
            <a:r>
              <a:rPr lang="en-US" sz="1100" dirty="0" smtClean="0">
                <a:latin typeface="Calibri" panose="020F0502020204030204" pitchFamily="34" charset="0"/>
                <a:cs typeface="Calibri" panose="020F0502020204030204" pitchFamily="34" charset="0"/>
              </a:rPr>
              <a:t>.</a:t>
            </a:r>
          </a:p>
          <a:p>
            <a:pPr algn="just"/>
            <a:endParaRPr lang="en-US" sz="1100"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On clicking ok the below final view appears </a:t>
            </a:r>
            <a:endParaRPr lang="en-US" sz="1100" dirty="0" smtClean="0">
              <a:latin typeface="Calibri" panose="020F0502020204030204" pitchFamily="34" charset="0"/>
              <a:cs typeface="Calibri" panose="020F0502020204030204" pitchFamily="34" charset="0"/>
            </a:endParaRPr>
          </a:p>
          <a:p>
            <a:pPr algn="just"/>
            <a:r>
              <a:rPr lang="en-US" sz="1100" dirty="0" smtClean="0">
                <a:latin typeface="Calibri" panose="020F0502020204030204" pitchFamily="34" charset="0"/>
                <a:cs typeface="Calibri" panose="020F0502020204030204" pitchFamily="34" charset="0"/>
              </a:rPr>
              <a:t>showing </a:t>
            </a:r>
            <a:r>
              <a:rPr lang="en-US" sz="1100" dirty="0">
                <a:latin typeface="Calibri" panose="020F0502020204030204" pitchFamily="34" charset="0"/>
                <a:cs typeface="Calibri" panose="020F0502020204030204" pitchFamily="34" charset="0"/>
              </a:rPr>
              <a:t>the result for the chosen range of dates.</a:t>
            </a:r>
          </a:p>
        </p:txBody>
      </p:sp>
      <p:pic>
        <p:nvPicPr>
          <p:cNvPr id="11266" name="Picture 2" descr="filter_date_1.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7391400" y="2111753"/>
            <a:ext cx="2581275" cy="2615750"/>
          </a:xfrm>
          <a:prstGeom prst="rect">
            <a:avLst/>
          </a:prstGeom>
          <a:noFill/>
          <a:extLst>
            <a:ext uri="{909E8E84-426E-40DD-AFC4-6F175D3DCCD1}">
              <a14:hiddenFill xmlns="" xmlns:a14="http://schemas.microsoft.com/office/drawing/2010/main">
                <a:solidFill>
                  <a:srgbClr val="FFFFFF"/>
                </a:solidFill>
              </a14:hiddenFill>
            </a:ext>
          </a:extLst>
        </p:spPr>
      </p:pic>
      <p:pic>
        <p:nvPicPr>
          <p:cNvPr id="11268" name="Picture 4" descr="filter_date_2.JP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4191000" y="2438400"/>
            <a:ext cx="2847975" cy="2914651"/>
          </a:xfrm>
          <a:prstGeom prst="rect">
            <a:avLst/>
          </a:prstGeom>
          <a:noFill/>
          <a:extLst>
            <a:ext uri="{909E8E84-426E-40DD-AFC4-6F175D3DCCD1}">
              <a14:hiddenFill xmlns="" xmlns:a14="http://schemas.microsoft.com/office/drawing/2010/main">
                <a:solidFill>
                  <a:srgbClr val="FFFFFF"/>
                </a:solidFill>
              </a14:hiddenFill>
            </a:ext>
          </a:extLst>
        </p:spPr>
      </p:pic>
      <p:pic>
        <p:nvPicPr>
          <p:cNvPr id="11270" name="Picture 6" descr="filter_date_3.JP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1905000" y="3293524"/>
            <a:ext cx="2051835" cy="2085976"/>
          </a:xfrm>
          <a:prstGeom prst="rect">
            <a:avLst/>
          </a:prstGeom>
          <a:noFill/>
          <a:extLst>
            <a:ext uri="{909E8E84-426E-40DD-AFC4-6F175D3DCCD1}">
              <a14:hiddenFill xmlns="" xmlns:a14="http://schemas.microsoft.com/office/drawing/2010/main">
                <a:solidFill>
                  <a:srgbClr val="FFFFFF"/>
                </a:solidFill>
              </a14:hiddenFill>
            </a:ext>
          </a:extLst>
        </p:spPr>
      </p:pic>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1" name="Picture 10"/>
          <p:cNvPicPr>
            <a:picLocks noChangeAspect="1" noChangeArrowheads="1"/>
          </p:cNvPicPr>
          <p:nvPr/>
        </p:nvPicPr>
        <p:blipFill>
          <a:blip r:embed="rId6"/>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3837481180"/>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Quick Filters</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35</a:t>
            </a:fld>
            <a:endParaRPr kumimoji="0" lang="en-US" dirty="0"/>
          </a:p>
        </p:txBody>
      </p:sp>
      <p:sp>
        <p:nvSpPr>
          <p:cNvPr id="9" name="TextBox 8"/>
          <p:cNvSpPr txBox="1"/>
          <p:nvPr/>
        </p:nvSpPr>
        <p:spPr>
          <a:xfrm>
            <a:off x="274320" y="1003757"/>
            <a:ext cx="10149840" cy="4662815"/>
          </a:xfrm>
          <a:prstGeom prst="rect">
            <a:avLst/>
          </a:prstGeom>
          <a:noFill/>
        </p:spPr>
        <p:txBody>
          <a:bodyPr wrap="square" rtlCol="0">
            <a:spAutoFit/>
          </a:bodyPr>
          <a:lstStyle/>
          <a:p>
            <a:pPr algn="just"/>
            <a:r>
              <a:rPr lang="en-US" sz="1100" dirty="0" smtClean="0">
                <a:latin typeface="Calibri" panose="020F0502020204030204" pitchFamily="34" charset="0"/>
                <a:cs typeface="Calibri" panose="020F0502020204030204" pitchFamily="34" charset="0"/>
              </a:rPr>
              <a:t>Many </a:t>
            </a:r>
            <a:r>
              <a:rPr lang="en-US" sz="1100" dirty="0">
                <a:latin typeface="Calibri" panose="020F0502020204030204" pitchFamily="34" charset="0"/>
                <a:cs typeface="Calibri" panose="020F0502020204030204" pitchFamily="34" charset="0"/>
              </a:rPr>
              <a:t>filter types in Tableau are quickly available using right-click option on the dimension or measure. These filters known as Quick filters have enough functionality solve most of the common filtering needs.</a:t>
            </a:r>
          </a:p>
          <a:p>
            <a:pPr algn="just"/>
            <a:endParaRPr lang="en-US" sz="1100"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The following screen shows how the quick filters are accessed</a:t>
            </a:r>
            <a:r>
              <a:rPr lang="en-US" sz="1100" dirty="0" smtClean="0">
                <a:latin typeface="Calibri" panose="020F0502020204030204" pitchFamily="34" charset="0"/>
                <a:cs typeface="Calibri" panose="020F0502020204030204" pitchFamily="34" charset="0"/>
              </a:rPr>
              <a:t>.</a:t>
            </a:r>
          </a:p>
          <a:p>
            <a:pPr algn="just"/>
            <a:endParaRPr lang="en-US" sz="1100"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A list of various quick filters and their use is given below</a:t>
            </a:r>
            <a:r>
              <a:rPr lang="en-US" sz="1100" dirty="0" smtClean="0">
                <a:latin typeface="Calibri" panose="020F0502020204030204" pitchFamily="34" charset="0"/>
                <a:cs typeface="Calibri" panose="020F0502020204030204" pitchFamily="34" charset="0"/>
              </a:rPr>
              <a:t>.</a:t>
            </a:r>
          </a:p>
          <a:p>
            <a:pPr algn="just"/>
            <a:endParaRPr lang="en-US" sz="1100" dirty="0">
              <a:latin typeface="Calibri" panose="020F0502020204030204" pitchFamily="34" charset="0"/>
              <a:cs typeface="Calibri" panose="020F0502020204030204" pitchFamily="34" charset="0"/>
            </a:endParaRPr>
          </a:p>
          <a:p>
            <a:pPr algn="just"/>
            <a:endParaRPr lang="en-US" sz="1100" dirty="0" smtClean="0">
              <a:latin typeface="Calibri" panose="020F0502020204030204" pitchFamily="34" charset="0"/>
              <a:cs typeface="Calibri" panose="020F0502020204030204" pitchFamily="34" charset="0"/>
            </a:endParaRPr>
          </a:p>
          <a:p>
            <a:pPr algn="just"/>
            <a:endParaRPr lang="en-US" sz="1100" dirty="0">
              <a:latin typeface="Calibri" panose="020F0502020204030204" pitchFamily="34" charset="0"/>
              <a:cs typeface="Calibri" panose="020F0502020204030204" pitchFamily="34" charset="0"/>
            </a:endParaRPr>
          </a:p>
          <a:p>
            <a:pPr algn="just"/>
            <a:endParaRPr lang="en-US" sz="1100" dirty="0" smtClean="0">
              <a:latin typeface="Calibri" panose="020F0502020204030204" pitchFamily="34" charset="0"/>
              <a:cs typeface="Calibri" panose="020F0502020204030204" pitchFamily="34" charset="0"/>
            </a:endParaRPr>
          </a:p>
          <a:p>
            <a:pPr algn="just"/>
            <a:endParaRPr lang="en-US" sz="1100" dirty="0">
              <a:latin typeface="Calibri" panose="020F0502020204030204" pitchFamily="34" charset="0"/>
              <a:cs typeface="Calibri" panose="020F0502020204030204" pitchFamily="34" charset="0"/>
            </a:endParaRPr>
          </a:p>
          <a:p>
            <a:pPr algn="just"/>
            <a:endParaRPr lang="en-US" sz="1100" dirty="0" smtClean="0">
              <a:latin typeface="Calibri" panose="020F0502020204030204" pitchFamily="34" charset="0"/>
              <a:cs typeface="Calibri" panose="020F0502020204030204" pitchFamily="34" charset="0"/>
            </a:endParaRPr>
          </a:p>
          <a:p>
            <a:pPr algn="just"/>
            <a:endParaRPr lang="en-US" sz="1100" dirty="0">
              <a:latin typeface="Calibri" panose="020F0502020204030204" pitchFamily="34" charset="0"/>
              <a:cs typeface="Calibri" panose="020F0502020204030204" pitchFamily="34" charset="0"/>
            </a:endParaRPr>
          </a:p>
          <a:p>
            <a:pPr algn="just"/>
            <a:endParaRPr lang="en-US" sz="1100" dirty="0" smtClean="0">
              <a:latin typeface="Calibri" panose="020F0502020204030204" pitchFamily="34" charset="0"/>
              <a:cs typeface="Calibri" panose="020F0502020204030204" pitchFamily="34" charset="0"/>
            </a:endParaRPr>
          </a:p>
          <a:p>
            <a:pPr algn="just"/>
            <a:endParaRPr lang="en-US" sz="1100" dirty="0">
              <a:latin typeface="Calibri" panose="020F0502020204030204" pitchFamily="34" charset="0"/>
              <a:cs typeface="Calibri" panose="020F0502020204030204" pitchFamily="34" charset="0"/>
            </a:endParaRPr>
          </a:p>
          <a:p>
            <a:pPr algn="just"/>
            <a:endParaRPr lang="en-US" sz="1100" dirty="0" smtClean="0">
              <a:latin typeface="Calibri" panose="020F0502020204030204" pitchFamily="34" charset="0"/>
              <a:cs typeface="Calibri" panose="020F0502020204030204" pitchFamily="34" charset="0"/>
            </a:endParaRPr>
          </a:p>
          <a:p>
            <a:pPr algn="just"/>
            <a:endParaRPr lang="en-US" sz="1100" dirty="0">
              <a:latin typeface="Calibri" panose="020F0502020204030204" pitchFamily="34" charset="0"/>
              <a:cs typeface="Calibri" panose="020F0502020204030204" pitchFamily="34" charset="0"/>
            </a:endParaRPr>
          </a:p>
          <a:p>
            <a:pPr algn="just"/>
            <a:r>
              <a:rPr lang="en-US" sz="1100" b="1" dirty="0">
                <a:latin typeface="Calibri" panose="020F0502020204030204" pitchFamily="34" charset="0"/>
                <a:cs typeface="Calibri" panose="020F0502020204030204" pitchFamily="34" charset="0"/>
              </a:rPr>
              <a:t>Example</a:t>
            </a:r>
          </a:p>
          <a:p>
            <a:pPr algn="just"/>
            <a:r>
              <a:rPr lang="en-US" sz="1100" dirty="0">
                <a:latin typeface="Calibri" panose="020F0502020204030204" pitchFamily="34" charset="0"/>
                <a:cs typeface="Calibri" panose="020F0502020204030204" pitchFamily="34" charset="0"/>
              </a:rPr>
              <a:t>We take the Sample-Superstore data source to apply some quick filters. In the below example, we choose sub-category as the row and sales as the column which by default produces a horizontal bar chart. Next we drag sub-category field to filters pane. All the subcategories appear next to the chart. We apply wildcard filtering using the expression a* which selects all subcategory name starting with “a</a:t>
            </a:r>
            <a:r>
              <a:rPr lang="en-US" sz="1100" dirty="0" smtClean="0">
                <a:latin typeface="Calibri" panose="020F0502020204030204" pitchFamily="34" charset="0"/>
                <a:cs typeface="Calibri" panose="020F0502020204030204" pitchFamily="34" charset="0"/>
              </a:rPr>
              <a:t>”.The </a:t>
            </a:r>
            <a:r>
              <a:rPr lang="en-US" sz="1100" dirty="0">
                <a:latin typeface="Calibri" panose="020F0502020204030204" pitchFamily="34" charset="0"/>
                <a:cs typeface="Calibri" panose="020F0502020204030204" pitchFamily="34" charset="0"/>
              </a:rPr>
              <a:t>below screen shows the result of applying this filter where only the sub-categories starting with “A” are displayed</a:t>
            </a:r>
            <a:r>
              <a:rPr lang="en-US" sz="1100" dirty="0" smtClean="0">
                <a:latin typeface="Calibri" panose="020F0502020204030204" pitchFamily="34" charset="0"/>
                <a:cs typeface="Calibri" panose="020F0502020204030204" pitchFamily="34" charset="0"/>
              </a:rPr>
              <a:t>.</a:t>
            </a:r>
          </a:p>
          <a:p>
            <a:pPr algn="just"/>
            <a:r>
              <a:rPr lang="en-US" sz="1100" b="1" dirty="0" smtClean="0">
                <a:latin typeface="Calibri" panose="020F0502020204030204" pitchFamily="34" charset="0"/>
                <a:cs typeface="Calibri" panose="020F0502020204030204" pitchFamily="34" charset="0"/>
              </a:rPr>
              <a:t>Clearing </a:t>
            </a:r>
            <a:r>
              <a:rPr lang="en-US" sz="1100" b="1" dirty="0">
                <a:latin typeface="Calibri" panose="020F0502020204030204" pitchFamily="34" charset="0"/>
                <a:cs typeface="Calibri" panose="020F0502020204030204" pitchFamily="34" charset="0"/>
              </a:rPr>
              <a:t>the Filter</a:t>
            </a:r>
          </a:p>
          <a:p>
            <a:pPr algn="just"/>
            <a:r>
              <a:rPr lang="en-US" sz="1100" dirty="0">
                <a:latin typeface="Calibri" panose="020F0502020204030204" pitchFamily="34" charset="0"/>
                <a:cs typeface="Calibri" panose="020F0502020204030204" pitchFamily="34" charset="0"/>
              </a:rPr>
              <a:t>Once we complete our analysis by applying the filter, we can remove it by using the clear filter option. For this, we go to the filter Pane, right click on the filed name and choose Clear Filter as shown below.</a:t>
            </a:r>
          </a:p>
          <a:p>
            <a:pPr algn="just"/>
            <a:endParaRPr lang="en-US" sz="1100" dirty="0">
              <a:latin typeface="Calibri" panose="020F0502020204030204" pitchFamily="34" charset="0"/>
              <a:cs typeface="Calibri" panose="020F0502020204030204" pitchFamily="34" charset="0"/>
            </a:endParaRPr>
          </a:p>
          <a:p>
            <a:pPr algn="just"/>
            <a:endParaRPr lang="en-US" sz="1100" dirty="0">
              <a:latin typeface="Calibri" panose="020F0502020204030204" pitchFamily="34" charset="0"/>
              <a:cs typeface="Calibri" panose="020F0502020204030204" pitchFamily="34" charset="0"/>
            </a:endParaRPr>
          </a:p>
        </p:txBody>
      </p:sp>
      <p:pic>
        <p:nvPicPr>
          <p:cNvPr id="12290" name="Picture 2" descr="Filter_options.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7696200" y="1219199"/>
            <a:ext cx="2609850" cy="2859451"/>
          </a:xfrm>
          <a:prstGeom prst="rect">
            <a:avLst/>
          </a:prstGeom>
          <a:noFill/>
          <a:extLst>
            <a:ext uri="{909E8E84-426E-40DD-AFC4-6F175D3DCCD1}">
              <a14:hiddenFill xmlns="" xmlns:a14="http://schemas.microsoft.com/office/drawing/2010/main">
                <a:solidFill>
                  <a:srgbClr val="FFFFFF"/>
                </a:solidFill>
              </a14:hiddenFill>
            </a:ext>
          </a:extLst>
        </p:spPr>
      </p:pic>
      <p:pic>
        <p:nvPicPr>
          <p:cNvPr id="12291" name="Picture 3"/>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274320" y="2120075"/>
            <a:ext cx="6296025" cy="16097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2293" name="Picture 5" descr="wildcar_filters.JP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4191000" y="4953000"/>
            <a:ext cx="1956998" cy="1647825"/>
          </a:xfrm>
          <a:prstGeom prst="rect">
            <a:avLst/>
          </a:prstGeom>
          <a:noFill/>
          <a:extLst>
            <a:ext uri="{909E8E84-426E-40DD-AFC4-6F175D3DCCD1}">
              <a14:hiddenFill xmlns="" xmlns:a14="http://schemas.microsoft.com/office/drawing/2010/main">
                <a:solidFill>
                  <a:srgbClr val="FFFFFF"/>
                </a:solidFill>
              </a14:hiddenFill>
            </a:ext>
          </a:extLst>
        </p:spPr>
      </p:pic>
      <p:pic>
        <p:nvPicPr>
          <p:cNvPr id="12295" name="Picture 7" descr="clear_filters.JPG"/>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6858000" y="4896755"/>
            <a:ext cx="2086377" cy="1761364"/>
          </a:xfrm>
          <a:prstGeom prst="rect">
            <a:avLst/>
          </a:prstGeom>
          <a:noFill/>
          <a:extLst>
            <a:ext uri="{909E8E84-426E-40DD-AFC4-6F175D3DCCD1}">
              <a14:hiddenFill xmlns="" xmlns:a14="http://schemas.microsoft.com/office/drawing/2010/main">
                <a:solidFill>
                  <a:srgbClr val="FFFFFF"/>
                </a:solidFill>
              </a14:hiddenFill>
            </a:ext>
          </a:extLst>
        </p:spPr>
      </p:pic>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0" name="Picture 9"/>
          <p:cNvPicPr>
            <a:picLocks noChangeAspect="1" noChangeArrowheads="1"/>
          </p:cNvPicPr>
          <p:nvPr/>
        </p:nvPicPr>
        <p:blipFill>
          <a:blip r:embed="rId7"/>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3200291692"/>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Context Filters</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36</a:t>
            </a:fld>
            <a:endParaRPr kumimoji="0" lang="en-US" dirty="0"/>
          </a:p>
        </p:txBody>
      </p:sp>
      <p:sp>
        <p:nvSpPr>
          <p:cNvPr id="9" name="TextBox 8"/>
          <p:cNvSpPr txBox="1"/>
          <p:nvPr/>
        </p:nvSpPr>
        <p:spPr>
          <a:xfrm>
            <a:off x="274320" y="1003757"/>
            <a:ext cx="10149840" cy="3985706"/>
          </a:xfrm>
          <a:prstGeom prst="rect">
            <a:avLst/>
          </a:prstGeom>
          <a:noFill/>
        </p:spPr>
        <p:txBody>
          <a:bodyPr wrap="square" rtlCol="0">
            <a:spAutoFit/>
          </a:bodyPr>
          <a:lstStyle/>
          <a:p>
            <a:pPr algn="just"/>
            <a:r>
              <a:rPr lang="en-US" sz="1100" dirty="0" smtClean="0">
                <a:latin typeface="Calibri" panose="020F0502020204030204" pitchFamily="34" charset="0"/>
                <a:cs typeface="Calibri" panose="020F0502020204030204" pitchFamily="34" charset="0"/>
              </a:rPr>
              <a:t>The </a:t>
            </a:r>
            <a:r>
              <a:rPr lang="en-US" sz="1100" dirty="0">
                <a:latin typeface="Calibri" panose="020F0502020204030204" pitchFamily="34" charset="0"/>
                <a:cs typeface="Calibri" panose="020F0502020204030204" pitchFamily="34" charset="0"/>
              </a:rPr>
              <a:t>normal filters in Tableau are independent of each </a:t>
            </a:r>
            <a:r>
              <a:rPr lang="en-US" sz="1100" dirty="0" smtClean="0">
                <a:latin typeface="Calibri" panose="020F0502020204030204" pitchFamily="34" charset="0"/>
                <a:cs typeface="Calibri" panose="020F0502020204030204" pitchFamily="34" charset="0"/>
              </a:rPr>
              <a:t>other. It </a:t>
            </a:r>
            <a:r>
              <a:rPr lang="en-US" sz="1100" dirty="0">
                <a:latin typeface="Calibri" panose="020F0502020204030204" pitchFamily="34" charset="0"/>
                <a:cs typeface="Calibri" panose="020F0502020204030204" pitchFamily="34" charset="0"/>
              </a:rPr>
              <a:t>means each of the filter reads all the rows from the source data and creates its own result. But there may be scenarios where we want the second filter to process only the records returned by the first filter. So in this case the second filter is known as dependent filters because they process only the data that passes through the context filter. Context Filters serve two main purposes</a:t>
            </a:r>
            <a:r>
              <a:rPr lang="en-US" sz="1100" dirty="0" smtClean="0">
                <a:latin typeface="Calibri" panose="020F0502020204030204" pitchFamily="34" charset="0"/>
                <a:cs typeface="Calibri" panose="020F0502020204030204" pitchFamily="34" charset="0"/>
              </a:rPr>
              <a:t>.</a:t>
            </a:r>
          </a:p>
          <a:p>
            <a:pPr algn="just"/>
            <a:endParaRPr lang="en-US" sz="1100" dirty="0">
              <a:latin typeface="Calibri" panose="020F0502020204030204" pitchFamily="34" charset="0"/>
              <a:cs typeface="Calibri" panose="020F0502020204030204" pitchFamily="34" charset="0"/>
            </a:endParaRPr>
          </a:p>
          <a:p>
            <a:pPr algn="just"/>
            <a:r>
              <a:rPr lang="en-US" sz="1100" b="1" dirty="0">
                <a:latin typeface="Calibri" panose="020F0502020204030204" pitchFamily="34" charset="0"/>
                <a:cs typeface="Calibri" panose="020F0502020204030204" pitchFamily="34" charset="0"/>
              </a:rPr>
              <a:t>Improve performance </a:t>
            </a:r>
            <a:r>
              <a:rPr lang="en-US" sz="1100" dirty="0">
                <a:latin typeface="Calibri" panose="020F0502020204030204" pitchFamily="34" charset="0"/>
                <a:cs typeface="Calibri" panose="020F0502020204030204" pitchFamily="34" charset="0"/>
              </a:rPr>
              <a:t>– If you set a lot of filters or have a large data source, the queries can be slow. You can set one or more context filters to improve performance.</a:t>
            </a:r>
          </a:p>
          <a:p>
            <a:pPr algn="just"/>
            <a:r>
              <a:rPr lang="en-US" sz="1100" b="1" dirty="0">
                <a:latin typeface="Calibri" panose="020F0502020204030204" pitchFamily="34" charset="0"/>
                <a:cs typeface="Calibri" panose="020F0502020204030204" pitchFamily="34" charset="0"/>
              </a:rPr>
              <a:t>Create a dependent numerical or top N filter </a:t>
            </a:r>
            <a:r>
              <a:rPr lang="en-US" sz="1100" dirty="0">
                <a:latin typeface="Calibri" panose="020F0502020204030204" pitchFamily="34" charset="0"/>
                <a:cs typeface="Calibri" panose="020F0502020204030204" pitchFamily="34" charset="0"/>
              </a:rPr>
              <a:t>– You can set a context filter to include only the data of interest, and then set a numerical or a top N filter</a:t>
            </a:r>
            <a:r>
              <a:rPr lang="en-US" sz="1100" dirty="0" smtClean="0">
                <a:latin typeface="Calibri" panose="020F0502020204030204" pitchFamily="34" charset="0"/>
                <a:cs typeface="Calibri" panose="020F0502020204030204" pitchFamily="34" charset="0"/>
              </a:rPr>
              <a:t>.</a:t>
            </a:r>
          </a:p>
          <a:p>
            <a:pPr algn="just"/>
            <a:endParaRPr lang="en-US" sz="1100" dirty="0">
              <a:latin typeface="Calibri" panose="020F0502020204030204" pitchFamily="34" charset="0"/>
              <a:cs typeface="Calibri" panose="020F0502020204030204" pitchFamily="34" charset="0"/>
            </a:endParaRPr>
          </a:p>
          <a:p>
            <a:pPr algn="just"/>
            <a:r>
              <a:rPr lang="en-US" sz="1100" b="1" dirty="0">
                <a:latin typeface="Calibri" panose="020F0502020204030204" pitchFamily="34" charset="0"/>
                <a:cs typeface="Calibri" panose="020F0502020204030204" pitchFamily="34" charset="0"/>
              </a:rPr>
              <a:t>Creating Context Filter</a:t>
            </a:r>
          </a:p>
          <a:p>
            <a:pPr algn="just"/>
            <a:r>
              <a:rPr lang="en-US" sz="1100" dirty="0">
                <a:latin typeface="Calibri" panose="020F0502020204030204" pitchFamily="34" charset="0"/>
                <a:cs typeface="Calibri" panose="020F0502020204030204" pitchFamily="34" charset="0"/>
              </a:rPr>
              <a:t>Using the Sample-superstore, let's find the top 10 sub-Category of products for the category called furniture .To achieve this objective we follow the below steps</a:t>
            </a:r>
            <a:r>
              <a:rPr lang="en-US" sz="1100" dirty="0" smtClean="0">
                <a:latin typeface="Calibri" panose="020F0502020204030204" pitchFamily="34" charset="0"/>
                <a:cs typeface="Calibri" panose="020F0502020204030204" pitchFamily="34" charset="0"/>
              </a:rPr>
              <a:t>.</a:t>
            </a:r>
          </a:p>
          <a:p>
            <a:pPr algn="just"/>
            <a:endParaRPr lang="en-US" sz="1100" dirty="0">
              <a:latin typeface="Calibri" panose="020F0502020204030204" pitchFamily="34" charset="0"/>
              <a:cs typeface="Calibri" panose="020F0502020204030204" pitchFamily="34" charset="0"/>
            </a:endParaRPr>
          </a:p>
          <a:p>
            <a:pPr algn="just"/>
            <a:r>
              <a:rPr lang="en-US" sz="1100" b="1" dirty="0">
                <a:latin typeface="Calibri" panose="020F0502020204030204" pitchFamily="34" charset="0"/>
                <a:cs typeface="Calibri" panose="020F0502020204030204" pitchFamily="34" charset="0"/>
              </a:rPr>
              <a:t>Step-1</a:t>
            </a:r>
          </a:p>
          <a:p>
            <a:pPr algn="just"/>
            <a:r>
              <a:rPr lang="en-US" sz="1100" dirty="0">
                <a:latin typeface="Calibri" panose="020F0502020204030204" pitchFamily="34" charset="0"/>
                <a:cs typeface="Calibri" panose="020F0502020204030204" pitchFamily="34" charset="0"/>
              </a:rPr>
              <a:t>Drag the dimension sub-Category to the Rows shelf and the measure Sales to the Columns Shelf. Choose horizontal bar chart as chart type. Drag the dimension Sub-Category again to the filters shelf. We get the below chart</a:t>
            </a:r>
            <a:r>
              <a:rPr lang="en-US" sz="1100" dirty="0" smtClean="0">
                <a:latin typeface="Calibri" panose="020F0502020204030204" pitchFamily="34" charset="0"/>
                <a:cs typeface="Calibri" panose="020F0502020204030204" pitchFamily="34" charset="0"/>
              </a:rPr>
              <a:t>.</a:t>
            </a:r>
            <a:endParaRPr lang="en-US" sz="1100" dirty="0">
              <a:latin typeface="Calibri" panose="020F0502020204030204" pitchFamily="34" charset="0"/>
              <a:cs typeface="Calibri" panose="020F0502020204030204" pitchFamily="34" charset="0"/>
            </a:endParaRPr>
          </a:p>
          <a:p>
            <a:pPr algn="just"/>
            <a:r>
              <a:rPr lang="en-US" sz="1100" b="1" dirty="0">
                <a:latin typeface="Calibri" panose="020F0502020204030204" pitchFamily="34" charset="0"/>
                <a:cs typeface="Calibri" panose="020F0502020204030204" pitchFamily="34" charset="0"/>
              </a:rPr>
              <a:t>Step-2</a:t>
            </a:r>
          </a:p>
          <a:p>
            <a:pPr algn="just"/>
            <a:r>
              <a:rPr lang="en-US" sz="1100" dirty="0">
                <a:latin typeface="Calibri" panose="020F0502020204030204" pitchFamily="34" charset="0"/>
                <a:cs typeface="Calibri" panose="020F0502020204030204" pitchFamily="34" charset="0"/>
              </a:rPr>
              <a:t>Right click on the field Sub-Category in the filter shelf and go the fourth tab named Top. Choose the option by field. From the next drop down choose the option Top 10 by Sales Sum as shown below</a:t>
            </a:r>
            <a:r>
              <a:rPr lang="en-US" sz="1100" dirty="0" smtClean="0">
                <a:latin typeface="Calibri" panose="020F0502020204030204" pitchFamily="34" charset="0"/>
                <a:cs typeface="Calibri" panose="020F0502020204030204" pitchFamily="34" charset="0"/>
              </a:rPr>
              <a:t>.</a:t>
            </a:r>
            <a:endParaRPr lang="en-US" sz="1100" dirty="0">
              <a:latin typeface="Calibri" panose="020F0502020204030204" pitchFamily="34" charset="0"/>
              <a:cs typeface="Calibri" panose="020F0502020204030204" pitchFamily="34" charset="0"/>
            </a:endParaRPr>
          </a:p>
          <a:p>
            <a:pPr algn="just"/>
            <a:r>
              <a:rPr lang="en-US" sz="1100" b="1" dirty="0">
                <a:latin typeface="Calibri" panose="020F0502020204030204" pitchFamily="34" charset="0"/>
                <a:cs typeface="Calibri" panose="020F0502020204030204" pitchFamily="34" charset="0"/>
              </a:rPr>
              <a:t>Step-3</a:t>
            </a:r>
          </a:p>
          <a:p>
            <a:pPr algn="just"/>
            <a:r>
              <a:rPr lang="en-US" sz="1100" dirty="0">
                <a:latin typeface="Calibri" panose="020F0502020204030204" pitchFamily="34" charset="0"/>
                <a:cs typeface="Calibri" panose="020F0502020204030204" pitchFamily="34" charset="0"/>
              </a:rPr>
              <a:t>Drag the dimension Category to the filter shelf. Right click it to edit and under the general tab choose Furniture from the list. As you can see the result shows three subcategory of products</a:t>
            </a:r>
            <a:r>
              <a:rPr lang="en-US" sz="1100" dirty="0" smtClean="0">
                <a:latin typeface="Calibri" panose="020F0502020204030204" pitchFamily="34" charset="0"/>
                <a:cs typeface="Calibri" panose="020F0502020204030204" pitchFamily="34" charset="0"/>
              </a:rPr>
              <a:t>.</a:t>
            </a:r>
          </a:p>
          <a:p>
            <a:pPr algn="just"/>
            <a:r>
              <a:rPr lang="en-US" sz="1100" b="1" dirty="0" smtClean="0">
                <a:latin typeface="Calibri" panose="020F0502020204030204" pitchFamily="34" charset="0"/>
                <a:cs typeface="Calibri" panose="020F0502020204030204" pitchFamily="34" charset="0"/>
              </a:rPr>
              <a:t>Step-4</a:t>
            </a:r>
            <a:endParaRPr lang="en-US" sz="1100" b="1"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Right click the Category-Furniture filter and select the option Add to Context. This produces the final result which shows the subcategory of products from the category Furniture which are among top 10 subcategories across all the products.</a:t>
            </a:r>
          </a:p>
          <a:p>
            <a:pPr algn="just"/>
            <a:endParaRPr lang="en-US" sz="1100" dirty="0">
              <a:latin typeface="Calibri" panose="020F0502020204030204" pitchFamily="34" charset="0"/>
              <a:cs typeface="Calibri" panose="020F0502020204030204" pitchFamily="34" charset="0"/>
            </a:endParaRPr>
          </a:p>
        </p:txBody>
      </p:sp>
      <p:pic>
        <p:nvPicPr>
          <p:cNvPr id="13314" name="Picture 2" descr="context_filter_1.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1000" y="4800600"/>
            <a:ext cx="2183007" cy="1752966"/>
          </a:xfrm>
          <a:prstGeom prst="rect">
            <a:avLst/>
          </a:prstGeom>
          <a:noFill/>
          <a:extLst>
            <a:ext uri="{909E8E84-426E-40DD-AFC4-6F175D3DCCD1}">
              <a14:hiddenFill xmlns="" xmlns:a14="http://schemas.microsoft.com/office/drawing/2010/main">
                <a:solidFill>
                  <a:srgbClr val="FFFFFF"/>
                </a:solidFill>
              </a14:hiddenFill>
            </a:ext>
          </a:extLst>
        </p:spPr>
      </p:pic>
      <p:pic>
        <p:nvPicPr>
          <p:cNvPr id="13316" name="Picture 4" descr="context_filter_2.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200400" y="4769528"/>
            <a:ext cx="1733550" cy="1892991"/>
          </a:xfrm>
          <a:prstGeom prst="rect">
            <a:avLst/>
          </a:prstGeom>
          <a:noFill/>
          <a:extLst>
            <a:ext uri="{909E8E84-426E-40DD-AFC4-6F175D3DCCD1}">
              <a14:hiddenFill xmlns="" xmlns:a14="http://schemas.microsoft.com/office/drawing/2010/main">
                <a:solidFill>
                  <a:srgbClr val="FFFFFF"/>
                </a:solidFill>
              </a14:hiddenFill>
            </a:ext>
          </a:extLst>
        </p:spPr>
      </p:pic>
      <p:pic>
        <p:nvPicPr>
          <p:cNvPr id="13318" name="Picture 6" descr="context_filter_3.JP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5562600" y="4729436"/>
            <a:ext cx="1809750" cy="1973173"/>
          </a:xfrm>
          <a:prstGeom prst="rect">
            <a:avLst/>
          </a:prstGeom>
          <a:noFill/>
          <a:extLst>
            <a:ext uri="{909E8E84-426E-40DD-AFC4-6F175D3DCCD1}">
              <a14:hiddenFill xmlns="" xmlns:a14="http://schemas.microsoft.com/office/drawing/2010/main">
                <a:solidFill>
                  <a:srgbClr val="FFFFFF"/>
                </a:solidFill>
              </a14:hiddenFill>
            </a:ext>
          </a:extLst>
        </p:spPr>
      </p:pic>
      <p:pic>
        <p:nvPicPr>
          <p:cNvPr id="13320" name="Picture 8" descr="context_filter_4.JPG"/>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7924800" y="4760643"/>
            <a:ext cx="1749576" cy="191076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p:cNvSpPr txBox="1"/>
          <p:nvPr/>
        </p:nvSpPr>
        <p:spPr>
          <a:xfrm>
            <a:off x="1295400" y="5677083"/>
            <a:ext cx="312906" cy="369332"/>
          </a:xfrm>
          <a:prstGeom prst="rect">
            <a:avLst/>
          </a:prstGeom>
          <a:noFill/>
        </p:spPr>
        <p:txBody>
          <a:bodyPr wrap="none" rtlCol="0">
            <a:spAutoFit/>
          </a:bodyPr>
          <a:lstStyle/>
          <a:p>
            <a:r>
              <a:rPr lang="en-US" dirty="0" smtClean="0"/>
              <a:t>1</a:t>
            </a:r>
            <a:endParaRPr lang="en-US" dirty="0"/>
          </a:p>
        </p:txBody>
      </p:sp>
      <p:sp>
        <p:nvSpPr>
          <p:cNvPr id="5" name="TextBox 4"/>
          <p:cNvSpPr txBox="1"/>
          <p:nvPr/>
        </p:nvSpPr>
        <p:spPr>
          <a:xfrm>
            <a:off x="4067175" y="5861749"/>
            <a:ext cx="312906" cy="369332"/>
          </a:xfrm>
          <a:prstGeom prst="rect">
            <a:avLst/>
          </a:prstGeom>
          <a:noFill/>
        </p:spPr>
        <p:txBody>
          <a:bodyPr wrap="none" rtlCol="0">
            <a:spAutoFit/>
          </a:bodyPr>
          <a:lstStyle/>
          <a:p>
            <a:r>
              <a:rPr lang="en-US" dirty="0" smtClean="0"/>
              <a:t>2</a:t>
            </a:r>
            <a:endParaRPr lang="en-US" dirty="0"/>
          </a:p>
        </p:txBody>
      </p:sp>
      <p:sp>
        <p:nvSpPr>
          <p:cNvPr id="6" name="TextBox 5"/>
          <p:cNvSpPr txBox="1"/>
          <p:nvPr/>
        </p:nvSpPr>
        <p:spPr>
          <a:xfrm>
            <a:off x="6467475" y="5861749"/>
            <a:ext cx="312906" cy="369332"/>
          </a:xfrm>
          <a:prstGeom prst="rect">
            <a:avLst/>
          </a:prstGeom>
          <a:noFill/>
        </p:spPr>
        <p:txBody>
          <a:bodyPr wrap="none" rtlCol="0">
            <a:spAutoFit/>
          </a:bodyPr>
          <a:lstStyle/>
          <a:p>
            <a:r>
              <a:rPr lang="en-US" dirty="0" smtClean="0"/>
              <a:t>3</a:t>
            </a:r>
            <a:endParaRPr lang="en-US" dirty="0"/>
          </a:p>
        </p:txBody>
      </p:sp>
      <p:sp>
        <p:nvSpPr>
          <p:cNvPr id="7" name="TextBox 6"/>
          <p:cNvSpPr txBox="1"/>
          <p:nvPr/>
        </p:nvSpPr>
        <p:spPr>
          <a:xfrm>
            <a:off x="9144000" y="6046415"/>
            <a:ext cx="312906" cy="369332"/>
          </a:xfrm>
          <a:prstGeom prst="rect">
            <a:avLst/>
          </a:prstGeom>
          <a:noFill/>
        </p:spPr>
        <p:txBody>
          <a:bodyPr wrap="none" rtlCol="0">
            <a:spAutoFit/>
          </a:bodyPr>
          <a:lstStyle/>
          <a:p>
            <a:r>
              <a:rPr lang="en-US" dirty="0" smtClean="0"/>
              <a:t>4</a:t>
            </a:r>
            <a:endParaRPr lang="en-US" dirty="0"/>
          </a:p>
        </p:txBody>
      </p:sp>
      <p:sp>
        <p:nvSpPr>
          <p:cNvPr id="8" name="Footer Placeholder 7"/>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5" name="Picture 14"/>
          <p:cNvPicPr>
            <a:picLocks noChangeAspect="1" noChangeArrowheads="1"/>
          </p:cNvPicPr>
          <p:nvPr/>
        </p:nvPicPr>
        <p:blipFill>
          <a:blip r:embed="rId7"/>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1969897064"/>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Conditional Filters</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37</a:t>
            </a:fld>
            <a:endParaRPr kumimoji="0" lang="en-US" dirty="0"/>
          </a:p>
        </p:txBody>
      </p:sp>
      <p:sp>
        <p:nvSpPr>
          <p:cNvPr id="9" name="TextBox 8"/>
          <p:cNvSpPr txBox="1"/>
          <p:nvPr/>
        </p:nvSpPr>
        <p:spPr>
          <a:xfrm>
            <a:off x="274320" y="1003757"/>
            <a:ext cx="10149840" cy="2970044"/>
          </a:xfrm>
          <a:prstGeom prst="rect">
            <a:avLst/>
          </a:prstGeom>
          <a:noFill/>
        </p:spPr>
        <p:txBody>
          <a:bodyPr wrap="square" rtlCol="0">
            <a:spAutoFit/>
          </a:bodyPr>
          <a:lstStyle/>
          <a:p>
            <a:pPr algn="just"/>
            <a:r>
              <a:rPr lang="en-US" sz="1100" dirty="0" smtClean="0">
                <a:latin typeface="Calibri" panose="020F0502020204030204" pitchFamily="34" charset="0"/>
                <a:cs typeface="Calibri" panose="020F0502020204030204" pitchFamily="34" charset="0"/>
              </a:rPr>
              <a:t>One </a:t>
            </a:r>
            <a:r>
              <a:rPr lang="en-US" sz="1100" dirty="0">
                <a:latin typeface="Calibri" panose="020F0502020204030204" pitchFamily="34" charset="0"/>
                <a:cs typeface="Calibri" panose="020F0502020204030204" pitchFamily="34" charset="0"/>
              </a:rPr>
              <a:t>of the important filtering options in Tableau is to apply some conditions to already existing filters. These conditions can be very simple like finding only those sales which are higher than certain amount or it can be a complex one based on certain formula. The conditions can also be applied to create a range filter</a:t>
            </a:r>
            <a:r>
              <a:rPr lang="en-US" sz="1100" dirty="0" smtClean="0">
                <a:latin typeface="Calibri" panose="020F0502020204030204" pitchFamily="34" charset="0"/>
                <a:cs typeface="Calibri" panose="020F0502020204030204" pitchFamily="34" charset="0"/>
              </a:rPr>
              <a:t>.</a:t>
            </a:r>
          </a:p>
          <a:p>
            <a:pPr algn="just"/>
            <a:endParaRPr lang="en-US" sz="1100"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Creating Condition Filter</a:t>
            </a:r>
          </a:p>
          <a:p>
            <a:pPr algn="just"/>
            <a:r>
              <a:rPr lang="en-US" sz="1100" dirty="0">
                <a:latin typeface="Calibri" panose="020F0502020204030204" pitchFamily="34" charset="0"/>
                <a:cs typeface="Calibri" panose="020F0502020204030204" pitchFamily="34" charset="0"/>
              </a:rPr>
              <a:t>Using the Sample-superstore, let's find that sub-category of products across all segments whose sales exceed one million. To achieve this objective we follow the below steps.</a:t>
            </a:r>
          </a:p>
          <a:p>
            <a:pPr algn="just"/>
            <a:endParaRPr lang="en-US" sz="1100"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Step-1</a:t>
            </a:r>
          </a:p>
          <a:p>
            <a:pPr algn="just"/>
            <a:r>
              <a:rPr lang="en-US" sz="1100" dirty="0">
                <a:latin typeface="Calibri" panose="020F0502020204030204" pitchFamily="34" charset="0"/>
                <a:cs typeface="Calibri" panose="020F0502020204030204" pitchFamily="34" charset="0"/>
              </a:rPr>
              <a:t>Drag the dimension segment and the measure Sales to the Column shelf. Next drag the dimension Sub-Category to the rows shelf. Choose horizontal bar chart option. Then we get the following chart</a:t>
            </a:r>
            <a:r>
              <a:rPr lang="en-US" sz="1100" dirty="0" smtClean="0">
                <a:latin typeface="Calibri" panose="020F0502020204030204" pitchFamily="34" charset="0"/>
                <a:cs typeface="Calibri" panose="020F0502020204030204" pitchFamily="34" charset="0"/>
              </a:rPr>
              <a:t>.</a:t>
            </a:r>
          </a:p>
          <a:p>
            <a:pPr algn="just"/>
            <a:endParaRPr lang="en-US" sz="1100"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Step-2</a:t>
            </a:r>
          </a:p>
          <a:p>
            <a:pPr algn="just"/>
            <a:r>
              <a:rPr lang="en-US" sz="1100" dirty="0">
                <a:latin typeface="Calibri" panose="020F0502020204030204" pitchFamily="34" charset="0"/>
                <a:cs typeface="Calibri" panose="020F0502020204030204" pitchFamily="34" charset="0"/>
              </a:rPr>
              <a:t>Drag the dimension Sub-Category to the Filters Shelf. Right click it to edit and go to the tab Condition. Here we choose the radio option by field. From the drop downs select Sales, Sum and greater than equal to symbol specifying the value 100000</a:t>
            </a:r>
            <a:r>
              <a:rPr lang="en-US" sz="1100" dirty="0" smtClean="0">
                <a:latin typeface="Calibri" panose="020F0502020204030204" pitchFamily="34" charset="0"/>
                <a:cs typeface="Calibri" panose="020F0502020204030204" pitchFamily="34" charset="0"/>
              </a:rPr>
              <a:t>.</a:t>
            </a:r>
          </a:p>
          <a:p>
            <a:pPr algn="just"/>
            <a:endParaRPr lang="en-US" sz="1100"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On finishing the above two steps we get a chart which shows only those subcategory of products which have the required amount of sale. Also this is shown for all the available segments where the condition is met.</a:t>
            </a:r>
          </a:p>
          <a:p>
            <a:pPr algn="just"/>
            <a:endParaRPr lang="en-US" sz="1100" dirty="0">
              <a:latin typeface="Calibri" panose="020F0502020204030204" pitchFamily="34" charset="0"/>
              <a:cs typeface="Calibri" panose="020F0502020204030204" pitchFamily="34" charset="0"/>
            </a:endParaRPr>
          </a:p>
        </p:txBody>
      </p:sp>
      <p:pic>
        <p:nvPicPr>
          <p:cNvPr id="14338" name="Picture 2" descr="condition_filter_1.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1000" y="3826891"/>
            <a:ext cx="2438400" cy="2564384"/>
          </a:xfrm>
          <a:prstGeom prst="rect">
            <a:avLst/>
          </a:prstGeom>
          <a:noFill/>
          <a:extLst>
            <a:ext uri="{909E8E84-426E-40DD-AFC4-6F175D3DCCD1}">
              <a14:hiddenFill xmlns="" xmlns:a14="http://schemas.microsoft.com/office/drawing/2010/main">
                <a:solidFill>
                  <a:srgbClr val="FFFFFF"/>
                </a:solidFill>
              </a14:hiddenFill>
            </a:ext>
          </a:extLst>
        </p:spPr>
      </p:pic>
      <p:pic>
        <p:nvPicPr>
          <p:cNvPr id="14340" name="Picture 4" descr="condition_filter_2.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886200" y="3769664"/>
            <a:ext cx="2186805" cy="2678837"/>
          </a:xfrm>
          <a:prstGeom prst="rect">
            <a:avLst/>
          </a:prstGeom>
          <a:noFill/>
          <a:extLst>
            <a:ext uri="{909E8E84-426E-40DD-AFC4-6F175D3DCCD1}">
              <a14:hiddenFill xmlns="" xmlns:a14="http://schemas.microsoft.com/office/drawing/2010/main">
                <a:solidFill>
                  <a:srgbClr val="FFFFFF"/>
                </a:solidFill>
              </a14:hiddenFill>
            </a:ext>
          </a:extLst>
        </p:spPr>
      </p:pic>
      <p:pic>
        <p:nvPicPr>
          <p:cNvPr id="14342" name="Picture 6" descr="condition_filter_3.JP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849122" y="3767445"/>
            <a:ext cx="2428875" cy="2550522"/>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p:cNvSpPr txBox="1"/>
          <p:nvPr/>
        </p:nvSpPr>
        <p:spPr>
          <a:xfrm>
            <a:off x="609600" y="5701852"/>
            <a:ext cx="312906" cy="369332"/>
          </a:xfrm>
          <a:prstGeom prst="rect">
            <a:avLst/>
          </a:prstGeom>
          <a:noFill/>
        </p:spPr>
        <p:txBody>
          <a:bodyPr wrap="none" rtlCol="0">
            <a:spAutoFit/>
          </a:bodyPr>
          <a:lstStyle/>
          <a:p>
            <a:r>
              <a:rPr lang="en-US" dirty="0" smtClean="0"/>
              <a:t>1</a:t>
            </a:r>
            <a:endParaRPr lang="en-US" dirty="0"/>
          </a:p>
        </p:txBody>
      </p:sp>
      <p:sp>
        <p:nvSpPr>
          <p:cNvPr id="10" name="TextBox 9"/>
          <p:cNvSpPr txBox="1"/>
          <p:nvPr/>
        </p:nvSpPr>
        <p:spPr>
          <a:xfrm>
            <a:off x="5029200" y="5701852"/>
            <a:ext cx="312906" cy="369332"/>
          </a:xfrm>
          <a:prstGeom prst="rect">
            <a:avLst/>
          </a:prstGeom>
          <a:noFill/>
        </p:spPr>
        <p:txBody>
          <a:bodyPr wrap="none" rtlCol="0">
            <a:spAutoFit/>
          </a:bodyPr>
          <a:lstStyle/>
          <a:p>
            <a:r>
              <a:rPr lang="en-US" dirty="0" smtClean="0"/>
              <a:t>2</a:t>
            </a:r>
            <a:endParaRPr lang="en-US" dirty="0"/>
          </a:p>
        </p:txBody>
      </p:sp>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2" name="Picture 11"/>
          <p:cNvPicPr>
            <a:picLocks noChangeAspect="1" noChangeArrowheads="1"/>
          </p:cNvPicPr>
          <p:nvPr/>
        </p:nvPicPr>
        <p:blipFill>
          <a:blip r:embed="rId6"/>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2748878573"/>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Apply </a:t>
            </a:r>
            <a:r>
              <a:rPr lang="en-US" dirty="0"/>
              <a:t>Filters to </a:t>
            </a:r>
            <a:r>
              <a:rPr lang="en-US" dirty="0" smtClean="0"/>
              <a:t>Multiple Worksheets</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38</a:t>
            </a:fld>
            <a:endParaRPr kumimoji="0" lang="en-US" dirty="0"/>
          </a:p>
        </p:txBody>
      </p:sp>
      <p:sp>
        <p:nvSpPr>
          <p:cNvPr id="9" name="TextBox 8"/>
          <p:cNvSpPr txBox="1"/>
          <p:nvPr/>
        </p:nvSpPr>
        <p:spPr>
          <a:xfrm>
            <a:off x="274320" y="1003757"/>
            <a:ext cx="10149840" cy="5339923"/>
          </a:xfrm>
          <a:prstGeom prst="rect">
            <a:avLst/>
          </a:prstGeom>
          <a:noFill/>
        </p:spPr>
        <p:txBody>
          <a:bodyPr wrap="square" rtlCol="0">
            <a:spAutoFit/>
          </a:bodyPr>
          <a:lstStyle/>
          <a:p>
            <a:pPr algn="just"/>
            <a:r>
              <a:rPr lang="en-US" sz="1100" dirty="0">
                <a:latin typeface="Calibri" panose="020F0502020204030204" pitchFamily="34" charset="0"/>
                <a:cs typeface="Calibri" panose="020F0502020204030204" pitchFamily="34" charset="0"/>
              </a:rPr>
              <a:t>When you add a filter to a worksheet, by default it applies to the current worksheet. Sometimes, however, you might want to apply the filter to other worksheets in the workbook.</a:t>
            </a:r>
          </a:p>
          <a:p>
            <a:pPr algn="just"/>
            <a:r>
              <a:rPr lang="en-US" sz="1100" dirty="0">
                <a:latin typeface="Calibri" panose="020F0502020204030204" pitchFamily="34" charset="0"/>
                <a:cs typeface="Calibri" panose="020F0502020204030204" pitchFamily="34" charset="0"/>
              </a:rPr>
              <a:t>You can select specific worksheets to apply the filter to or apply it globally to all worksheets that use the same data source or related data sources. For example, you might have a filter that only includes a specific region or product of interest. Rather than adding this filter every time you create a new worksheet, you can simply create the filter once and then apply it to multiple worksheets.</a:t>
            </a:r>
          </a:p>
          <a:p>
            <a:pPr algn="just"/>
            <a:r>
              <a:rPr lang="en-US" sz="1100" dirty="0">
                <a:latin typeface="Calibri" panose="020F0502020204030204" pitchFamily="34" charset="0"/>
                <a:cs typeface="Calibri" panose="020F0502020204030204" pitchFamily="34" charset="0"/>
              </a:rPr>
              <a:t>Apply filters to all worksheets that use a related primary data source</a:t>
            </a:r>
          </a:p>
          <a:p>
            <a:pPr algn="just"/>
            <a:r>
              <a:rPr lang="en-US" sz="1100" dirty="0">
                <a:latin typeface="Calibri" panose="020F0502020204030204" pitchFamily="34" charset="0"/>
                <a:cs typeface="Calibri" panose="020F0502020204030204" pitchFamily="34" charset="0"/>
              </a:rPr>
              <a:t>This option applies the filter to all worksheets that use related data sources as their primary data source. For more information, see Filter Data Across Multiple Data Sources.</a:t>
            </a:r>
          </a:p>
          <a:p>
            <a:pPr algn="just"/>
            <a:r>
              <a:rPr lang="en-US" sz="1100" dirty="0">
                <a:latin typeface="Calibri" panose="020F0502020204030204" pitchFamily="34" charset="0"/>
                <a:cs typeface="Calibri" panose="020F0502020204030204" pitchFamily="34" charset="0"/>
              </a:rPr>
              <a:t>To apply a filter to all worksheets using a related primary data source:</a:t>
            </a:r>
          </a:p>
          <a:p>
            <a:pPr algn="just"/>
            <a:r>
              <a:rPr lang="en-US" sz="1100" dirty="0">
                <a:latin typeface="Calibri" panose="020F0502020204030204" pitchFamily="34" charset="0"/>
                <a:cs typeface="Calibri" panose="020F0502020204030204" pitchFamily="34" charset="0"/>
              </a:rPr>
              <a:t>On the Filters shelf, right-click the field and select Apply to Worksheets &gt; All Using Related Data Sources.</a:t>
            </a:r>
          </a:p>
          <a:p>
            <a:pPr algn="just"/>
            <a:r>
              <a:rPr lang="en-US" sz="1100" dirty="0">
                <a:latin typeface="Calibri" panose="020F0502020204030204" pitchFamily="34" charset="0"/>
                <a:cs typeface="Calibri" panose="020F0502020204030204" pitchFamily="34" charset="0"/>
              </a:rPr>
              <a:t>Filters that use this option are global across the workbook.</a:t>
            </a:r>
          </a:p>
          <a:p>
            <a:pPr algn="just"/>
            <a:r>
              <a:rPr lang="en-US" sz="1100" dirty="0">
                <a:latin typeface="Calibri" panose="020F0502020204030204" pitchFamily="34" charset="0"/>
                <a:cs typeface="Calibri" panose="020F0502020204030204" pitchFamily="34" charset="0"/>
              </a:rPr>
              <a:t>Filters that apply to all related data sources are marked with an icon. The filter is automatically created on any existing worksheets, and on any new worksheets you create that use a related data source.</a:t>
            </a:r>
          </a:p>
          <a:p>
            <a:pPr algn="just"/>
            <a:r>
              <a:rPr lang="en-US" sz="1100" dirty="0">
                <a:latin typeface="Calibri" panose="020F0502020204030204" pitchFamily="34" charset="0"/>
                <a:cs typeface="Calibri" panose="020F0502020204030204" pitchFamily="34" charset="0"/>
              </a:rPr>
              <a:t>Any changes you make to the filter affects all of those worksheets.</a:t>
            </a:r>
          </a:p>
          <a:p>
            <a:pPr algn="just"/>
            <a:r>
              <a:rPr lang="en-US" sz="1100" dirty="0">
                <a:latin typeface="Calibri" panose="020F0502020204030204" pitchFamily="34" charset="0"/>
                <a:cs typeface="Calibri" panose="020F0502020204030204" pitchFamily="34" charset="0"/>
              </a:rPr>
              <a:t>Apply filters to all worksheets that use the current primary data source</a:t>
            </a:r>
          </a:p>
          <a:p>
            <a:pPr algn="just"/>
            <a:r>
              <a:rPr lang="en-US" sz="1100" dirty="0">
                <a:latin typeface="Calibri" panose="020F0502020204030204" pitchFamily="34" charset="0"/>
                <a:cs typeface="Calibri" panose="020F0502020204030204" pitchFamily="34" charset="0"/>
              </a:rPr>
              <a:t>This option applies the filter to all worksheets that use the current worksheet's primary data source as their primary data source.</a:t>
            </a:r>
          </a:p>
          <a:p>
            <a:pPr algn="just"/>
            <a:r>
              <a:rPr lang="en-US" sz="1100" dirty="0">
                <a:latin typeface="Calibri" panose="020F0502020204030204" pitchFamily="34" charset="0"/>
                <a:cs typeface="Calibri" panose="020F0502020204030204" pitchFamily="34" charset="0"/>
              </a:rPr>
              <a:t>To apply a filter to all worksheets using the current primary data source:</a:t>
            </a:r>
          </a:p>
          <a:p>
            <a:pPr algn="just"/>
            <a:r>
              <a:rPr lang="en-US" sz="1100" dirty="0">
                <a:latin typeface="Calibri" panose="020F0502020204030204" pitchFamily="34" charset="0"/>
                <a:cs typeface="Calibri" panose="020F0502020204030204" pitchFamily="34" charset="0"/>
              </a:rPr>
              <a:t>On the Filters shelf, right-click the field and select Apply to Worksheets &gt; All Using This Data Source.</a:t>
            </a:r>
          </a:p>
          <a:p>
            <a:pPr algn="just"/>
            <a:r>
              <a:rPr lang="en-US" sz="1100" dirty="0">
                <a:latin typeface="Calibri" panose="020F0502020204030204" pitchFamily="34" charset="0"/>
                <a:cs typeface="Calibri" panose="020F0502020204030204" pitchFamily="34" charset="0"/>
              </a:rPr>
              <a:t>Filters that use this option are global across the workbook.</a:t>
            </a:r>
          </a:p>
          <a:p>
            <a:pPr algn="just"/>
            <a:r>
              <a:rPr lang="en-US" sz="1100" dirty="0">
                <a:latin typeface="Calibri" panose="020F0502020204030204" pitchFamily="34" charset="0"/>
                <a:cs typeface="Calibri" panose="020F0502020204030204" pitchFamily="34" charset="0"/>
              </a:rPr>
              <a:t>Filters that apply to all worksheets are marked with a data source icon . The filter is automatically created on any new worksheets you create after you drag a field to the view.</a:t>
            </a:r>
          </a:p>
          <a:p>
            <a:pPr algn="just"/>
            <a:r>
              <a:rPr lang="en-US" sz="1100" dirty="0">
                <a:latin typeface="Calibri" panose="020F0502020204030204" pitchFamily="34" charset="0"/>
                <a:cs typeface="Calibri" panose="020F0502020204030204" pitchFamily="34" charset="0"/>
              </a:rPr>
              <a:t>Any changes you make to the filter affects all of those worksheets.</a:t>
            </a:r>
          </a:p>
          <a:p>
            <a:pPr algn="just"/>
            <a:r>
              <a:rPr lang="en-US" sz="1100" dirty="0">
                <a:latin typeface="Calibri" panose="020F0502020204030204" pitchFamily="34" charset="0"/>
                <a:cs typeface="Calibri" panose="020F0502020204030204" pitchFamily="34" charset="0"/>
              </a:rPr>
              <a:t>Note: If blending multiple data sources in a view, the All Using This Data Source option applies to the filter if it is the primary data source.</a:t>
            </a:r>
          </a:p>
          <a:p>
            <a:pPr algn="just"/>
            <a:r>
              <a:rPr lang="en-US" sz="1100" dirty="0">
                <a:latin typeface="Calibri" panose="020F0502020204030204" pitchFamily="34" charset="0"/>
                <a:cs typeface="Calibri" panose="020F0502020204030204" pitchFamily="34" charset="0"/>
              </a:rPr>
              <a:t>Apply filters to select worksheets</a:t>
            </a:r>
          </a:p>
          <a:p>
            <a:pPr algn="just"/>
            <a:r>
              <a:rPr lang="en-US" sz="1100" dirty="0">
                <a:latin typeface="Calibri" panose="020F0502020204030204" pitchFamily="34" charset="0"/>
                <a:cs typeface="Calibri" panose="020F0502020204030204" pitchFamily="34" charset="0"/>
              </a:rPr>
              <a:t>This option opens a dialog box where you can select from a list of worksheets that use the same data source or related data sources.</a:t>
            </a:r>
          </a:p>
          <a:p>
            <a:pPr algn="just"/>
            <a:r>
              <a:rPr lang="en-US" sz="1100" dirty="0">
                <a:latin typeface="Calibri" panose="020F0502020204030204" pitchFamily="34" charset="0"/>
                <a:cs typeface="Calibri" panose="020F0502020204030204" pitchFamily="34" charset="0"/>
              </a:rPr>
              <a:t>To apply a filter to select worksheets:</a:t>
            </a:r>
          </a:p>
          <a:p>
            <a:pPr algn="just"/>
            <a:r>
              <a:rPr lang="en-US" sz="1100" dirty="0">
                <a:latin typeface="Calibri" panose="020F0502020204030204" pitchFamily="34" charset="0"/>
                <a:cs typeface="Calibri" panose="020F0502020204030204" pitchFamily="34" charset="0"/>
              </a:rPr>
              <a:t>On the Filters shelf, right-click the field and select Apply to Worksheets &gt; Selected Worksheets.</a:t>
            </a:r>
          </a:p>
          <a:p>
            <a:pPr algn="just"/>
            <a:r>
              <a:rPr lang="en-US" sz="1100" dirty="0">
                <a:latin typeface="Calibri" panose="020F0502020204030204" pitchFamily="34" charset="0"/>
                <a:cs typeface="Calibri" panose="020F0502020204030204" pitchFamily="34" charset="0"/>
              </a:rPr>
              <a:t>In the Apply Filter to Worksheets dialog box, select the worksheets that you want to apply the filter. If any of the sheets already contain a filter on the same field, the dialog box will provide details about the filter.</a:t>
            </a:r>
          </a:p>
          <a:p>
            <a:pPr algn="just"/>
            <a:r>
              <a:rPr lang="en-US" sz="1100" dirty="0">
                <a:latin typeface="Calibri" panose="020F0502020204030204" pitchFamily="34" charset="0"/>
                <a:cs typeface="Calibri" panose="020F0502020204030204" pitchFamily="34" charset="0"/>
              </a:rPr>
              <a:t>If you select the sheet, the current filter will override any existing filter selections</a:t>
            </a:r>
            <a:r>
              <a:rPr lang="en-US" sz="1100" dirty="0" smtClean="0">
                <a:latin typeface="Calibri" panose="020F0502020204030204" pitchFamily="34" charset="0"/>
                <a:cs typeface="Calibri" panose="020F0502020204030204" pitchFamily="34" charset="0"/>
              </a:rPr>
              <a:t>.</a:t>
            </a:r>
          </a:p>
          <a:p>
            <a:pPr algn="just"/>
            <a:endParaRPr lang="en-US" sz="1100" dirty="0">
              <a:latin typeface="Calibri" panose="020F0502020204030204" pitchFamily="34" charset="0"/>
              <a:cs typeface="Calibri" panose="020F0502020204030204" pitchFamily="34" charset="0"/>
            </a:endParaRPr>
          </a:p>
          <a:p>
            <a:pPr algn="just"/>
            <a:endParaRPr lang="en-US" sz="1100" dirty="0">
              <a:latin typeface="Calibri" panose="020F0502020204030204" pitchFamily="34" charset="0"/>
              <a:cs typeface="Calibri" panose="020F0502020204030204" pitchFamily="34" charset="0"/>
            </a:endParaRPr>
          </a:p>
        </p:txBody>
      </p:sp>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6" name="Picture 5"/>
          <p:cNvPicPr>
            <a:picLocks noChangeAspect="1" noChangeArrowheads="1"/>
          </p:cNvPicPr>
          <p:nvPr/>
        </p:nvPicPr>
        <p:blipFill>
          <a:blip r:embed="rId3"/>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2535988770"/>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Apply </a:t>
            </a:r>
            <a:r>
              <a:rPr lang="en-US" dirty="0"/>
              <a:t>Filters to </a:t>
            </a:r>
            <a:r>
              <a:rPr lang="en-US" dirty="0" smtClean="0"/>
              <a:t>Multiple Worksheets</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39</a:t>
            </a:fld>
            <a:endParaRPr kumimoji="0" lang="en-US" dirty="0"/>
          </a:p>
        </p:txBody>
      </p:sp>
      <p:sp>
        <p:nvSpPr>
          <p:cNvPr id="9" name="TextBox 8"/>
          <p:cNvSpPr txBox="1"/>
          <p:nvPr/>
        </p:nvSpPr>
        <p:spPr>
          <a:xfrm>
            <a:off x="274320" y="1003757"/>
            <a:ext cx="10149840" cy="2631490"/>
          </a:xfrm>
          <a:prstGeom prst="rect">
            <a:avLst/>
          </a:prstGeom>
          <a:noFill/>
        </p:spPr>
        <p:txBody>
          <a:bodyPr wrap="square" rtlCol="0">
            <a:spAutoFit/>
          </a:bodyPr>
          <a:lstStyle/>
          <a:p>
            <a:pPr algn="just"/>
            <a:r>
              <a:rPr lang="en-US" sz="1100" dirty="0">
                <a:latin typeface="Calibri" panose="020F0502020204030204" pitchFamily="34" charset="0"/>
                <a:cs typeface="Calibri" panose="020F0502020204030204" pitchFamily="34" charset="0"/>
              </a:rPr>
              <a:t>Filters that apply to a selection of worksheets are marked with the worksheet icon . Any changes you make to the filter affect all of the selected worksheets</a:t>
            </a:r>
            <a:r>
              <a:rPr lang="en-US" sz="1100" dirty="0" smtClean="0">
                <a:latin typeface="Calibri" panose="020F0502020204030204" pitchFamily="34" charset="0"/>
                <a:cs typeface="Calibri" panose="020F0502020204030204" pitchFamily="34" charset="0"/>
              </a:rPr>
              <a:t>.</a:t>
            </a:r>
          </a:p>
          <a:p>
            <a:pPr algn="just"/>
            <a:endParaRPr lang="en-US" sz="1100"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Apply filters to the current worksheet only</a:t>
            </a:r>
          </a:p>
          <a:p>
            <a:pPr algn="just"/>
            <a:r>
              <a:rPr lang="en-US" sz="1100" dirty="0">
                <a:latin typeface="Calibri" panose="020F0502020204030204" pitchFamily="34" charset="0"/>
                <a:cs typeface="Calibri" panose="020F0502020204030204" pitchFamily="34" charset="0"/>
              </a:rPr>
              <a:t>This option only applies to the current worksheet. This option is selected by default when you create new filters. Filters that are local to the current worksheet are shown without any additional icons.</a:t>
            </a:r>
          </a:p>
          <a:p>
            <a:pPr algn="just"/>
            <a:r>
              <a:rPr lang="en-US" sz="1100" dirty="0">
                <a:latin typeface="Calibri" panose="020F0502020204030204" pitchFamily="34" charset="0"/>
                <a:cs typeface="Calibri" panose="020F0502020204030204" pitchFamily="34" charset="0"/>
              </a:rPr>
              <a:t>To apply a filter to the current worksheet only:</a:t>
            </a:r>
          </a:p>
          <a:p>
            <a:pPr algn="just"/>
            <a:r>
              <a:rPr lang="en-US" sz="1100" dirty="0">
                <a:latin typeface="Calibri" panose="020F0502020204030204" pitchFamily="34" charset="0"/>
                <a:cs typeface="Calibri" panose="020F0502020204030204" pitchFamily="34" charset="0"/>
              </a:rPr>
              <a:t>On the Filters shelf, right-click the field and select Apply to Worksheets &gt; Only This Worksheet.</a:t>
            </a:r>
          </a:p>
          <a:p>
            <a:pPr algn="just"/>
            <a:r>
              <a:rPr lang="en-US" sz="1100" dirty="0">
                <a:latin typeface="Calibri" panose="020F0502020204030204" pitchFamily="34" charset="0"/>
                <a:cs typeface="Calibri" panose="020F0502020204030204" pitchFamily="34" charset="0"/>
              </a:rPr>
              <a:t>If you apply a filter to all worksheets or selected worksheets and then change the setting to apply the filter to just the current worksheet, the filters are not removed from all other worksheets. Rather, the filters are disconnected and they are all made local to their respective worksheets. You can go to each worksheet and remove the filter or modify selections.</a:t>
            </a:r>
          </a:p>
          <a:p>
            <a:pPr algn="just"/>
            <a:r>
              <a:rPr lang="en-US" sz="1100" dirty="0">
                <a:latin typeface="Calibri" panose="020F0502020204030204" pitchFamily="34" charset="0"/>
                <a:cs typeface="Calibri" panose="020F0502020204030204" pitchFamily="34" charset="0"/>
              </a:rPr>
              <a:t>Filter all worksheets on a dashboard</a:t>
            </a:r>
          </a:p>
          <a:p>
            <a:pPr algn="just"/>
            <a:r>
              <a:rPr lang="en-US" sz="1100" dirty="0">
                <a:latin typeface="Calibri" panose="020F0502020204030204" pitchFamily="34" charset="0"/>
                <a:cs typeface="Calibri" panose="020F0502020204030204" pitchFamily="34" charset="0"/>
              </a:rPr>
              <a:t>This option applies the filter to all worksheets in the dashboard that use the same data source or related data sources as their primary data source.</a:t>
            </a:r>
          </a:p>
          <a:p>
            <a:pPr algn="just"/>
            <a:r>
              <a:rPr lang="en-US" sz="1100" dirty="0">
                <a:latin typeface="Calibri" panose="020F0502020204030204" pitchFamily="34" charset="0"/>
                <a:cs typeface="Calibri" panose="020F0502020204030204" pitchFamily="34" charset="0"/>
              </a:rPr>
              <a:t>To filter all worksheets on a dashboard:</a:t>
            </a:r>
          </a:p>
          <a:p>
            <a:pPr algn="just"/>
            <a:r>
              <a:rPr lang="en-US" sz="1100" dirty="0">
                <a:latin typeface="Calibri" panose="020F0502020204030204" pitchFamily="34" charset="0"/>
                <a:cs typeface="Calibri" panose="020F0502020204030204" pitchFamily="34" charset="0"/>
              </a:rPr>
              <a:t>In a dashboard, click the drop-down menu on a filter card and select Apply to Worksheets &gt; Selected worksheets.</a:t>
            </a:r>
          </a:p>
          <a:p>
            <a:pPr algn="just"/>
            <a:r>
              <a:rPr lang="en-US" sz="1100" dirty="0">
                <a:latin typeface="Calibri" panose="020F0502020204030204" pitchFamily="34" charset="0"/>
                <a:cs typeface="Calibri" panose="020F0502020204030204" pitchFamily="34" charset="0"/>
              </a:rPr>
              <a:t>In the Apply Filter to Worksheets dialog box, click All on dashboard, and then click OK.</a:t>
            </a:r>
          </a:p>
        </p:txBody>
      </p:sp>
      <p:pic>
        <p:nvPicPr>
          <p:cNvPr id="15362" name="Picture 2" descr="https://onlinehelp.tableau.com/current/pro/desktop/en-us/Img/shared_filters4.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562600" y="3581400"/>
            <a:ext cx="3662521" cy="3038686"/>
          </a:xfrm>
          <a:prstGeom prst="rect">
            <a:avLst/>
          </a:prstGeom>
          <a:noFill/>
          <a:extLst>
            <a:ext uri="{909E8E84-426E-40DD-AFC4-6F175D3DCCD1}">
              <a14:hiddenFill xmlns="" xmlns:a14="http://schemas.microsoft.com/office/drawing/2010/main">
                <a:solidFill>
                  <a:srgbClr val="FFFFFF"/>
                </a:solidFill>
              </a14:hiddenFill>
            </a:ext>
          </a:extLst>
        </p:spPr>
      </p:pic>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0" name="Picture 9"/>
          <p:cNvPicPr>
            <a:picLocks noChangeAspect="1" noChangeArrowheads="1"/>
          </p:cNvPicPr>
          <p:nvPr/>
        </p:nvPicPr>
        <p:blipFill>
          <a:blip r:embed="rId4"/>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282498603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a:t>Tableau </a:t>
            </a:r>
            <a:r>
              <a:rPr lang="en-US" dirty="0" smtClean="0"/>
              <a:t>Design Flow</a:t>
            </a:r>
            <a:endParaRPr lang="en-US" dirty="0"/>
          </a:p>
        </p:txBody>
      </p:sp>
      <p:sp>
        <p:nvSpPr>
          <p:cNvPr id="3" name="TextBox 2"/>
          <p:cNvSpPr txBox="1"/>
          <p:nvPr/>
        </p:nvSpPr>
        <p:spPr>
          <a:xfrm>
            <a:off x="274320" y="1003756"/>
            <a:ext cx="10149840" cy="5001369"/>
          </a:xfrm>
          <a:prstGeom prst="rect">
            <a:avLst/>
          </a:prstGeom>
          <a:noFill/>
        </p:spPr>
        <p:txBody>
          <a:bodyPr wrap="square" rtlCol="0">
            <a:spAutoFit/>
          </a:bodyPr>
          <a:lstStyle/>
          <a:p>
            <a:pPr algn="just"/>
            <a:r>
              <a:rPr lang="en-US" sz="1100" dirty="0">
                <a:latin typeface="Calibri" panose="020F0502020204030204" pitchFamily="34" charset="0"/>
                <a:cs typeface="Calibri" panose="020F0502020204030204" pitchFamily="34" charset="0"/>
              </a:rPr>
              <a:t>As Tableau help us analyze a lots of data over many time periods, dimensions and measures, it needs a very meticulous planning to create a good dashboard or story. hence it is important to know the approach to design a good dashboards. Like any other field of human endeavor, there are many best practices to be followed to create good worksheets and dashboards.</a:t>
            </a:r>
          </a:p>
          <a:p>
            <a:pPr algn="just"/>
            <a:endParaRPr lang="en-US" sz="1100"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Though the final outcome expected from a Tableau project is ideally a dashboard with story, there are many intermediate steps which need to be completed to reach this goal. Below is a flow of design steps that should be ideally followed to create effective dashboards</a:t>
            </a:r>
            <a:r>
              <a:rPr lang="en-US" sz="1100" dirty="0" smtClean="0">
                <a:latin typeface="Calibri" panose="020F0502020204030204" pitchFamily="34" charset="0"/>
                <a:cs typeface="Calibri" panose="020F0502020204030204" pitchFamily="34" charset="0"/>
              </a:rPr>
              <a:t>.</a:t>
            </a:r>
          </a:p>
          <a:p>
            <a:pPr algn="just"/>
            <a:endParaRPr lang="en-US" sz="1100" dirty="0">
              <a:latin typeface="Calibri" panose="020F0502020204030204" pitchFamily="34" charset="0"/>
              <a:cs typeface="Calibri" panose="020F0502020204030204" pitchFamily="34" charset="0"/>
            </a:endParaRPr>
          </a:p>
          <a:p>
            <a:pPr algn="just"/>
            <a:r>
              <a:rPr lang="en-US" sz="1100" b="1" dirty="0">
                <a:latin typeface="Calibri" panose="020F0502020204030204" pitchFamily="34" charset="0"/>
                <a:cs typeface="Calibri" panose="020F0502020204030204" pitchFamily="34" charset="0"/>
              </a:rPr>
              <a:t>Connect to Data Source</a:t>
            </a:r>
          </a:p>
          <a:p>
            <a:pPr algn="just"/>
            <a:r>
              <a:rPr lang="en-US" sz="1100" dirty="0">
                <a:latin typeface="Calibri" panose="020F0502020204030204" pitchFamily="34" charset="0"/>
                <a:cs typeface="Calibri" panose="020F0502020204030204" pitchFamily="34" charset="0"/>
              </a:rPr>
              <a:t>Tableau connects to all popular data sources. It has inbuilt connectors which take care of establishing the connection once the connection parameters are supplied. be it Simple text files, Relational sources, No </a:t>
            </a:r>
            <a:r>
              <a:rPr lang="en-US" sz="1100" dirty="0" err="1">
                <a:latin typeface="Calibri" panose="020F0502020204030204" pitchFamily="34" charset="0"/>
                <a:cs typeface="Calibri" panose="020F0502020204030204" pitchFamily="34" charset="0"/>
              </a:rPr>
              <a:t>Sql</a:t>
            </a:r>
            <a:r>
              <a:rPr lang="en-US" sz="1100" dirty="0">
                <a:latin typeface="Calibri" panose="020F0502020204030204" pitchFamily="34" charset="0"/>
                <a:cs typeface="Calibri" panose="020F0502020204030204" pitchFamily="34" charset="0"/>
              </a:rPr>
              <a:t> sources or Cloud data bases, tableau connects to nearly every data source.</a:t>
            </a:r>
          </a:p>
          <a:p>
            <a:pPr algn="just"/>
            <a:endParaRPr lang="en-US" sz="1100" dirty="0">
              <a:latin typeface="Calibri" panose="020F0502020204030204" pitchFamily="34" charset="0"/>
              <a:cs typeface="Calibri" panose="020F0502020204030204" pitchFamily="34" charset="0"/>
            </a:endParaRPr>
          </a:p>
          <a:p>
            <a:pPr algn="just"/>
            <a:r>
              <a:rPr lang="en-US" sz="1100" b="1" dirty="0">
                <a:latin typeface="Calibri" panose="020F0502020204030204" pitchFamily="34" charset="0"/>
                <a:cs typeface="Calibri" panose="020F0502020204030204" pitchFamily="34" charset="0"/>
              </a:rPr>
              <a:t>Build Data Views</a:t>
            </a:r>
          </a:p>
          <a:p>
            <a:pPr algn="just"/>
            <a:r>
              <a:rPr lang="en-US" sz="1100" dirty="0">
                <a:latin typeface="Calibri" panose="020F0502020204030204" pitchFamily="34" charset="0"/>
                <a:cs typeface="Calibri" panose="020F0502020204030204" pitchFamily="34" charset="0"/>
              </a:rPr>
              <a:t>After connecting to a data source, you get all the column and data available in the Tableau environment. You classify them as dimensions, measures and create any hierarchy required. Using these you build views which are traditionally known as Reports. Tableau provides easy drag and drop feature to build views.</a:t>
            </a:r>
          </a:p>
          <a:p>
            <a:pPr algn="just"/>
            <a:endParaRPr lang="en-US" sz="1100" dirty="0">
              <a:latin typeface="Calibri" panose="020F0502020204030204" pitchFamily="34" charset="0"/>
              <a:cs typeface="Calibri" panose="020F0502020204030204" pitchFamily="34" charset="0"/>
            </a:endParaRPr>
          </a:p>
          <a:p>
            <a:pPr algn="just"/>
            <a:r>
              <a:rPr lang="en-US" sz="1100" b="1" dirty="0">
                <a:latin typeface="Calibri" panose="020F0502020204030204" pitchFamily="34" charset="0"/>
                <a:cs typeface="Calibri" panose="020F0502020204030204" pitchFamily="34" charset="0"/>
              </a:rPr>
              <a:t>Enhance the Views</a:t>
            </a:r>
          </a:p>
          <a:p>
            <a:pPr algn="just"/>
            <a:r>
              <a:rPr lang="en-US" sz="1100" dirty="0">
                <a:latin typeface="Calibri" panose="020F0502020204030204" pitchFamily="34" charset="0"/>
                <a:cs typeface="Calibri" panose="020F0502020204030204" pitchFamily="34" charset="0"/>
              </a:rPr>
              <a:t>The views created above needs to be enhanced further by use of filters, aggregations, Labeling of Axes, </a:t>
            </a:r>
            <a:endParaRPr lang="en-US" sz="1100" dirty="0" smtClean="0">
              <a:latin typeface="Calibri" panose="020F0502020204030204" pitchFamily="34" charset="0"/>
              <a:cs typeface="Calibri" panose="020F0502020204030204" pitchFamily="34" charset="0"/>
            </a:endParaRPr>
          </a:p>
          <a:p>
            <a:pPr algn="just"/>
            <a:r>
              <a:rPr lang="en-US" sz="1100" dirty="0" smtClean="0">
                <a:latin typeface="Calibri" panose="020F0502020204030204" pitchFamily="34" charset="0"/>
                <a:cs typeface="Calibri" panose="020F0502020204030204" pitchFamily="34" charset="0"/>
              </a:rPr>
              <a:t>Formatting </a:t>
            </a:r>
            <a:r>
              <a:rPr lang="en-US" sz="1100" dirty="0">
                <a:latin typeface="Calibri" panose="020F0502020204030204" pitchFamily="34" charset="0"/>
                <a:cs typeface="Calibri" panose="020F0502020204030204" pitchFamily="34" charset="0"/>
              </a:rPr>
              <a:t>of colors and borders etc.</a:t>
            </a:r>
          </a:p>
          <a:p>
            <a:pPr algn="just"/>
            <a:endParaRPr lang="en-US" sz="1100" dirty="0">
              <a:latin typeface="Calibri" panose="020F0502020204030204" pitchFamily="34" charset="0"/>
              <a:cs typeface="Calibri" panose="020F0502020204030204" pitchFamily="34" charset="0"/>
            </a:endParaRPr>
          </a:p>
          <a:p>
            <a:pPr algn="just"/>
            <a:r>
              <a:rPr lang="en-US" sz="1100" b="1" dirty="0">
                <a:latin typeface="Calibri" panose="020F0502020204030204" pitchFamily="34" charset="0"/>
                <a:cs typeface="Calibri" panose="020F0502020204030204" pitchFamily="34" charset="0"/>
              </a:rPr>
              <a:t>Create Worksheets</a:t>
            </a:r>
          </a:p>
          <a:p>
            <a:pPr algn="just"/>
            <a:r>
              <a:rPr lang="en-US" sz="1100" dirty="0">
                <a:latin typeface="Calibri" panose="020F0502020204030204" pitchFamily="34" charset="0"/>
                <a:cs typeface="Calibri" panose="020F0502020204030204" pitchFamily="34" charset="0"/>
              </a:rPr>
              <a:t>We create different worksheets to create different views on the same data or different data.</a:t>
            </a:r>
          </a:p>
          <a:p>
            <a:pPr algn="just"/>
            <a:endParaRPr lang="en-US" sz="1100" dirty="0">
              <a:latin typeface="Calibri" panose="020F0502020204030204" pitchFamily="34" charset="0"/>
              <a:cs typeface="Calibri" panose="020F0502020204030204" pitchFamily="34" charset="0"/>
            </a:endParaRPr>
          </a:p>
          <a:p>
            <a:pPr algn="just"/>
            <a:r>
              <a:rPr lang="en-US" sz="1100" b="1" dirty="0">
                <a:latin typeface="Calibri" panose="020F0502020204030204" pitchFamily="34" charset="0"/>
                <a:cs typeface="Calibri" panose="020F0502020204030204" pitchFamily="34" charset="0"/>
              </a:rPr>
              <a:t>Create and Organize Dashboards</a:t>
            </a:r>
          </a:p>
          <a:p>
            <a:pPr algn="just"/>
            <a:r>
              <a:rPr lang="en-US" sz="1100" dirty="0">
                <a:latin typeface="Calibri" panose="020F0502020204030204" pitchFamily="34" charset="0"/>
                <a:cs typeface="Calibri" panose="020F0502020204030204" pitchFamily="34" charset="0"/>
              </a:rPr>
              <a:t>Dashboards contain multiple worksheets which are linked it. </a:t>
            </a:r>
            <a:endParaRPr lang="en-US" sz="1100" dirty="0" smtClean="0">
              <a:latin typeface="Calibri" panose="020F0502020204030204" pitchFamily="34" charset="0"/>
              <a:cs typeface="Calibri" panose="020F0502020204030204" pitchFamily="34" charset="0"/>
            </a:endParaRPr>
          </a:p>
          <a:p>
            <a:pPr algn="just"/>
            <a:r>
              <a:rPr lang="en-US" sz="1100" dirty="0" smtClean="0">
                <a:latin typeface="Calibri" panose="020F0502020204030204" pitchFamily="34" charset="0"/>
                <a:cs typeface="Calibri" panose="020F0502020204030204" pitchFamily="34" charset="0"/>
              </a:rPr>
              <a:t>So </a:t>
            </a:r>
            <a:r>
              <a:rPr lang="en-US" sz="1100" dirty="0">
                <a:latin typeface="Calibri" panose="020F0502020204030204" pitchFamily="34" charset="0"/>
                <a:cs typeface="Calibri" panose="020F0502020204030204" pitchFamily="34" charset="0"/>
              </a:rPr>
              <a:t>the action in any of the worksheet can change the result in the dashboard accordingly.</a:t>
            </a:r>
          </a:p>
          <a:p>
            <a:pPr algn="just"/>
            <a:endParaRPr lang="en-US" sz="1100" dirty="0">
              <a:latin typeface="Calibri" panose="020F0502020204030204" pitchFamily="34" charset="0"/>
              <a:cs typeface="Calibri" panose="020F0502020204030204" pitchFamily="34" charset="0"/>
            </a:endParaRPr>
          </a:p>
          <a:p>
            <a:pPr algn="just"/>
            <a:r>
              <a:rPr lang="en-US" sz="1100" b="1" dirty="0">
                <a:latin typeface="Calibri" panose="020F0502020204030204" pitchFamily="34" charset="0"/>
                <a:cs typeface="Calibri" panose="020F0502020204030204" pitchFamily="34" charset="0"/>
              </a:rPr>
              <a:t>Create a Story</a:t>
            </a:r>
          </a:p>
          <a:p>
            <a:pPr algn="just"/>
            <a:r>
              <a:rPr lang="en-US" sz="1100" dirty="0">
                <a:latin typeface="Calibri" panose="020F0502020204030204" pitchFamily="34" charset="0"/>
                <a:cs typeface="Calibri" panose="020F0502020204030204" pitchFamily="34" charset="0"/>
              </a:rPr>
              <a:t>A story is a sheet that contains a sequence of worksheets or dashboards that work together to convey information. </a:t>
            </a:r>
            <a:endParaRPr lang="en-US" sz="1100" dirty="0" smtClean="0">
              <a:latin typeface="Calibri" panose="020F0502020204030204" pitchFamily="34" charset="0"/>
              <a:cs typeface="Calibri" panose="020F0502020204030204" pitchFamily="34" charset="0"/>
            </a:endParaRPr>
          </a:p>
          <a:p>
            <a:pPr algn="just"/>
            <a:r>
              <a:rPr lang="en-US" sz="1100" dirty="0" smtClean="0">
                <a:latin typeface="Calibri" panose="020F0502020204030204" pitchFamily="34" charset="0"/>
                <a:cs typeface="Calibri" panose="020F0502020204030204" pitchFamily="34" charset="0"/>
              </a:rPr>
              <a:t>You </a:t>
            </a:r>
            <a:r>
              <a:rPr lang="en-US" sz="1100" dirty="0">
                <a:latin typeface="Calibri" panose="020F0502020204030204" pitchFamily="34" charset="0"/>
                <a:cs typeface="Calibri" panose="020F0502020204030204" pitchFamily="34" charset="0"/>
              </a:rPr>
              <a:t>can create stories to show how facts are connected, provide context, demonstrate how decisions relate to outcomes, or simply make a compelling case</a:t>
            </a:r>
          </a:p>
        </p:txBody>
      </p:sp>
      <p:sp>
        <p:nvSpPr>
          <p:cNvPr id="4" name="Slide Number Placeholder 3"/>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4</a:t>
            </a:fld>
            <a:endParaRPr kumimoji="0" lang="en-US" dirty="0"/>
          </a:p>
        </p:txBody>
      </p:sp>
      <p:sp>
        <p:nvSpPr>
          <p:cNvPr id="5" name="Footer Placeholder 4"/>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21506" name="Picture 2" descr="designflow.JPG"/>
          <p:cNvPicPr>
            <a:picLocks noChangeAspect="1" noChangeArrowheads="1"/>
          </p:cNvPicPr>
          <p:nvPr/>
        </p:nvPicPr>
        <p:blipFill rotWithShape="1">
          <a:blip r:embed="rId2">
            <a:extLst>
              <a:ext uri="{28A0092B-C50C-407E-A947-70E740481C1C}">
                <a14:useLocalDpi xmlns="" xmlns:a14="http://schemas.microsoft.com/office/drawing/2010/main" val="0"/>
              </a:ext>
            </a:extLst>
          </a:blip>
          <a:srcRect l="27884" r="34386" b="3215"/>
          <a:stretch/>
        </p:blipFill>
        <p:spPr bwMode="auto">
          <a:xfrm>
            <a:off x="8686800" y="3212605"/>
            <a:ext cx="1276165" cy="2521237"/>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p:cNvPicPr>
            <a:picLocks noChangeAspect="1" noChangeArrowheads="1"/>
          </p:cNvPicPr>
          <p:nvPr/>
        </p:nvPicPr>
        <p:blipFill>
          <a:blip r:embed="rId3"/>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3739904997"/>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Filter </a:t>
            </a:r>
            <a:r>
              <a:rPr lang="en-US" dirty="0"/>
              <a:t>Data Across Multiple Data </a:t>
            </a:r>
            <a:r>
              <a:rPr lang="en-US" dirty="0" smtClean="0"/>
              <a:t>Sources</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40</a:t>
            </a:fld>
            <a:endParaRPr kumimoji="0" lang="en-US" dirty="0"/>
          </a:p>
        </p:txBody>
      </p:sp>
      <p:sp>
        <p:nvSpPr>
          <p:cNvPr id="9" name="TextBox 8"/>
          <p:cNvSpPr txBox="1"/>
          <p:nvPr/>
        </p:nvSpPr>
        <p:spPr>
          <a:xfrm>
            <a:off x="274320" y="1003757"/>
            <a:ext cx="10149840" cy="4493538"/>
          </a:xfrm>
          <a:prstGeom prst="rect">
            <a:avLst/>
          </a:prstGeom>
          <a:noFill/>
        </p:spPr>
        <p:txBody>
          <a:bodyPr wrap="square" rtlCol="0">
            <a:spAutoFit/>
          </a:bodyPr>
          <a:lstStyle/>
          <a:p>
            <a:pPr algn="just"/>
            <a:r>
              <a:rPr lang="en-US" sz="1100" dirty="0">
                <a:latin typeface="Calibri" panose="020F0502020204030204" pitchFamily="34" charset="0"/>
                <a:cs typeface="Calibri" panose="020F0502020204030204" pitchFamily="34" charset="0"/>
              </a:rPr>
              <a:t>While working with multiple data sources in a workbook, you might want to compare the data between them using a field they have in common. To do so, you can apply a filter across multiple primary data sources.</a:t>
            </a:r>
          </a:p>
          <a:p>
            <a:pPr algn="just"/>
            <a:r>
              <a:rPr lang="en-US" sz="1100" dirty="0">
                <a:latin typeface="Calibri" panose="020F0502020204030204" pitchFamily="34" charset="0"/>
                <a:cs typeface="Calibri" panose="020F0502020204030204" pitchFamily="34" charset="0"/>
              </a:rPr>
              <a:t>For example, the following dashboard shows the order quantity, average sales, and average profit for customers. It has three views. Each of the views uses a different data source as its primary data source, and those data sources all have a field in common: Customer Name. There is also a filter card in the view for Customer Name</a:t>
            </a:r>
            <a:r>
              <a:rPr lang="en-US" sz="1100" dirty="0" smtClean="0">
                <a:latin typeface="Calibri" panose="020F0502020204030204" pitchFamily="34" charset="0"/>
                <a:cs typeface="Calibri" panose="020F0502020204030204" pitchFamily="34" charset="0"/>
              </a:rPr>
              <a:t>.</a:t>
            </a:r>
          </a:p>
          <a:p>
            <a:pPr algn="just"/>
            <a:endParaRPr lang="en-US" sz="1100"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Step 1: Define relationships between your data sources</a:t>
            </a:r>
          </a:p>
          <a:p>
            <a:pPr algn="just"/>
            <a:r>
              <a:rPr lang="en-US" sz="1100" dirty="0">
                <a:latin typeface="Calibri" panose="020F0502020204030204" pitchFamily="34" charset="0"/>
                <a:cs typeface="Calibri" panose="020F0502020204030204" pitchFamily="34" charset="0"/>
              </a:rPr>
              <a:t>Before you can create relationships between data sources, you must ensure that there is a </a:t>
            </a:r>
            <a:r>
              <a:rPr lang="en-US" sz="1100" dirty="0" smtClean="0">
                <a:latin typeface="Calibri" panose="020F0502020204030204" pitchFamily="34" charset="0"/>
                <a:cs typeface="Calibri" panose="020F0502020204030204" pitchFamily="34" charset="0"/>
              </a:rPr>
              <a:t>common</a:t>
            </a:r>
          </a:p>
          <a:p>
            <a:pPr algn="just"/>
            <a:r>
              <a:rPr lang="en-US" sz="1100" dirty="0" smtClean="0">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field between the data sources you're mapping. </a:t>
            </a:r>
            <a:endParaRPr lang="en-US" sz="1100" dirty="0" smtClean="0">
              <a:latin typeface="Calibri" panose="020F0502020204030204" pitchFamily="34" charset="0"/>
              <a:cs typeface="Calibri" panose="020F0502020204030204" pitchFamily="34" charset="0"/>
            </a:endParaRPr>
          </a:p>
          <a:p>
            <a:pPr algn="just"/>
            <a:r>
              <a:rPr lang="en-US" sz="1100" dirty="0" smtClean="0">
                <a:latin typeface="Calibri" panose="020F0502020204030204" pitchFamily="34" charset="0"/>
                <a:cs typeface="Calibri" panose="020F0502020204030204" pitchFamily="34" charset="0"/>
              </a:rPr>
              <a:t>The </a:t>
            </a:r>
            <a:r>
              <a:rPr lang="en-US" sz="1100" dirty="0">
                <a:latin typeface="Calibri" panose="020F0502020204030204" pitchFamily="34" charset="0"/>
                <a:cs typeface="Calibri" panose="020F0502020204030204" pitchFamily="34" charset="0"/>
              </a:rPr>
              <a:t>fields do not need to be named the same in each data source, but they should have some data in common.</a:t>
            </a:r>
          </a:p>
          <a:p>
            <a:pPr algn="just"/>
            <a:r>
              <a:rPr lang="en-US" sz="1100" dirty="0">
                <a:latin typeface="Calibri" panose="020F0502020204030204" pitchFamily="34" charset="0"/>
                <a:cs typeface="Calibri" panose="020F0502020204030204" pitchFamily="34" charset="0"/>
              </a:rPr>
              <a:t>After you've identified the common fields, you must create relationships between them, or map the fields to one another.</a:t>
            </a:r>
          </a:p>
          <a:p>
            <a:pPr algn="just"/>
            <a:r>
              <a:rPr lang="en-US" sz="1100" dirty="0">
                <a:latin typeface="Calibri" panose="020F0502020204030204" pitchFamily="34" charset="0"/>
                <a:cs typeface="Calibri" panose="020F0502020204030204" pitchFamily="34" charset="0"/>
              </a:rPr>
              <a:t>If the fields happen to have the same name, Tableau might recognize them as related automatically. </a:t>
            </a:r>
            <a:endParaRPr lang="en-US" sz="1100" dirty="0" smtClean="0">
              <a:latin typeface="Calibri" panose="020F0502020204030204" pitchFamily="34" charset="0"/>
              <a:cs typeface="Calibri" panose="020F0502020204030204" pitchFamily="34" charset="0"/>
            </a:endParaRPr>
          </a:p>
          <a:p>
            <a:pPr algn="just"/>
            <a:r>
              <a:rPr lang="en-US" sz="1100" dirty="0" smtClean="0">
                <a:latin typeface="Calibri" panose="020F0502020204030204" pitchFamily="34" charset="0"/>
                <a:cs typeface="Calibri" panose="020F0502020204030204" pitchFamily="34" charset="0"/>
              </a:rPr>
              <a:t>You </a:t>
            </a:r>
            <a:r>
              <a:rPr lang="en-US" sz="1100" dirty="0">
                <a:latin typeface="Calibri" panose="020F0502020204030204" pitchFamily="34" charset="0"/>
                <a:cs typeface="Calibri" panose="020F0502020204030204" pitchFamily="34" charset="0"/>
              </a:rPr>
              <a:t>can modify an existing relationship that was created automatically by Tableau, </a:t>
            </a:r>
            <a:endParaRPr lang="en-US" sz="1100" dirty="0" smtClean="0">
              <a:latin typeface="Calibri" panose="020F0502020204030204" pitchFamily="34" charset="0"/>
              <a:cs typeface="Calibri" panose="020F0502020204030204" pitchFamily="34" charset="0"/>
            </a:endParaRPr>
          </a:p>
          <a:p>
            <a:pPr algn="just"/>
            <a:r>
              <a:rPr lang="en-US" sz="1100" dirty="0" smtClean="0">
                <a:latin typeface="Calibri" panose="020F0502020204030204" pitchFamily="34" charset="0"/>
                <a:cs typeface="Calibri" panose="020F0502020204030204" pitchFamily="34" charset="0"/>
              </a:rPr>
              <a:t>or </a:t>
            </a:r>
            <a:r>
              <a:rPr lang="en-US" sz="1100" dirty="0">
                <a:latin typeface="Calibri" panose="020F0502020204030204" pitchFamily="34" charset="0"/>
                <a:cs typeface="Calibri" panose="020F0502020204030204" pitchFamily="34" charset="0"/>
              </a:rPr>
              <a:t>create a new relationship between two fields in different data sources, by following the procedure below.</a:t>
            </a:r>
          </a:p>
          <a:p>
            <a:pPr algn="just"/>
            <a:r>
              <a:rPr lang="en-US" sz="1100" dirty="0">
                <a:latin typeface="Calibri" panose="020F0502020204030204" pitchFamily="34" charset="0"/>
                <a:cs typeface="Calibri" panose="020F0502020204030204" pitchFamily="34" charset="0"/>
              </a:rPr>
              <a:t>To define a relationship between your two data sources:</a:t>
            </a:r>
          </a:p>
          <a:p>
            <a:pPr algn="just"/>
            <a:r>
              <a:rPr lang="en-US" sz="1100" dirty="0">
                <a:latin typeface="Calibri" panose="020F0502020204030204" pitchFamily="34" charset="0"/>
                <a:cs typeface="Calibri" panose="020F0502020204030204" pitchFamily="34" charset="0"/>
              </a:rPr>
              <a:t>Select Data &gt; Edit Relationships.</a:t>
            </a:r>
          </a:p>
          <a:p>
            <a:pPr algn="just"/>
            <a:r>
              <a:rPr lang="en-US" sz="1100" dirty="0">
                <a:latin typeface="Calibri" panose="020F0502020204030204" pitchFamily="34" charset="0"/>
                <a:cs typeface="Calibri" panose="020F0502020204030204" pitchFamily="34" charset="0"/>
              </a:rPr>
              <a:t>In the Edit Relationships dialog box, do the following:</a:t>
            </a:r>
          </a:p>
          <a:p>
            <a:pPr algn="just"/>
            <a:r>
              <a:rPr lang="en-US" sz="1100" dirty="0">
                <a:latin typeface="Calibri" panose="020F0502020204030204" pitchFamily="34" charset="0"/>
                <a:cs typeface="Calibri" panose="020F0502020204030204" pitchFamily="34" charset="0"/>
              </a:rPr>
              <a:t>Select a data source for Primary data source, and select a data source for Secondary data source.</a:t>
            </a:r>
          </a:p>
          <a:p>
            <a:pPr algn="just"/>
            <a:r>
              <a:rPr lang="en-US" sz="1100" dirty="0">
                <a:latin typeface="Calibri" panose="020F0502020204030204" pitchFamily="34" charset="0"/>
                <a:cs typeface="Calibri" panose="020F0502020204030204" pitchFamily="34" charset="0"/>
              </a:rPr>
              <a:t>Select Custom.</a:t>
            </a:r>
          </a:p>
          <a:p>
            <a:pPr algn="just"/>
            <a:r>
              <a:rPr lang="en-US" sz="1100" dirty="0">
                <a:latin typeface="Calibri" panose="020F0502020204030204" pitchFamily="34" charset="0"/>
                <a:cs typeface="Calibri" panose="020F0502020204030204" pitchFamily="34" charset="0"/>
              </a:rPr>
              <a:t>To define a relationship between fields that have different names, click Add.</a:t>
            </a:r>
          </a:p>
          <a:p>
            <a:pPr algn="just"/>
            <a:r>
              <a:rPr lang="en-US" sz="1100" dirty="0">
                <a:latin typeface="Calibri" panose="020F0502020204030204" pitchFamily="34" charset="0"/>
                <a:cs typeface="Calibri" panose="020F0502020204030204" pitchFamily="34" charset="0"/>
              </a:rPr>
              <a:t>To edit an existing relationship, select the fields on the right, and then click Edit.</a:t>
            </a:r>
          </a:p>
          <a:p>
            <a:pPr algn="just"/>
            <a:r>
              <a:rPr lang="en-US" sz="1100" dirty="0">
                <a:latin typeface="Calibri" panose="020F0502020204030204" pitchFamily="34" charset="0"/>
                <a:cs typeface="Calibri" panose="020F0502020204030204" pitchFamily="34" charset="0"/>
              </a:rPr>
              <a:t>In the Add/Edit Field Mapping dialog box, do the following, and then click OK:</a:t>
            </a:r>
          </a:p>
          <a:p>
            <a:pPr algn="just"/>
            <a:r>
              <a:rPr lang="en-US" sz="1100" dirty="0">
                <a:latin typeface="Calibri" panose="020F0502020204030204" pitchFamily="34" charset="0"/>
                <a:cs typeface="Calibri" panose="020F0502020204030204" pitchFamily="34" charset="0"/>
              </a:rPr>
              <a:t>Under Primary data source field, select a field.</a:t>
            </a:r>
          </a:p>
          <a:p>
            <a:pPr algn="just"/>
            <a:r>
              <a:rPr lang="en-US" sz="1100" dirty="0">
                <a:latin typeface="Calibri" panose="020F0502020204030204" pitchFamily="34" charset="0"/>
                <a:cs typeface="Calibri" panose="020F0502020204030204" pitchFamily="34" charset="0"/>
              </a:rPr>
              <a:t>Under Secondary data source field, select a field with similar data to the field you selected for the primary data source.</a:t>
            </a:r>
          </a:p>
          <a:p>
            <a:pPr algn="just"/>
            <a:r>
              <a:rPr lang="en-US" sz="1100" dirty="0">
                <a:latin typeface="Calibri" panose="020F0502020204030204" pitchFamily="34" charset="0"/>
                <a:cs typeface="Calibri" panose="020F0502020204030204" pitchFamily="34" charset="0"/>
              </a:rPr>
              <a:t>For more information about editing relationships, see Step 4: (Optional) Define or edit relationships .</a:t>
            </a:r>
          </a:p>
          <a:p>
            <a:pPr algn="just"/>
            <a:r>
              <a:rPr lang="en-US" sz="1100" dirty="0">
                <a:latin typeface="Calibri" panose="020F0502020204030204" pitchFamily="34" charset="0"/>
                <a:cs typeface="Calibri" panose="020F0502020204030204" pitchFamily="34" charset="0"/>
              </a:rPr>
              <a:t>Note: After you define your relationships, you do not need to enable blends (that is, you do not have to click the link icon in the Data pane) to filter across your data sources.</a:t>
            </a:r>
          </a:p>
          <a:p>
            <a:pPr algn="just"/>
            <a:r>
              <a:rPr lang="en-US" sz="1100" dirty="0">
                <a:latin typeface="Calibri" panose="020F0502020204030204" pitchFamily="34" charset="0"/>
                <a:cs typeface="Calibri" panose="020F0502020204030204" pitchFamily="34" charset="0"/>
              </a:rPr>
              <a:t>For more information about the difference between primary and secondary data sources, see Primary and secondary data sources</a:t>
            </a:r>
            <a:r>
              <a:rPr lang="en-US" sz="1100" dirty="0" smtClean="0">
                <a:latin typeface="Calibri" panose="020F0502020204030204" pitchFamily="34" charset="0"/>
                <a:cs typeface="Calibri" panose="020F0502020204030204" pitchFamily="34" charset="0"/>
              </a:rPr>
              <a:t>.</a:t>
            </a:r>
            <a:endParaRPr lang="en-US" sz="1100" dirty="0">
              <a:latin typeface="Calibri" panose="020F0502020204030204" pitchFamily="34" charset="0"/>
              <a:cs typeface="Calibri" panose="020F0502020204030204" pitchFamily="34" charset="0"/>
            </a:endParaRPr>
          </a:p>
        </p:txBody>
      </p:sp>
      <p:pic>
        <p:nvPicPr>
          <p:cNvPr id="17410" name="Picture 2" descr="https://onlinehelp.tableau.com/current/pro/desktop/en-us/Img/cross_datasource1.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379970" y="1752601"/>
            <a:ext cx="3044190" cy="228600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8" name="Picture 7"/>
          <p:cNvPicPr>
            <a:picLocks noChangeAspect="1" noChangeArrowheads="1"/>
          </p:cNvPicPr>
          <p:nvPr/>
        </p:nvPicPr>
        <p:blipFill>
          <a:blip r:embed="rId4"/>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1070352196"/>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Filter </a:t>
            </a:r>
            <a:r>
              <a:rPr lang="en-US" dirty="0"/>
              <a:t>Data Across Multiple Data </a:t>
            </a:r>
            <a:r>
              <a:rPr lang="en-US" dirty="0" smtClean="0"/>
              <a:t>Sources</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41</a:t>
            </a:fld>
            <a:endParaRPr kumimoji="0" lang="en-US" dirty="0"/>
          </a:p>
        </p:txBody>
      </p:sp>
      <p:sp>
        <p:nvSpPr>
          <p:cNvPr id="9" name="TextBox 8"/>
          <p:cNvSpPr txBox="1"/>
          <p:nvPr/>
        </p:nvSpPr>
        <p:spPr>
          <a:xfrm>
            <a:off x="274320" y="1003757"/>
            <a:ext cx="10149840" cy="2970044"/>
          </a:xfrm>
          <a:prstGeom prst="rect">
            <a:avLst/>
          </a:prstGeom>
          <a:noFill/>
        </p:spPr>
        <p:txBody>
          <a:bodyPr wrap="square" rtlCol="0">
            <a:spAutoFit/>
          </a:bodyPr>
          <a:lstStyle/>
          <a:p>
            <a:pPr algn="just"/>
            <a:r>
              <a:rPr lang="en-US" sz="1100" b="1" dirty="0" smtClean="0">
                <a:latin typeface="Calibri" panose="020F0502020204030204" pitchFamily="34" charset="0"/>
                <a:cs typeface="Calibri" panose="020F0502020204030204" pitchFamily="34" charset="0"/>
              </a:rPr>
              <a:t>Step </a:t>
            </a:r>
            <a:r>
              <a:rPr lang="en-US" sz="1100" b="1" dirty="0">
                <a:latin typeface="Calibri" panose="020F0502020204030204" pitchFamily="34" charset="0"/>
                <a:cs typeface="Calibri" panose="020F0502020204030204" pitchFamily="34" charset="0"/>
              </a:rPr>
              <a:t>2: Add a filter to the view</a:t>
            </a:r>
          </a:p>
          <a:p>
            <a:pPr algn="just"/>
            <a:r>
              <a:rPr lang="en-US" sz="1100" dirty="0">
                <a:latin typeface="Calibri" panose="020F0502020204030204" pitchFamily="34" charset="0"/>
                <a:cs typeface="Calibri" panose="020F0502020204030204" pitchFamily="34" charset="0"/>
              </a:rPr>
              <a:t>After you have defined relationships between your data sources, go to one of your worksheets and drag a dimension to the Filters shelf. Then select to include or exclude data from the view. For more information about filtering your data, see Filter Data from Your Views.</a:t>
            </a:r>
          </a:p>
          <a:p>
            <a:pPr algn="just"/>
            <a:r>
              <a:rPr lang="en-US" sz="1100" dirty="0">
                <a:latin typeface="Calibri" panose="020F0502020204030204" pitchFamily="34" charset="0"/>
                <a:cs typeface="Calibri" panose="020F0502020204030204" pitchFamily="34" charset="0"/>
              </a:rPr>
              <a:t>Optional Step: Display a filter card in the view. Right-click the field on the Filters shelf and select Show filter. A filter card for that field appears in the view.</a:t>
            </a:r>
          </a:p>
          <a:p>
            <a:pPr algn="just"/>
            <a:r>
              <a:rPr lang="en-US" sz="1100" dirty="0">
                <a:latin typeface="Calibri" panose="020F0502020204030204" pitchFamily="34" charset="0"/>
                <a:cs typeface="Calibri" panose="020F0502020204030204" pitchFamily="34" charset="0"/>
              </a:rPr>
              <a:t>For more information about filter cards (previously known as quick filters), see Display interactive filters in the view.</a:t>
            </a:r>
          </a:p>
          <a:p>
            <a:pPr algn="just"/>
            <a:r>
              <a:rPr lang="en-US" sz="1100" b="1" dirty="0">
                <a:latin typeface="Calibri" panose="020F0502020204030204" pitchFamily="34" charset="0"/>
                <a:cs typeface="Calibri" panose="020F0502020204030204" pitchFamily="34" charset="0"/>
              </a:rPr>
              <a:t>Step 3: Apply the filter to your worksheets</a:t>
            </a:r>
          </a:p>
          <a:p>
            <a:pPr algn="just"/>
            <a:r>
              <a:rPr lang="en-US" sz="1100" dirty="0">
                <a:latin typeface="Calibri" panose="020F0502020204030204" pitchFamily="34" charset="0"/>
                <a:cs typeface="Calibri" panose="020F0502020204030204" pitchFamily="34" charset="0"/>
              </a:rPr>
              <a:t>After you set up your filter, you can apply that filter to all the worksheets in your workbook that use related data sources, or you can apply it to selected worksheets.</a:t>
            </a:r>
          </a:p>
          <a:p>
            <a:pPr algn="just"/>
            <a:r>
              <a:rPr lang="en-US" sz="1100" dirty="0">
                <a:latin typeface="Calibri" panose="020F0502020204030204" pitchFamily="34" charset="0"/>
                <a:cs typeface="Calibri" panose="020F0502020204030204" pitchFamily="34" charset="0"/>
              </a:rPr>
              <a:t>To apply the filter to all worksheets that use related data sources, right-click the field on the Filters shelf and select Apply to worksheets &gt; All using related data sources.</a:t>
            </a:r>
          </a:p>
          <a:p>
            <a:pPr algn="just"/>
            <a:r>
              <a:rPr lang="en-US" sz="1100" dirty="0">
                <a:latin typeface="Calibri" panose="020F0502020204030204" pitchFamily="34" charset="0"/>
                <a:cs typeface="Calibri" panose="020F0502020204030204" pitchFamily="34" charset="0"/>
              </a:rPr>
              <a:t>The Customer Name field is added to the Filters shelf on every worksheet that uses a related data source. An icon is added next to the field on the Filters shelf, indicating that the filter is being applied to multiple data sources</a:t>
            </a:r>
            <a:r>
              <a:rPr lang="en-US" sz="1100" dirty="0" smtClean="0">
                <a:latin typeface="Calibri" panose="020F0502020204030204" pitchFamily="34" charset="0"/>
                <a:cs typeface="Calibri" panose="020F0502020204030204" pitchFamily="34" charset="0"/>
              </a:rPr>
              <a:t>.</a:t>
            </a:r>
          </a:p>
          <a:p>
            <a:pPr algn="just"/>
            <a:endParaRPr lang="en-US" sz="1100"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If you hover over the field on the Filters shelf in any worksheet, you can find details about the type of filter, the source field for the filter, and the other sheets the filter applies to</a:t>
            </a:r>
            <a:r>
              <a:rPr lang="en-US" sz="1100" dirty="0" smtClean="0">
                <a:latin typeface="Calibri" panose="020F0502020204030204" pitchFamily="34" charset="0"/>
                <a:cs typeface="Calibri" panose="020F0502020204030204" pitchFamily="34" charset="0"/>
              </a:rPr>
              <a:t>.</a:t>
            </a:r>
          </a:p>
          <a:p>
            <a:pPr algn="just"/>
            <a:endParaRPr lang="en-US" sz="1100"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To apply the filter to selected worksheets, right-click the field on the Filters shelf and select Apply to worksheets &gt; Selected worksheets.</a:t>
            </a:r>
          </a:p>
          <a:p>
            <a:pPr algn="just"/>
            <a:r>
              <a:rPr lang="en-US" sz="1100" dirty="0">
                <a:latin typeface="Calibri" panose="020F0502020204030204" pitchFamily="34" charset="0"/>
                <a:cs typeface="Calibri" panose="020F0502020204030204" pitchFamily="34" charset="0"/>
              </a:rPr>
              <a:t>The Customer Name field is added to the Filters shelf on the worksheets you selected. An icon is added next to the field on the Filters shelf to indicate that the filter is being applied to select worksheets.</a:t>
            </a:r>
          </a:p>
        </p:txBody>
      </p:sp>
      <p:pic>
        <p:nvPicPr>
          <p:cNvPr id="18434" name="Picture 2" descr="https://onlinehelp.tableau.com/current/pro/desktop/en-us/Img/cross_datasource2.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610600" y="3100388"/>
            <a:ext cx="1609725" cy="866776"/>
          </a:xfrm>
          <a:prstGeom prst="rect">
            <a:avLst/>
          </a:prstGeom>
          <a:noFill/>
          <a:extLst>
            <a:ext uri="{909E8E84-426E-40DD-AFC4-6F175D3DCCD1}">
              <a14:hiddenFill xmlns="" xmlns:a14="http://schemas.microsoft.com/office/drawing/2010/main">
                <a:solidFill>
                  <a:srgbClr val="FFFFFF"/>
                </a:solidFill>
              </a14:hiddenFill>
            </a:ext>
          </a:extLst>
        </p:spPr>
      </p:pic>
      <p:pic>
        <p:nvPicPr>
          <p:cNvPr id="18436" name="Picture 4" descr="https://onlinehelp.tableau.com/current/pro/desktop/en-us/Img/cross_datasource3.p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5988325" y="4114799"/>
            <a:ext cx="4232000" cy="1122908"/>
          </a:xfrm>
          <a:prstGeom prst="rect">
            <a:avLst/>
          </a:prstGeom>
          <a:noFill/>
          <a:extLst>
            <a:ext uri="{909E8E84-426E-40DD-AFC4-6F175D3DCCD1}">
              <a14:hiddenFill xmlns="" xmlns:a14="http://schemas.microsoft.com/office/drawing/2010/main">
                <a:solidFill>
                  <a:srgbClr val="FFFFFF"/>
                </a:solidFill>
              </a14:hiddenFill>
            </a:ext>
          </a:extLst>
        </p:spPr>
      </p:pic>
      <p:pic>
        <p:nvPicPr>
          <p:cNvPr id="18438" name="Picture 6" descr="https://onlinehelp.tableau.com/current/pro/desktop/en-us/Img/cross_datasource12.png"/>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4359583" y="3973801"/>
            <a:ext cx="1609725" cy="819151"/>
          </a:xfrm>
          <a:prstGeom prst="rect">
            <a:avLst/>
          </a:prstGeom>
          <a:noFill/>
          <a:extLst>
            <a:ext uri="{909E8E84-426E-40DD-AFC4-6F175D3DCCD1}">
              <a14:hiddenFill xmlns="" xmlns:a14="http://schemas.microsoft.com/office/drawing/2010/main">
                <a:solidFill>
                  <a:srgbClr val="FFFFFF"/>
                </a:solidFill>
              </a14:hiddenFill>
            </a:ext>
          </a:extLst>
        </p:spPr>
      </p:pic>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0" name="Picture 9"/>
          <p:cNvPicPr>
            <a:picLocks noChangeAspect="1" noChangeArrowheads="1"/>
          </p:cNvPicPr>
          <p:nvPr/>
        </p:nvPicPr>
        <p:blipFill>
          <a:blip r:embed="rId6"/>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96245882"/>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Build a Map View</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42</a:t>
            </a:fld>
            <a:endParaRPr kumimoji="0" lang="en-US" dirty="0"/>
          </a:p>
        </p:txBody>
      </p:sp>
      <p:sp>
        <p:nvSpPr>
          <p:cNvPr id="9" name="TextBox 8"/>
          <p:cNvSpPr txBox="1"/>
          <p:nvPr/>
        </p:nvSpPr>
        <p:spPr>
          <a:xfrm>
            <a:off x="274320" y="1003757"/>
            <a:ext cx="10149840" cy="3477875"/>
          </a:xfrm>
          <a:prstGeom prst="rect">
            <a:avLst/>
          </a:prstGeom>
          <a:noFill/>
        </p:spPr>
        <p:txBody>
          <a:bodyPr wrap="square" rtlCol="0">
            <a:spAutoFit/>
          </a:bodyPr>
          <a:lstStyle/>
          <a:p>
            <a:pPr algn="just"/>
            <a:r>
              <a:rPr lang="en-US" sz="1100" dirty="0">
                <a:latin typeface="Calibri" panose="020F0502020204030204" pitchFamily="34" charset="0"/>
                <a:cs typeface="Calibri" panose="020F0502020204030204" pitchFamily="34" charset="0"/>
              </a:rPr>
              <a:t>Use map views to display and analyze geographic data. To create map views, add geographic fields to the view, and then add measures or continuous dimensions to the Marks card.</a:t>
            </a:r>
          </a:p>
          <a:p>
            <a:pPr algn="just"/>
            <a:r>
              <a:rPr lang="en-US" sz="1100" dirty="0">
                <a:latin typeface="Calibri" panose="020F0502020204030204" pitchFamily="34" charset="0"/>
                <a:cs typeface="Calibri" panose="020F0502020204030204" pitchFamily="34" charset="0"/>
              </a:rPr>
              <a:t>The first exercise in this topic shows you how to create a map view and customize your map appearance. The second exercise in this topic shows you how to create a map view with pie marks</a:t>
            </a:r>
            <a:r>
              <a:rPr lang="en-US" sz="1100" dirty="0" smtClean="0">
                <a:latin typeface="Calibri" panose="020F0502020204030204" pitchFamily="34" charset="0"/>
                <a:cs typeface="Calibri" panose="020F0502020204030204" pitchFamily="34" charset="0"/>
              </a:rPr>
              <a:t>.</a:t>
            </a:r>
          </a:p>
          <a:p>
            <a:pPr algn="just"/>
            <a:r>
              <a:rPr lang="en-US" sz="1100" dirty="0" smtClean="0">
                <a:latin typeface="Calibri" panose="020F0502020204030204" pitchFamily="34" charset="0"/>
                <a:cs typeface="Calibri" panose="020F0502020204030204" pitchFamily="34" charset="0"/>
              </a:rPr>
              <a:t>Build </a:t>
            </a:r>
            <a:r>
              <a:rPr lang="en-US" sz="1100" dirty="0">
                <a:latin typeface="Calibri" panose="020F0502020204030204" pitchFamily="34" charset="0"/>
                <a:cs typeface="Calibri" panose="020F0502020204030204" pitchFamily="34" charset="0"/>
              </a:rPr>
              <a:t>a map view</a:t>
            </a:r>
          </a:p>
          <a:p>
            <a:pPr algn="just"/>
            <a:r>
              <a:rPr lang="en-US" sz="1100" dirty="0">
                <a:latin typeface="Calibri" panose="020F0502020204030204" pitchFamily="34" charset="0"/>
                <a:cs typeface="Calibri" panose="020F0502020204030204" pitchFamily="34" charset="0"/>
              </a:rPr>
              <a:t>This exercise demonstrates how to create a custom map view that shows the amount of sales by U.S. city.</a:t>
            </a:r>
          </a:p>
          <a:p>
            <a:pPr algn="just"/>
            <a:r>
              <a:rPr lang="en-US" sz="1100" dirty="0">
                <a:latin typeface="Calibri" panose="020F0502020204030204" pitchFamily="34" charset="0"/>
                <a:cs typeface="Calibri" panose="020F0502020204030204" pitchFamily="34" charset="0"/>
              </a:rPr>
              <a:t>Connect to the Sample – Superstore data source.</a:t>
            </a:r>
          </a:p>
          <a:p>
            <a:pPr algn="just"/>
            <a:r>
              <a:rPr lang="en-US" sz="1100" dirty="0">
                <a:latin typeface="Calibri" panose="020F0502020204030204" pitchFamily="34" charset="0"/>
                <a:cs typeface="Calibri" panose="020F0502020204030204" pitchFamily="34" charset="0"/>
              </a:rPr>
              <a:t>In the Data pane, double-click the City dimension. Tableau adds Country, State, and City to Detail on the Marks card and creates a map view.</a:t>
            </a:r>
          </a:p>
          <a:p>
            <a:pPr algn="just"/>
            <a:r>
              <a:rPr lang="en-US" sz="1100" dirty="0">
                <a:latin typeface="Calibri" panose="020F0502020204030204" pitchFamily="34" charset="0"/>
                <a:cs typeface="Calibri" panose="020F0502020204030204" pitchFamily="34" charset="0"/>
              </a:rPr>
              <a:t>Because Tableau assigns the Country, State, City, and Postcode dimensions a geographic role, a map view is created when you double-click one of these dimensions</a:t>
            </a:r>
            <a:r>
              <a:rPr lang="en-US" sz="1100" dirty="0" smtClean="0">
                <a:latin typeface="Calibri" panose="020F0502020204030204" pitchFamily="34" charset="0"/>
                <a:cs typeface="Calibri" panose="020F0502020204030204" pitchFamily="34" charset="0"/>
              </a:rPr>
              <a:t>:</a:t>
            </a:r>
          </a:p>
          <a:p>
            <a:pPr algn="just"/>
            <a:endParaRPr lang="en-US" sz="1100"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Tableau looks for geographic fields in any data source. For more information on how Tableau interprets geographic data in data sources, see Prepare Your Geographic Fields .</a:t>
            </a:r>
          </a:p>
          <a:p>
            <a:pPr algn="just"/>
            <a:r>
              <a:rPr lang="en-US" sz="1100" dirty="0">
                <a:latin typeface="Calibri" panose="020F0502020204030204" pitchFamily="34" charset="0"/>
                <a:cs typeface="Calibri" panose="020F0502020204030204" pitchFamily="34" charset="0"/>
              </a:rPr>
              <a:t>From Measures, drag Sales to Color on the Marks card. The marks in the view color according to the amount of sales in each city.</a:t>
            </a:r>
          </a:p>
          <a:p>
            <a:pPr algn="just"/>
            <a:r>
              <a:rPr lang="en-US" sz="1100" dirty="0">
                <a:latin typeface="Calibri" panose="020F0502020204030204" pitchFamily="34" charset="0"/>
                <a:cs typeface="Calibri" panose="020F0502020204030204" pitchFamily="34" charset="0"/>
              </a:rPr>
              <a:t>From Measures, drag Sales to Size on the Marks card. The marks in the view resize according to sales in each city</a:t>
            </a:r>
            <a:r>
              <a:rPr lang="en-US" sz="1100" dirty="0" smtClean="0">
                <a:latin typeface="Calibri" panose="020F0502020204030204" pitchFamily="34" charset="0"/>
                <a:cs typeface="Calibri" panose="020F0502020204030204" pitchFamily="34" charset="0"/>
              </a:rPr>
              <a:t>.</a:t>
            </a:r>
          </a:p>
          <a:p>
            <a:pPr algn="just"/>
            <a:endParaRPr lang="en-US" sz="1100"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To adjust the size of the marks in the view, click Size on the Marks card, and then drag the slider to the right.</a:t>
            </a:r>
          </a:p>
          <a:p>
            <a:pPr algn="just"/>
            <a:endParaRPr lang="en-US" sz="1100" dirty="0" smtClean="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The marks in the view are now larger and easier to inspect, though they overlap. Overlapping marks make it difficult to see a difference in the size of some marks.</a:t>
            </a:r>
          </a:p>
          <a:p>
            <a:pPr algn="just"/>
            <a:r>
              <a:rPr lang="en-US" sz="1100" dirty="0">
                <a:latin typeface="Calibri" panose="020F0502020204030204" pitchFamily="34" charset="0"/>
                <a:cs typeface="Calibri" panose="020F0502020204030204" pitchFamily="34" charset="0"/>
              </a:rPr>
              <a:t>To make the map view easier to analyze, you can add a border to the marks in the view.</a:t>
            </a:r>
          </a:p>
          <a:p>
            <a:pPr algn="just"/>
            <a:r>
              <a:rPr lang="en-US" sz="1100" dirty="0">
                <a:latin typeface="Calibri" panose="020F0502020204030204" pitchFamily="34" charset="0"/>
                <a:cs typeface="Calibri" panose="020F0502020204030204" pitchFamily="34" charset="0"/>
              </a:rPr>
              <a:t>To add a border to the marks in the view, on the Marks card, click Color, and then click the Border drop-down list to select a color.</a:t>
            </a:r>
          </a:p>
          <a:p>
            <a:pPr algn="just"/>
            <a:r>
              <a:rPr lang="en-US" sz="1100" dirty="0">
                <a:latin typeface="Calibri" panose="020F0502020204030204" pitchFamily="34" charset="0"/>
                <a:cs typeface="Calibri" panose="020F0502020204030204" pitchFamily="34" charset="0"/>
              </a:rPr>
              <a:t>The marks in the view update to display the selected border:</a:t>
            </a:r>
          </a:p>
        </p:txBody>
      </p:sp>
      <p:pic>
        <p:nvPicPr>
          <p:cNvPr id="19460" name="Picture 4" descr="http://onlinehelp.tableau.com/current/pro/desktop/en-us/Img/build_maps2.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81000" y="4457958"/>
            <a:ext cx="3538234" cy="2209800"/>
          </a:xfrm>
          <a:prstGeom prst="rect">
            <a:avLst/>
          </a:prstGeom>
          <a:noFill/>
          <a:extLst>
            <a:ext uri="{909E8E84-426E-40DD-AFC4-6F175D3DCCD1}">
              <a14:hiddenFill xmlns="" xmlns:a14="http://schemas.microsoft.com/office/drawing/2010/main">
                <a:solidFill>
                  <a:srgbClr val="FFFFFF"/>
                </a:solidFill>
              </a14:hiddenFill>
            </a:ext>
          </a:extLst>
        </p:spPr>
      </p:pic>
      <p:pic>
        <p:nvPicPr>
          <p:cNvPr id="19462" name="Picture 6" descr="http://onlinehelp.tableau.com/current/pro/desktop/en-us/Img/build_maps3.p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4876800" y="4267201"/>
            <a:ext cx="4368237" cy="236220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Footer Placeholder 3"/>
          <p:cNvSpPr>
            <a:spLocks noGrp="1"/>
          </p:cNvSpPr>
          <p:nvPr>
            <p:ph type="ftr" sz="quarter" idx="12"/>
          </p:nvPr>
        </p:nvSpPr>
        <p:spPr/>
        <p:txBody>
          <a:bodyPr/>
          <a:lstStyle/>
          <a:p>
            <a:r>
              <a:rPr kumimoji="0" lang="en-US" dirty="0" smtClean="0"/>
              <a:t>This document is not for commercial purpose and information herein is completely based on author's experience should </a:t>
            </a:r>
            <a:r>
              <a:rPr kumimoji="0" lang="en-US" dirty="0" err="1" smtClean="0"/>
              <a:t>alwaus</a:t>
            </a:r>
            <a:r>
              <a:rPr kumimoji="0" lang="en-US" dirty="0" smtClean="0"/>
              <a:t> use proper </a:t>
            </a:r>
            <a:r>
              <a:rPr kumimoji="0" lang="en-US" dirty="0" err="1" smtClean="0"/>
              <a:t>judgement</a:t>
            </a:r>
            <a:r>
              <a:rPr kumimoji="0" lang="en-US" dirty="0" smtClean="0"/>
              <a:t> while utilizing the information</a:t>
            </a:r>
            <a:endParaRPr kumimoji="0" lang="en-US" dirty="0"/>
          </a:p>
        </p:txBody>
      </p:sp>
      <p:pic>
        <p:nvPicPr>
          <p:cNvPr id="10" name="Picture 9"/>
          <p:cNvPicPr>
            <a:picLocks noChangeAspect="1" noChangeArrowheads="1"/>
          </p:cNvPicPr>
          <p:nvPr/>
        </p:nvPicPr>
        <p:blipFill>
          <a:blip r:embed="rId5"/>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2150331921"/>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Build a Map View</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43</a:t>
            </a:fld>
            <a:endParaRPr kumimoji="0" lang="en-US" dirty="0"/>
          </a:p>
        </p:txBody>
      </p:sp>
      <p:sp>
        <p:nvSpPr>
          <p:cNvPr id="9" name="TextBox 8"/>
          <p:cNvSpPr txBox="1"/>
          <p:nvPr/>
        </p:nvSpPr>
        <p:spPr>
          <a:xfrm>
            <a:off x="274320" y="1003757"/>
            <a:ext cx="10149840" cy="1615827"/>
          </a:xfrm>
          <a:prstGeom prst="rect">
            <a:avLst/>
          </a:prstGeom>
          <a:noFill/>
        </p:spPr>
        <p:txBody>
          <a:bodyPr wrap="square" rtlCol="0">
            <a:spAutoFit/>
          </a:bodyPr>
          <a:lstStyle/>
          <a:p>
            <a:pPr algn="just"/>
            <a:r>
              <a:rPr lang="en-US" sz="1100" dirty="0">
                <a:latin typeface="Calibri" panose="020F0502020204030204" pitchFamily="34" charset="0"/>
                <a:cs typeface="Calibri" panose="020F0502020204030204" pitchFamily="34" charset="0"/>
              </a:rPr>
              <a:t>After you plot your data on a map view, you can configure the background map style, map layers, and data layers using the Map Layers pane.</a:t>
            </a:r>
          </a:p>
          <a:p>
            <a:pPr algn="just"/>
            <a:r>
              <a:rPr lang="en-US" sz="1100" dirty="0">
                <a:latin typeface="Calibri" panose="020F0502020204030204" pitchFamily="34" charset="0"/>
                <a:cs typeface="Calibri" panose="020F0502020204030204" pitchFamily="34" charset="0"/>
              </a:rPr>
              <a:t>To open the Map Layers pane, select Map &gt; Map Layers. In the Map Layers pane, click the Style drop-down list, and then select Dark.</a:t>
            </a:r>
          </a:p>
          <a:p>
            <a:pPr algn="just"/>
            <a:r>
              <a:rPr lang="en-US" sz="1100" dirty="0">
                <a:latin typeface="Calibri" panose="020F0502020204030204" pitchFamily="34" charset="0"/>
                <a:cs typeface="Calibri" panose="020F0502020204030204" pitchFamily="34" charset="0"/>
              </a:rPr>
              <a:t>The background map changes from light to dark</a:t>
            </a:r>
            <a:r>
              <a:rPr lang="en-US" sz="1100" dirty="0" smtClean="0">
                <a:latin typeface="Calibri" panose="020F0502020204030204" pitchFamily="34" charset="0"/>
                <a:cs typeface="Calibri" panose="020F0502020204030204" pitchFamily="34" charset="0"/>
              </a:rPr>
              <a:t>.</a:t>
            </a:r>
          </a:p>
          <a:p>
            <a:pPr algn="just"/>
            <a:endParaRPr lang="en-US" sz="1100"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You can now add or subtract map layers to provide context to your data, or to simplify the view.</a:t>
            </a:r>
          </a:p>
          <a:p>
            <a:pPr algn="just"/>
            <a:r>
              <a:rPr lang="en-US" sz="1100" dirty="0">
                <a:latin typeface="Calibri" panose="020F0502020204030204" pitchFamily="34" charset="0"/>
                <a:cs typeface="Calibri" panose="020F0502020204030204" pitchFamily="34" charset="0"/>
              </a:rPr>
              <a:t>In the Map Layers pane, clear the Country/Region Names and State/Province Names map layers to simplify the map view.</a:t>
            </a:r>
          </a:p>
          <a:p>
            <a:pPr algn="just"/>
            <a:r>
              <a:rPr lang="en-US" sz="1100" dirty="0">
                <a:latin typeface="Calibri" panose="020F0502020204030204" pitchFamily="34" charset="0"/>
                <a:cs typeface="Calibri" panose="020F0502020204030204" pitchFamily="34" charset="0"/>
              </a:rPr>
              <a:t>The country/region and state/province names are removed from the view.</a:t>
            </a:r>
          </a:p>
          <a:p>
            <a:pPr algn="just"/>
            <a:r>
              <a:rPr lang="en-US" sz="1100" dirty="0">
                <a:latin typeface="Calibri" panose="020F0502020204030204" pitchFamily="34" charset="0"/>
                <a:cs typeface="Calibri" panose="020F0502020204030204" pitchFamily="34" charset="0"/>
              </a:rPr>
              <a:t>Your view is now complete. Your map view shows total sales for each city in your data source across the United States. The size and the color of each mark corresponds to the total sales for that city.</a:t>
            </a:r>
          </a:p>
        </p:txBody>
      </p:sp>
      <p:pic>
        <p:nvPicPr>
          <p:cNvPr id="20482" name="Picture 2" descr="http://onlinehelp.tableau.com/current/pro/desktop/en-us/Img/build_maps8.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29233" y="2743200"/>
            <a:ext cx="4345662" cy="3409951"/>
          </a:xfrm>
          <a:prstGeom prst="rect">
            <a:avLst/>
          </a:prstGeom>
          <a:noFill/>
          <a:extLst>
            <a:ext uri="{909E8E84-426E-40DD-AFC4-6F175D3DCCD1}">
              <a14:hiddenFill xmlns="" xmlns:a14="http://schemas.microsoft.com/office/drawing/2010/main">
                <a:solidFill>
                  <a:srgbClr val="FFFFFF"/>
                </a:solidFill>
              </a14:hiddenFill>
            </a:ext>
          </a:extLst>
        </p:spPr>
      </p:pic>
      <p:pic>
        <p:nvPicPr>
          <p:cNvPr id="20484" name="Picture 4" descr="http://onlinehelp.tableau.com/current/pro/desktop/en-us/Img/build_maps9.p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5181600" y="2743200"/>
            <a:ext cx="4619625" cy="3409951"/>
          </a:xfrm>
          <a:prstGeom prst="rect">
            <a:avLst/>
          </a:prstGeom>
          <a:noFill/>
          <a:extLst>
            <a:ext uri="{909E8E84-426E-40DD-AFC4-6F175D3DCCD1}">
              <a14:hiddenFill xmlns="" xmlns:a14="http://schemas.microsoft.com/office/drawing/2010/main">
                <a:solidFill>
                  <a:srgbClr val="FFFFFF"/>
                </a:solidFill>
              </a14:hiddenFill>
            </a:ext>
          </a:extLst>
        </p:spPr>
      </p:pic>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0" name="Picture 9"/>
          <p:cNvPicPr>
            <a:picLocks noChangeAspect="1" noChangeArrowheads="1"/>
          </p:cNvPicPr>
          <p:nvPr/>
        </p:nvPicPr>
        <p:blipFill>
          <a:blip r:embed="rId5"/>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1870162947"/>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1510" name="Picture 6" descr="barchart_4.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629400" y="4038600"/>
            <a:ext cx="3008282" cy="2527758"/>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a:xfrm>
            <a:off x="274320" y="274638"/>
            <a:ext cx="8961120" cy="411162"/>
          </a:xfrm>
        </p:spPr>
        <p:txBody>
          <a:bodyPr>
            <a:normAutofit fontScale="90000"/>
          </a:bodyPr>
          <a:lstStyle/>
          <a:p>
            <a:r>
              <a:rPr lang="en-US" dirty="0" smtClean="0"/>
              <a:t>Bar chart</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44</a:t>
            </a:fld>
            <a:endParaRPr kumimoji="0" lang="en-US" dirty="0"/>
          </a:p>
        </p:txBody>
      </p:sp>
      <p:sp>
        <p:nvSpPr>
          <p:cNvPr id="9" name="TextBox 8"/>
          <p:cNvSpPr txBox="1"/>
          <p:nvPr/>
        </p:nvSpPr>
        <p:spPr>
          <a:xfrm>
            <a:off x="274320" y="1003757"/>
            <a:ext cx="10149840" cy="2970044"/>
          </a:xfrm>
          <a:prstGeom prst="rect">
            <a:avLst/>
          </a:prstGeom>
          <a:noFill/>
        </p:spPr>
        <p:txBody>
          <a:bodyPr wrap="square" rtlCol="0">
            <a:spAutoFit/>
          </a:bodyPr>
          <a:lstStyle/>
          <a:p>
            <a:pPr algn="just"/>
            <a:r>
              <a:rPr lang="en-US" sz="1100" dirty="0">
                <a:latin typeface="Calibri" panose="020F0502020204030204" pitchFamily="34" charset="0"/>
                <a:cs typeface="Calibri" panose="020F0502020204030204" pitchFamily="34" charset="0"/>
              </a:rPr>
              <a:t>A bar chart represents data in rectangular bars with length of the bar proportional to the value of the variable. Tableau automatically produces a bar chart when you drag a dimension to the row shelf and measure to the column shelf. We can also use the bar chart option present in the Show Me button. If the data is not appropriate for bar chart then this option will be automatically greyed out.</a:t>
            </a:r>
          </a:p>
          <a:p>
            <a:pPr algn="just"/>
            <a:endParaRPr lang="en-US" sz="1100"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In Tableau various types of Bar charts can be created by using a dimension and a </a:t>
            </a:r>
            <a:r>
              <a:rPr lang="en-US" sz="1100" dirty="0" smtClean="0">
                <a:latin typeface="Calibri" panose="020F0502020204030204" pitchFamily="34" charset="0"/>
                <a:cs typeface="Calibri" panose="020F0502020204030204" pitchFamily="34" charset="0"/>
              </a:rPr>
              <a:t>measure. They </a:t>
            </a:r>
            <a:r>
              <a:rPr lang="en-US" sz="1100" dirty="0">
                <a:latin typeface="Calibri" panose="020F0502020204030204" pitchFamily="34" charset="0"/>
                <a:cs typeface="Calibri" panose="020F0502020204030204" pitchFamily="34" charset="0"/>
              </a:rPr>
              <a:t>are given below.</a:t>
            </a:r>
          </a:p>
          <a:p>
            <a:pPr algn="just"/>
            <a:endParaRPr lang="en-US" sz="1100" dirty="0">
              <a:latin typeface="Calibri" panose="020F0502020204030204" pitchFamily="34" charset="0"/>
              <a:cs typeface="Calibri" panose="020F0502020204030204" pitchFamily="34" charset="0"/>
            </a:endParaRPr>
          </a:p>
          <a:p>
            <a:pPr algn="just"/>
            <a:r>
              <a:rPr lang="en-US" sz="1100" b="1" dirty="0">
                <a:latin typeface="Calibri" panose="020F0502020204030204" pitchFamily="34" charset="0"/>
                <a:cs typeface="Calibri" panose="020F0502020204030204" pitchFamily="34" charset="0"/>
              </a:rPr>
              <a:t>Simple Bar Chart</a:t>
            </a:r>
          </a:p>
          <a:p>
            <a:pPr algn="just"/>
            <a:r>
              <a:rPr lang="en-US" sz="1100" dirty="0">
                <a:latin typeface="Calibri" panose="020F0502020204030204" pitchFamily="34" charset="0"/>
                <a:cs typeface="Calibri" panose="020F0502020204030204" pitchFamily="34" charset="0"/>
              </a:rPr>
              <a:t>From the Sample-Superstore, we choose the dimension, we take profit to the columns shelf and sub category to the rows shelf. It automatically produces a horizontal bar chart as shown below. In case it does not, you can choose the chart type from the show me tool to get the below result</a:t>
            </a:r>
            <a:r>
              <a:rPr lang="en-US" sz="1100" dirty="0" smtClean="0">
                <a:latin typeface="Calibri" panose="020F0502020204030204" pitchFamily="34" charset="0"/>
                <a:cs typeface="Calibri" panose="020F0502020204030204" pitchFamily="34" charset="0"/>
              </a:rPr>
              <a:t>.</a:t>
            </a:r>
          </a:p>
          <a:p>
            <a:pPr algn="just"/>
            <a:endParaRPr lang="en-US" sz="1100" dirty="0">
              <a:latin typeface="Calibri" panose="020F0502020204030204" pitchFamily="34" charset="0"/>
              <a:cs typeface="Calibri" panose="020F0502020204030204" pitchFamily="34" charset="0"/>
            </a:endParaRPr>
          </a:p>
          <a:p>
            <a:pPr algn="just"/>
            <a:r>
              <a:rPr lang="en-US" sz="1100" b="1" dirty="0">
                <a:latin typeface="Calibri" panose="020F0502020204030204" pitchFamily="34" charset="0"/>
                <a:cs typeface="Calibri" panose="020F0502020204030204" pitchFamily="34" charset="0"/>
              </a:rPr>
              <a:t>Bar Chart with Colour Range</a:t>
            </a:r>
          </a:p>
          <a:p>
            <a:pPr algn="just"/>
            <a:r>
              <a:rPr lang="en-US" sz="1100" dirty="0">
                <a:latin typeface="Calibri" panose="020F0502020204030204" pitchFamily="34" charset="0"/>
                <a:cs typeface="Calibri" panose="020F0502020204030204" pitchFamily="34" charset="0"/>
              </a:rPr>
              <a:t>We can apply colours to the bars based on their ranges. The longer bars get darker shades and the smaller bars get the lighter shades. To do this, we drag the profit field to the color pallette under the Marks Pane. Also note that, it produces a different colour for negative bars</a:t>
            </a:r>
            <a:r>
              <a:rPr lang="en-US" sz="1100" dirty="0" smtClean="0">
                <a:latin typeface="Calibri" panose="020F0502020204030204" pitchFamily="34" charset="0"/>
                <a:cs typeface="Calibri" panose="020F0502020204030204" pitchFamily="34" charset="0"/>
              </a:rPr>
              <a:t>.</a:t>
            </a:r>
          </a:p>
          <a:p>
            <a:pPr algn="just"/>
            <a:endParaRPr lang="en-US" sz="1100" dirty="0">
              <a:latin typeface="Calibri" panose="020F0502020204030204" pitchFamily="34" charset="0"/>
              <a:cs typeface="Calibri" panose="020F0502020204030204" pitchFamily="34" charset="0"/>
            </a:endParaRPr>
          </a:p>
          <a:p>
            <a:pPr algn="just"/>
            <a:r>
              <a:rPr lang="en-US" sz="1100" b="1" dirty="0">
                <a:latin typeface="Calibri" panose="020F0502020204030204" pitchFamily="34" charset="0"/>
                <a:cs typeface="Calibri" panose="020F0502020204030204" pitchFamily="34" charset="0"/>
              </a:rPr>
              <a:t>Stacked Bar Chart</a:t>
            </a:r>
          </a:p>
          <a:p>
            <a:pPr algn="just"/>
            <a:r>
              <a:rPr lang="en-US" sz="1100" dirty="0">
                <a:latin typeface="Calibri" panose="020F0502020204030204" pitchFamily="34" charset="0"/>
                <a:cs typeface="Calibri" panose="020F0502020204030204" pitchFamily="34" charset="0"/>
              </a:rPr>
              <a:t>We can add another dimension to the above bar chart to produce a stacked bar chart which shows different colours in each bar. We drag the dimension field named segment to the Marks pane and drop it in colors. The below chart appears which shows the distribution of each segment in each bar.</a:t>
            </a:r>
          </a:p>
        </p:txBody>
      </p:sp>
      <p:pic>
        <p:nvPicPr>
          <p:cNvPr id="21506" name="Picture 2" descr="barchart_1.JP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457200" y="4038600"/>
            <a:ext cx="2979143" cy="2527758"/>
          </a:xfrm>
          <a:prstGeom prst="rect">
            <a:avLst/>
          </a:prstGeom>
          <a:noFill/>
          <a:extLst>
            <a:ext uri="{909E8E84-426E-40DD-AFC4-6F175D3DCCD1}">
              <a14:hiddenFill xmlns="" xmlns:a14="http://schemas.microsoft.com/office/drawing/2010/main">
                <a:solidFill>
                  <a:srgbClr val="FFFFFF"/>
                </a:solidFill>
              </a14:hiddenFill>
            </a:ext>
          </a:extLst>
        </p:spPr>
      </p:pic>
      <p:pic>
        <p:nvPicPr>
          <p:cNvPr id="21508" name="Picture 4" descr="barchart_2.JPG"/>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3505200" y="4038600"/>
            <a:ext cx="3048000" cy="2555241"/>
          </a:xfrm>
          <a:prstGeom prst="rect">
            <a:avLst/>
          </a:prstGeom>
          <a:noFill/>
          <a:extLst>
            <a:ext uri="{909E8E84-426E-40DD-AFC4-6F175D3DCCD1}">
              <a14:hiddenFill xmlns="" xmlns:a14="http://schemas.microsoft.com/office/drawing/2010/main">
                <a:solidFill>
                  <a:srgbClr val="FFFFFF"/>
                </a:solidFill>
              </a14:hiddenFill>
            </a:ext>
          </a:extLst>
        </p:spPr>
      </p:pic>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1" name="Picture 10"/>
          <p:cNvPicPr>
            <a:picLocks noChangeAspect="1" noChangeArrowheads="1"/>
          </p:cNvPicPr>
          <p:nvPr/>
        </p:nvPicPr>
        <p:blipFill>
          <a:blip r:embed="rId6"/>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2576785117"/>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Line chart</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45</a:t>
            </a:fld>
            <a:endParaRPr kumimoji="0" lang="en-US" dirty="0"/>
          </a:p>
        </p:txBody>
      </p:sp>
      <p:sp>
        <p:nvSpPr>
          <p:cNvPr id="9" name="TextBox 8"/>
          <p:cNvSpPr txBox="1"/>
          <p:nvPr/>
        </p:nvSpPr>
        <p:spPr>
          <a:xfrm>
            <a:off x="274320" y="1003757"/>
            <a:ext cx="10149840" cy="2462213"/>
          </a:xfrm>
          <a:prstGeom prst="rect">
            <a:avLst/>
          </a:prstGeom>
          <a:noFill/>
        </p:spPr>
        <p:txBody>
          <a:bodyPr wrap="square" rtlCol="0">
            <a:spAutoFit/>
          </a:bodyPr>
          <a:lstStyle/>
          <a:p>
            <a:pPr algn="just"/>
            <a:r>
              <a:rPr lang="en-US" sz="1100" dirty="0">
                <a:latin typeface="Calibri" panose="020F0502020204030204" pitchFamily="34" charset="0"/>
                <a:cs typeface="Calibri" panose="020F0502020204030204" pitchFamily="34" charset="0"/>
              </a:rPr>
              <a:t>In a line chart a measure and a dimension are taken along the two axes of the chart area. The pair of values for each observation becomes a point and the joining of all these points create a line showing the variation or relationship between the dimensions and measures chosen</a:t>
            </a:r>
            <a:r>
              <a:rPr lang="en-US" sz="1100" dirty="0" smtClean="0">
                <a:latin typeface="Calibri" panose="020F0502020204030204" pitchFamily="34" charset="0"/>
                <a:cs typeface="Calibri" panose="020F0502020204030204" pitchFamily="34" charset="0"/>
              </a:rPr>
              <a:t>.</a:t>
            </a:r>
          </a:p>
          <a:p>
            <a:pPr algn="just"/>
            <a:endParaRPr lang="en-US" sz="1100" dirty="0">
              <a:latin typeface="Calibri" panose="020F0502020204030204" pitchFamily="34" charset="0"/>
              <a:cs typeface="Calibri" panose="020F0502020204030204" pitchFamily="34" charset="0"/>
            </a:endParaRPr>
          </a:p>
          <a:p>
            <a:pPr algn="just"/>
            <a:r>
              <a:rPr lang="en-US" sz="1100" b="1" dirty="0">
                <a:latin typeface="Calibri" panose="020F0502020204030204" pitchFamily="34" charset="0"/>
                <a:cs typeface="Calibri" panose="020F0502020204030204" pitchFamily="34" charset="0"/>
              </a:rPr>
              <a:t>Simple Line Chart</a:t>
            </a:r>
          </a:p>
          <a:p>
            <a:pPr algn="just"/>
            <a:r>
              <a:rPr lang="en-US" sz="1100" dirty="0">
                <a:latin typeface="Calibri" panose="020F0502020204030204" pitchFamily="34" charset="0"/>
                <a:cs typeface="Calibri" panose="020F0502020204030204" pitchFamily="34" charset="0"/>
              </a:rPr>
              <a:t>We choose one dimension and one measure to create a simple line chart. Let’s drag the dimension Ship Mode to Columns Shelf and Sales to the rows shelf. Choose the Line chart from the Marks card. We get the below line chart which shows the variation of Sales for different Ship modes</a:t>
            </a:r>
            <a:r>
              <a:rPr lang="en-US" sz="1100" dirty="0" smtClean="0">
                <a:latin typeface="Calibri" panose="020F0502020204030204" pitchFamily="34" charset="0"/>
                <a:cs typeface="Calibri" panose="020F0502020204030204" pitchFamily="34" charset="0"/>
              </a:rPr>
              <a:t>.</a:t>
            </a:r>
          </a:p>
          <a:p>
            <a:pPr algn="just"/>
            <a:endParaRPr lang="en-US" sz="1100" dirty="0">
              <a:latin typeface="Calibri" panose="020F0502020204030204" pitchFamily="34" charset="0"/>
              <a:cs typeface="Calibri" panose="020F0502020204030204" pitchFamily="34" charset="0"/>
            </a:endParaRPr>
          </a:p>
          <a:p>
            <a:pPr algn="just"/>
            <a:r>
              <a:rPr lang="en-US" sz="1100" b="1" dirty="0">
                <a:latin typeface="Calibri" panose="020F0502020204030204" pitchFamily="34" charset="0"/>
                <a:cs typeface="Calibri" panose="020F0502020204030204" pitchFamily="34" charset="0"/>
              </a:rPr>
              <a:t>Multiple Measure Line Chart</a:t>
            </a:r>
          </a:p>
          <a:p>
            <a:pPr algn="just"/>
            <a:r>
              <a:rPr lang="en-US" sz="1100" dirty="0">
                <a:latin typeface="Calibri" panose="020F0502020204030204" pitchFamily="34" charset="0"/>
                <a:cs typeface="Calibri" panose="020F0502020204030204" pitchFamily="34" charset="0"/>
              </a:rPr>
              <a:t>We can use one dimension with two or more measures in a line chart. This will produce multiple line charts each in one pane. Each pane represents the variation of the dimension with the one of the measures</a:t>
            </a:r>
            <a:r>
              <a:rPr lang="en-US" sz="1100" dirty="0" smtClean="0">
                <a:latin typeface="Calibri" panose="020F0502020204030204" pitchFamily="34" charset="0"/>
                <a:cs typeface="Calibri" panose="020F0502020204030204" pitchFamily="34" charset="0"/>
              </a:rPr>
              <a:t>.</a:t>
            </a:r>
          </a:p>
          <a:p>
            <a:pPr algn="just"/>
            <a:endParaRPr lang="en-US" sz="1100" dirty="0">
              <a:latin typeface="Calibri" panose="020F0502020204030204" pitchFamily="34" charset="0"/>
              <a:cs typeface="Calibri" panose="020F0502020204030204" pitchFamily="34" charset="0"/>
            </a:endParaRPr>
          </a:p>
          <a:p>
            <a:pPr algn="just"/>
            <a:r>
              <a:rPr lang="en-US" sz="1100" b="1" dirty="0">
                <a:latin typeface="Calibri" panose="020F0502020204030204" pitchFamily="34" charset="0"/>
                <a:cs typeface="Calibri" panose="020F0502020204030204" pitchFamily="34" charset="0"/>
              </a:rPr>
              <a:t>Line Chart with Label</a:t>
            </a:r>
          </a:p>
          <a:p>
            <a:pPr algn="just"/>
            <a:r>
              <a:rPr lang="en-US" sz="1100" dirty="0">
                <a:latin typeface="Calibri" panose="020F0502020204030204" pitchFamily="34" charset="0"/>
                <a:cs typeface="Calibri" panose="020F0502020204030204" pitchFamily="34" charset="0"/>
              </a:rPr>
              <a:t>Each of the points making the line chart can be labeled to make the values of the measure visible. In this case let's drop another measure Profit Ratio into the labels pane in the Marks card. Choose average as the aggregation and we get the below chart showing the labels.</a:t>
            </a:r>
          </a:p>
        </p:txBody>
      </p:sp>
      <p:pic>
        <p:nvPicPr>
          <p:cNvPr id="22530" name="Picture 2" descr="line_chart_1.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81000" y="3448215"/>
            <a:ext cx="3162300" cy="3019042"/>
          </a:xfrm>
          <a:prstGeom prst="rect">
            <a:avLst/>
          </a:prstGeom>
          <a:noFill/>
          <a:extLst>
            <a:ext uri="{909E8E84-426E-40DD-AFC4-6F175D3DCCD1}">
              <a14:hiddenFill xmlns="" xmlns:a14="http://schemas.microsoft.com/office/drawing/2010/main">
                <a:solidFill>
                  <a:srgbClr val="FFFFFF"/>
                </a:solidFill>
              </a14:hiddenFill>
            </a:ext>
          </a:extLst>
        </p:spPr>
      </p:pic>
      <p:pic>
        <p:nvPicPr>
          <p:cNvPr id="22532" name="Picture 4" descr="line_chart_2.JP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3581400" y="3465970"/>
            <a:ext cx="2925492" cy="3048000"/>
          </a:xfrm>
          <a:prstGeom prst="rect">
            <a:avLst/>
          </a:prstGeom>
          <a:noFill/>
          <a:extLst>
            <a:ext uri="{909E8E84-426E-40DD-AFC4-6F175D3DCCD1}">
              <a14:hiddenFill xmlns="" xmlns:a14="http://schemas.microsoft.com/office/drawing/2010/main">
                <a:solidFill>
                  <a:srgbClr val="FFFFFF"/>
                </a:solidFill>
              </a14:hiddenFill>
            </a:ext>
          </a:extLst>
        </p:spPr>
      </p:pic>
      <p:pic>
        <p:nvPicPr>
          <p:cNvPr id="22534" name="Picture 6" descr="line_chart_2.JP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6705600" y="3465970"/>
            <a:ext cx="2843213" cy="2962275"/>
          </a:xfrm>
          <a:prstGeom prst="rect">
            <a:avLst/>
          </a:prstGeom>
          <a:noFill/>
          <a:extLst>
            <a:ext uri="{909E8E84-426E-40DD-AFC4-6F175D3DCCD1}">
              <a14:hiddenFill xmlns="" xmlns:a14="http://schemas.microsoft.com/office/drawing/2010/main">
                <a:solidFill>
                  <a:srgbClr val="FFFFFF"/>
                </a:solidFill>
              </a14:hiddenFill>
            </a:ext>
          </a:extLst>
        </p:spPr>
      </p:pic>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1" name="Picture 10"/>
          <p:cNvPicPr>
            <a:picLocks noChangeAspect="1" noChangeArrowheads="1"/>
          </p:cNvPicPr>
          <p:nvPr/>
        </p:nvPicPr>
        <p:blipFill>
          <a:blip r:embed="rId5"/>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4284540013"/>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Pie chart</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46</a:t>
            </a:fld>
            <a:endParaRPr kumimoji="0" lang="en-US" dirty="0"/>
          </a:p>
        </p:txBody>
      </p:sp>
      <p:sp>
        <p:nvSpPr>
          <p:cNvPr id="9" name="TextBox 8"/>
          <p:cNvSpPr txBox="1"/>
          <p:nvPr/>
        </p:nvSpPr>
        <p:spPr>
          <a:xfrm>
            <a:off x="274320" y="1003757"/>
            <a:ext cx="10149840" cy="2292935"/>
          </a:xfrm>
          <a:prstGeom prst="rect">
            <a:avLst/>
          </a:prstGeom>
          <a:noFill/>
        </p:spPr>
        <p:txBody>
          <a:bodyPr wrap="square" rtlCol="0">
            <a:spAutoFit/>
          </a:bodyPr>
          <a:lstStyle/>
          <a:p>
            <a:pPr algn="just"/>
            <a:r>
              <a:rPr lang="en-US" sz="1100" dirty="0">
                <a:latin typeface="Calibri" panose="020F0502020204030204" pitchFamily="34" charset="0"/>
                <a:cs typeface="Calibri" panose="020F0502020204030204" pitchFamily="34" charset="0"/>
              </a:rPr>
              <a:t>A pie chart represents data as slices of a circle with different sizes and colours. The slices are labeled and the numbers corresponding to each slice is also represented in the chart. We can select the Pie chart option from the Marks card to create a pie chart</a:t>
            </a:r>
            <a:r>
              <a:rPr lang="en-US" sz="1100" dirty="0" smtClean="0">
                <a:latin typeface="Calibri" panose="020F0502020204030204" pitchFamily="34" charset="0"/>
                <a:cs typeface="Calibri" panose="020F0502020204030204" pitchFamily="34" charset="0"/>
              </a:rPr>
              <a:t>.</a:t>
            </a:r>
          </a:p>
          <a:p>
            <a:pPr algn="just"/>
            <a:endParaRPr lang="en-US" sz="1100" dirty="0" smtClean="0">
              <a:latin typeface="Calibri" panose="020F0502020204030204" pitchFamily="34" charset="0"/>
              <a:cs typeface="Calibri" panose="020F0502020204030204" pitchFamily="34" charset="0"/>
            </a:endParaRPr>
          </a:p>
          <a:p>
            <a:pPr algn="just"/>
            <a:r>
              <a:rPr lang="en-US" sz="1100" b="1" dirty="0" smtClean="0">
                <a:latin typeface="Calibri" panose="020F0502020204030204" pitchFamily="34" charset="0"/>
                <a:cs typeface="Calibri" panose="020F0502020204030204" pitchFamily="34" charset="0"/>
              </a:rPr>
              <a:t>Simple Pie Chart</a:t>
            </a:r>
            <a:endParaRPr lang="en-US" sz="1100" b="1"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We can choose one dimension and one measure to create a simple pie chart. For our example, let's take the dimension named region with the measure named profit. Drop the Region dimension in the colors and </a:t>
            </a:r>
            <a:r>
              <a:rPr lang="en-US" sz="1100" dirty="0" smtClean="0">
                <a:latin typeface="Calibri" panose="020F0502020204030204" pitchFamily="34" charset="0"/>
                <a:cs typeface="Calibri" panose="020F0502020204030204" pitchFamily="34" charset="0"/>
              </a:rPr>
              <a:t>label </a:t>
            </a:r>
            <a:r>
              <a:rPr lang="en-US" sz="1100" dirty="0">
                <a:latin typeface="Calibri" panose="020F0502020204030204" pitchFamily="34" charset="0"/>
                <a:cs typeface="Calibri" panose="020F0502020204030204" pitchFamily="34" charset="0"/>
              </a:rPr>
              <a:t>marks. Drop the Profit measure into the size mark. Choose the chart type as Pie. The below chart appears which shows the 4 regions in different colours</a:t>
            </a:r>
            <a:r>
              <a:rPr lang="en-US" sz="1100" dirty="0" smtClean="0">
                <a:latin typeface="Calibri" panose="020F0502020204030204" pitchFamily="34" charset="0"/>
                <a:cs typeface="Calibri" panose="020F0502020204030204" pitchFamily="34" charset="0"/>
              </a:rPr>
              <a:t>.</a:t>
            </a:r>
          </a:p>
          <a:p>
            <a:pPr algn="just"/>
            <a:r>
              <a:rPr lang="en-US" sz="1100" b="1" dirty="0" smtClean="0">
                <a:latin typeface="Calibri" panose="020F0502020204030204" pitchFamily="34" charset="0"/>
                <a:cs typeface="Calibri" panose="020F0502020204030204" pitchFamily="34" charset="0"/>
              </a:rPr>
              <a:t>Drill </a:t>
            </a:r>
            <a:r>
              <a:rPr lang="en-US" sz="1100" b="1" dirty="0">
                <a:latin typeface="Calibri" panose="020F0502020204030204" pitchFamily="34" charset="0"/>
                <a:cs typeface="Calibri" panose="020F0502020204030204" pitchFamily="34" charset="0"/>
              </a:rPr>
              <a:t>Down Pie Chart</a:t>
            </a:r>
          </a:p>
          <a:p>
            <a:pPr algn="just"/>
            <a:r>
              <a:rPr lang="en-US" sz="1100" dirty="0">
                <a:latin typeface="Calibri" panose="020F0502020204030204" pitchFamily="34" charset="0"/>
                <a:cs typeface="Calibri" panose="020F0502020204030204" pitchFamily="34" charset="0"/>
              </a:rPr>
              <a:t>We can choose a dimension with hierarchy and as we go deeper into the hierarchy the chart changes reflecting the level of the dimension chosen. In the below example, we take the dimension subcategory which has two more levels - Manufacturer and Product Name. We take the measure profit and drop it to the Labels mark. The pie chart below appears which shows the values for each slice</a:t>
            </a:r>
            <a:r>
              <a:rPr lang="en-US" sz="1100" dirty="0" smtClean="0">
                <a:latin typeface="Calibri" panose="020F0502020204030204" pitchFamily="34" charset="0"/>
                <a:cs typeface="Calibri" panose="020F0502020204030204" pitchFamily="34" charset="0"/>
              </a:rPr>
              <a:t>.</a:t>
            </a:r>
          </a:p>
          <a:p>
            <a:pPr algn="just"/>
            <a:endParaRPr lang="en-US" sz="1100"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Going one more level into the hierarchy, we get the manufacturer as the label and the above pie chart changes to the one shown below.</a:t>
            </a:r>
          </a:p>
        </p:txBody>
      </p:sp>
      <p:pic>
        <p:nvPicPr>
          <p:cNvPr id="23554" name="Picture 2" descr="pie_chart_1.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13205" y="3296692"/>
            <a:ext cx="3005497" cy="2594578"/>
          </a:xfrm>
          <a:prstGeom prst="rect">
            <a:avLst/>
          </a:prstGeom>
          <a:noFill/>
          <a:extLst>
            <a:ext uri="{909E8E84-426E-40DD-AFC4-6F175D3DCCD1}">
              <a14:hiddenFill xmlns="" xmlns:a14="http://schemas.microsoft.com/office/drawing/2010/main">
                <a:solidFill>
                  <a:srgbClr val="FFFFFF"/>
                </a:solidFill>
              </a14:hiddenFill>
            </a:ext>
          </a:extLst>
        </p:spPr>
      </p:pic>
      <p:pic>
        <p:nvPicPr>
          <p:cNvPr id="23556" name="Picture 4" descr="pie_chart_3.JP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3505200" y="3295952"/>
            <a:ext cx="2608208" cy="2595318"/>
          </a:xfrm>
          <a:prstGeom prst="rect">
            <a:avLst/>
          </a:prstGeom>
          <a:noFill/>
          <a:extLst>
            <a:ext uri="{909E8E84-426E-40DD-AFC4-6F175D3DCCD1}">
              <a14:hiddenFill xmlns="" xmlns:a14="http://schemas.microsoft.com/office/drawing/2010/main">
                <a:solidFill>
                  <a:srgbClr val="FFFFFF"/>
                </a:solidFill>
              </a14:hiddenFill>
            </a:ext>
          </a:extLst>
        </p:spPr>
      </p:pic>
      <p:pic>
        <p:nvPicPr>
          <p:cNvPr id="23558" name="Picture 6" descr="pie_chart_2.JPG"/>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6248400" y="3296692"/>
            <a:ext cx="2605390" cy="260539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1" name="Picture 10"/>
          <p:cNvPicPr>
            <a:picLocks noChangeAspect="1" noChangeArrowheads="1"/>
          </p:cNvPicPr>
          <p:nvPr/>
        </p:nvPicPr>
        <p:blipFill>
          <a:blip r:embed="rId6"/>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889958988"/>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Scatter Plot</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47</a:t>
            </a:fld>
            <a:endParaRPr kumimoji="0" lang="en-US" dirty="0"/>
          </a:p>
        </p:txBody>
      </p:sp>
      <p:sp>
        <p:nvSpPr>
          <p:cNvPr id="9" name="TextBox 8"/>
          <p:cNvSpPr txBox="1"/>
          <p:nvPr/>
        </p:nvSpPr>
        <p:spPr>
          <a:xfrm>
            <a:off x="274320" y="1003757"/>
            <a:ext cx="10149840" cy="3816429"/>
          </a:xfrm>
          <a:prstGeom prst="rect">
            <a:avLst/>
          </a:prstGeom>
          <a:noFill/>
        </p:spPr>
        <p:txBody>
          <a:bodyPr wrap="square" rtlCol="0">
            <a:spAutoFit/>
          </a:bodyPr>
          <a:lstStyle/>
          <a:p>
            <a:pPr algn="just"/>
            <a:r>
              <a:rPr lang="en-US" sz="1100" dirty="0">
                <a:latin typeface="Calibri" panose="020F0502020204030204" pitchFamily="34" charset="0"/>
                <a:cs typeface="Calibri" panose="020F0502020204030204" pitchFamily="34" charset="0"/>
              </a:rPr>
              <a:t>As the name suggests a scatter plot shows many points scattered in the Cartesian plane. It is created by plotting values of numerical variables as X and Y coordinates in the Cartesian plane. Tableau takes at least one measure in the rows shelf and one measure in the columns shelf to create a scatter plot. But we can add dimension fields to the scatter plot which play a role in marking different colours for the already existing points in the scatter graph</a:t>
            </a:r>
            <a:r>
              <a:rPr lang="en-US" sz="1100" dirty="0" smtClean="0">
                <a:latin typeface="Calibri" panose="020F0502020204030204" pitchFamily="34" charset="0"/>
                <a:cs typeface="Calibri" panose="020F0502020204030204" pitchFamily="34" charset="0"/>
              </a:rPr>
              <a:t>.</a:t>
            </a:r>
          </a:p>
          <a:p>
            <a:pPr algn="just"/>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Simple Scatter Plot</a:t>
            </a:r>
          </a:p>
          <a:p>
            <a:r>
              <a:rPr lang="en-US" sz="1100" dirty="0">
                <a:latin typeface="Calibri" panose="020F0502020204030204" pitchFamily="34" charset="0"/>
                <a:cs typeface="Calibri" panose="020F0502020204030204" pitchFamily="34" charset="0"/>
              </a:rPr>
              <a:t>Using the Sample-superstore, let's aim to find the variation of sales and profit figures as the 2 axes of the Cartesian plane distributed according to their sub-Category. To achieve this objective we follow the below steps.</a:t>
            </a:r>
          </a:p>
          <a:p>
            <a:r>
              <a:rPr lang="en-US" sz="1100" b="1" dirty="0">
                <a:latin typeface="Calibri" panose="020F0502020204030204" pitchFamily="34" charset="0"/>
                <a:cs typeface="Calibri" panose="020F0502020204030204" pitchFamily="34" charset="0"/>
              </a:rPr>
              <a:t>Step-1</a:t>
            </a:r>
            <a:r>
              <a:rPr lang="en-US" sz="1100" dirty="0">
                <a:latin typeface="Calibri" panose="020F0502020204030204" pitchFamily="34" charset="0"/>
                <a:cs typeface="Calibri" panose="020F0502020204030204" pitchFamily="34" charset="0"/>
              </a:rPr>
              <a:t> Drag and drop the measure </a:t>
            </a:r>
            <a:r>
              <a:rPr lang="en-US" sz="1100" b="1" dirty="0">
                <a:latin typeface="Calibri" panose="020F0502020204030204" pitchFamily="34" charset="0"/>
                <a:cs typeface="Calibri" panose="020F0502020204030204" pitchFamily="34" charset="0"/>
              </a:rPr>
              <a:t>Sales</a:t>
            </a:r>
            <a:r>
              <a:rPr lang="en-US" sz="1100" dirty="0">
                <a:latin typeface="Calibri" panose="020F0502020204030204" pitchFamily="34" charset="0"/>
                <a:cs typeface="Calibri" panose="020F0502020204030204" pitchFamily="34" charset="0"/>
              </a:rPr>
              <a:t> to the columns shelf.</a:t>
            </a:r>
          </a:p>
          <a:p>
            <a:r>
              <a:rPr lang="en-US" sz="1100" b="1" dirty="0">
                <a:latin typeface="Calibri" panose="020F0502020204030204" pitchFamily="34" charset="0"/>
                <a:cs typeface="Calibri" panose="020F0502020204030204" pitchFamily="34" charset="0"/>
              </a:rPr>
              <a:t>Step-2</a:t>
            </a:r>
            <a:r>
              <a:rPr lang="en-US" sz="1100" dirty="0">
                <a:latin typeface="Calibri" panose="020F0502020204030204" pitchFamily="34" charset="0"/>
                <a:cs typeface="Calibri" panose="020F0502020204030204" pitchFamily="34" charset="0"/>
              </a:rPr>
              <a:t> Drag and drop the measure </a:t>
            </a:r>
            <a:r>
              <a:rPr lang="en-US" sz="1100" b="1" dirty="0">
                <a:latin typeface="Calibri" panose="020F0502020204030204" pitchFamily="34" charset="0"/>
                <a:cs typeface="Calibri" panose="020F0502020204030204" pitchFamily="34" charset="0"/>
              </a:rPr>
              <a:t>profit</a:t>
            </a:r>
            <a:r>
              <a:rPr lang="en-US" sz="1100" dirty="0">
                <a:latin typeface="Calibri" panose="020F0502020204030204" pitchFamily="34" charset="0"/>
                <a:cs typeface="Calibri" panose="020F0502020204030204" pitchFamily="34" charset="0"/>
              </a:rPr>
              <a:t> to the rows shelf.</a:t>
            </a:r>
          </a:p>
          <a:p>
            <a:r>
              <a:rPr lang="en-US" sz="1100" b="1" dirty="0">
                <a:latin typeface="Calibri" panose="020F0502020204030204" pitchFamily="34" charset="0"/>
                <a:cs typeface="Calibri" panose="020F0502020204030204" pitchFamily="34" charset="0"/>
              </a:rPr>
              <a:t>Step-3</a:t>
            </a:r>
            <a:r>
              <a:rPr lang="en-US" sz="1100" dirty="0">
                <a:latin typeface="Calibri" panose="020F0502020204030204" pitchFamily="34" charset="0"/>
                <a:cs typeface="Calibri" panose="020F0502020204030204" pitchFamily="34" charset="0"/>
              </a:rPr>
              <a:t> Pull the dimension </a:t>
            </a:r>
            <a:r>
              <a:rPr lang="en-US" sz="1100" b="1" dirty="0">
                <a:latin typeface="Calibri" panose="020F0502020204030204" pitchFamily="34" charset="0"/>
                <a:cs typeface="Calibri" panose="020F0502020204030204" pitchFamily="34" charset="0"/>
              </a:rPr>
              <a:t>sub-category</a:t>
            </a:r>
            <a:r>
              <a:rPr lang="en-US" sz="1100" dirty="0">
                <a:latin typeface="Calibri" panose="020F0502020204030204" pitchFamily="34" charset="0"/>
                <a:cs typeface="Calibri" panose="020F0502020204030204" pitchFamily="34" charset="0"/>
              </a:rPr>
              <a:t> to the labels Shelf under Marks.</a:t>
            </a:r>
          </a:p>
          <a:p>
            <a:r>
              <a:rPr lang="en-US" sz="1100" dirty="0">
                <a:latin typeface="Calibri" panose="020F0502020204030204" pitchFamily="34" charset="0"/>
                <a:cs typeface="Calibri" panose="020F0502020204030204" pitchFamily="34" charset="0"/>
              </a:rPr>
              <a:t>The below chart appears which shows the how profit and sales is distributed across the subcategory of products we have</a:t>
            </a:r>
            <a:r>
              <a:rPr lang="en-US" sz="1100" dirty="0" smtClean="0">
                <a:latin typeface="Calibri" panose="020F0502020204030204" pitchFamily="34" charset="0"/>
                <a:cs typeface="Calibri" panose="020F0502020204030204" pitchFamily="34" charset="0"/>
              </a:rPr>
              <a:t>.</a:t>
            </a:r>
          </a:p>
          <a:p>
            <a:endParaRPr lang="en-US" sz="1100" b="1" dirty="0">
              <a:latin typeface="Calibri" panose="020F0502020204030204" pitchFamily="34" charset="0"/>
              <a:cs typeface="Calibri" panose="020F0502020204030204" pitchFamily="34" charset="0"/>
            </a:endParaRPr>
          </a:p>
          <a:p>
            <a:r>
              <a:rPr lang="en-US" sz="1100" b="1" dirty="0">
                <a:latin typeface="Calibri" panose="020F0502020204030204" pitchFamily="34" charset="0"/>
                <a:cs typeface="Calibri" panose="020F0502020204030204" pitchFamily="34" charset="0"/>
              </a:rPr>
              <a:t>Scatter Plot - Color Encoded</a:t>
            </a:r>
          </a:p>
          <a:p>
            <a:r>
              <a:rPr lang="en-US" sz="1100" dirty="0">
                <a:latin typeface="Calibri" panose="020F0502020204030204" pitchFamily="34" charset="0"/>
                <a:cs typeface="Calibri" panose="020F0502020204030204" pitchFamily="34" charset="0"/>
              </a:rPr>
              <a:t>We can get the values color encoded by dragging the dimension Sub-Category to the color Shelf under the Marks card. This chart shows the scatter points with different color for each point</a:t>
            </a:r>
            <a:r>
              <a:rPr lang="en-US" sz="1100" dirty="0" smtClean="0">
                <a:latin typeface="Calibri" panose="020F0502020204030204" pitchFamily="34" charset="0"/>
                <a:cs typeface="Calibri" panose="020F0502020204030204" pitchFamily="34" charset="0"/>
              </a:rPr>
              <a:t>.</a:t>
            </a:r>
          </a:p>
          <a:p>
            <a:endParaRPr lang="en-US" sz="1100" dirty="0">
              <a:latin typeface="Calibri" panose="020F0502020204030204" pitchFamily="34" charset="0"/>
              <a:cs typeface="Calibri" panose="020F0502020204030204" pitchFamily="34" charset="0"/>
            </a:endParaRPr>
          </a:p>
          <a:p>
            <a:r>
              <a:rPr lang="en-US" sz="1100" b="1" dirty="0">
                <a:latin typeface="Calibri" panose="020F0502020204030204" pitchFamily="34" charset="0"/>
                <a:cs typeface="Calibri" panose="020F0502020204030204" pitchFamily="34" charset="0"/>
              </a:rPr>
              <a:t>Drill Down Scatter Plot</a:t>
            </a:r>
          </a:p>
          <a:p>
            <a:r>
              <a:rPr lang="en-US" sz="1100" dirty="0">
                <a:latin typeface="Calibri" panose="020F0502020204030204" pitchFamily="34" charset="0"/>
                <a:cs typeface="Calibri" panose="020F0502020204030204" pitchFamily="34" charset="0"/>
              </a:rPr>
              <a:t>The same scatter plot can show different values when we choose a dimension with hierarchy. In the above example, we expand the subcategory field to show the scatter plot values for the Manufacturers.</a:t>
            </a:r>
          </a:p>
          <a:p>
            <a:endParaRPr lang="en-US" sz="1100" dirty="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pPr algn="just"/>
            <a:endParaRPr lang="en-US" sz="1100" dirty="0">
              <a:latin typeface="Calibri" panose="020F0502020204030204" pitchFamily="34" charset="0"/>
              <a:cs typeface="Calibri" panose="020F0502020204030204" pitchFamily="34" charset="0"/>
            </a:endParaRPr>
          </a:p>
        </p:txBody>
      </p:sp>
      <p:pic>
        <p:nvPicPr>
          <p:cNvPr id="24578" name="Picture 2" descr="sactter_1.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13456" y="4343400"/>
            <a:ext cx="2290311" cy="2193429"/>
          </a:xfrm>
          <a:prstGeom prst="rect">
            <a:avLst/>
          </a:prstGeom>
          <a:noFill/>
          <a:extLst>
            <a:ext uri="{909E8E84-426E-40DD-AFC4-6F175D3DCCD1}">
              <a14:hiddenFill xmlns="" xmlns:a14="http://schemas.microsoft.com/office/drawing/2010/main">
                <a:solidFill>
                  <a:srgbClr val="FFFFFF"/>
                </a:solidFill>
              </a14:hiddenFill>
            </a:ext>
          </a:extLst>
        </p:spPr>
      </p:pic>
      <p:pic>
        <p:nvPicPr>
          <p:cNvPr id="24580" name="Picture 4" descr="sactter_2.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971800" y="4343400"/>
            <a:ext cx="2247899" cy="2134750"/>
          </a:xfrm>
          <a:prstGeom prst="rect">
            <a:avLst/>
          </a:prstGeom>
          <a:noFill/>
          <a:extLst>
            <a:ext uri="{909E8E84-426E-40DD-AFC4-6F175D3DCCD1}">
              <a14:hiddenFill xmlns="" xmlns:a14="http://schemas.microsoft.com/office/drawing/2010/main">
                <a:solidFill>
                  <a:srgbClr val="FFFFFF"/>
                </a:solidFill>
              </a14:hiddenFill>
            </a:ext>
          </a:extLst>
        </p:spPr>
      </p:pic>
      <p:pic>
        <p:nvPicPr>
          <p:cNvPr id="24582" name="Picture 6" descr="sactter_3.JP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5638800" y="4343399"/>
            <a:ext cx="2286000" cy="2175141"/>
          </a:xfrm>
          <a:prstGeom prst="rect">
            <a:avLst/>
          </a:prstGeom>
          <a:noFill/>
          <a:extLst>
            <a:ext uri="{909E8E84-426E-40DD-AFC4-6F175D3DCCD1}">
              <a14:hiddenFill xmlns="" xmlns:a14="http://schemas.microsoft.com/office/drawing/2010/main">
                <a:solidFill>
                  <a:srgbClr val="FFFFFF"/>
                </a:solidFill>
              </a14:hiddenFill>
            </a:ext>
          </a:extLst>
        </p:spPr>
      </p:pic>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1" name="Picture 10"/>
          <p:cNvPicPr>
            <a:picLocks noChangeAspect="1" noChangeArrowheads="1"/>
          </p:cNvPicPr>
          <p:nvPr/>
        </p:nvPicPr>
        <p:blipFill>
          <a:blip r:embed="rId6"/>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2236781215"/>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Bubble Chart</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48</a:t>
            </a:fld>
            <a:endParaRPr kumimoji="0" lang="en-US" dirty="0"/>
          </a:p>
        </p:txBody>
      </p:sp>
      <p:sp>
        <p:nvSpPr>
          <p:cNvPr id="9" name="TextBox 8"/>
          <p:cNvSpPr txBox="1"/>
          <p:nvPr/>
        </p:nvSpPr>
        <p:spPr>
          <a:xfrm>
            <a:off x="274320" y="1003757"/>
            <a:ext cx="10149840" cy="2800767"/>
          </a:xfrm>
          <a:prstGeom prst="rect">
            <a:avLst/>
          </a:prstGeom>
          <a:noFill/>
        </p:spPr>
        <p:txBody>
          <a:bodyPr wrap="square" rtlCol="0">
            <a:spAutoFit/>
          </a:bodyPr>
          <a:lstStyle/>
          <a:p>
            <a:pPr algn="just"/>
            <a:r>
              <a:rPr lang="en-US" sz="1100" dirty="0">
                <a:latin typeface="Calibri" panose="020F0502020204030204" pitchFamily="34" charset="0"/>
                <a:cs typeface="Calibri" panose="020F0502020204030204" pitchFamily="34" charset="0"/>
              </a:rPr>
              <a:t>Bubble charts display data as a cluster of circles. Each of the values in the dimension field represents a circle whereas the values of measure represent the size of those circles. As the values are not going to be presented in any row or column, we drag the required fields to different shelves under the marks card.</a:t>
            </a:r>
          </a:p>
          <a:p>
            <a:endParaRPr lang="en-US" sz="1100" dirty="0" smtClean="0">
              <a:latin typeface="Calibri" panose="020F0502020204030204" pitchFamily="34" charset="0"/>
              <a:cs typeface="Calibri" panose="020F0502020204030204" pitchFamily="34" charset="0"/>
            </a:endParaRPr>
          </a:p>
          <a:p>
            <a:r>
              <a:rPr lang="en-US" sz="1100" b="1" dirty="0">
                <a:latin typeface="Calibri" panose="020F0502020204030204" pitchFamily="34" charset="0"/>
                <a:cs typeface="Calibri" panose="020F0502020204030204" pitchFamily="34" charset="0"/>
              </a:rPr>
              <a:t>Simple Bubble Chart</a:t>
            </a:r>
          </a:p>
          <a:p>
            <a:r>
              <a:rPr lang="en-US" sz="1100" dirty="0">
                <a:latin typeface="Calibri" panose="020F0502020204030204" pitchFamily="34" charset="0"/>
                <a:cs typeface="Calibri" panose="020F0502020204030204" pitchFamily="34" charset="0"/>
              </a:rPr>
              <a:t>Using the Sample-superstore let's plan to find the size of profits for different ship mode. To achieve this objective we follow the below steps.</a:t>
            </a:r>
          </a:p>
          <a:p>
            <a:r>
              <a:rPr lang="en-US" sz="1100" b="1" dirty="0">
                <a:latin typeface="Calibri" panose="020F0502020204030204" pitchFamily="34" charset="0"/>
                <a:cs typeface="Calibri" panose="020F0502020204030204" pitchFamily="34" charset="0"/>
              </a:rPr>
              <a:t>Step -1</a:t>
            </a:r>
            <a:r>
              <a:rPr lang="en-US" sz="1100" dirty="0">
                <a:latin typeface="Calibri" panose="020F0502020204030204" pitchFamily="34" charset="0"/>
                <a:cs typeface="Calibri" panose="020F0502020204030204" pitchFamily="34" charset="0"/>
              </a:rPr>
              <a:t> Drag and drop the measure </a:t>
            </a:r>
            <a:r>
              <a:rPr lang="en-US" sz="1100" b="1" dirty="0">
                <a:latin typeface="Calibri" panose="020F0502020204030204" pitchFamily="34" charset="0"/>
                <a:cs typeface="Calibri" panose="020F0502020204030204" pitchFamily="34" charset="0"/>
              </a:rPr>
              <a:t>profit</a:t>
            </a:r>
            <a:r>
              <a:rPr lang="en-US" sz="1100" dirty="0">
                <a:latin typeface="Calibri" panose="020F0502020204030204" pitchFamily="34" charset="0"/>
                <a:cs typeface="Calibri" panose="020F0502020204030204" pitchFamily="34" charset="0"/>
              </a:rPr>
              <a:t> in to the size shelf under Marks card.</a:t>
            </a:r>
          </a:p>
          <a:p>
            <a:r>
              <a:rPr lang="en-US" sz="1100" b="1" dirty="0">
                <a:latin typeface="Calibri" panose="020F0502020204030204" pitchFamily="34" charset="0"/>
                <a:cs typeface="Calibri" panose="020F0502020204030204" pitchFamily="34" charset="0"/>
              </a:rPr>
              <a:t>Step-2</a:t>
            </a:r>
            <a:r>
              <a:rPr lang="en-US" sz="1100" dirty="0">
                <a:latin typeface="Calibri" panose="020F0502020204030204" pitchFamily="34" charset="0"/>
                <a:cs typeface="Calibri" panose="020F0502020204030204" pitchFamily="34" charset="0"/>
              </a:rPr>
              <a:t> Drag and drop the dimension </a:t>
            </a:r>
            <a:r>
              <a:rPr lang="en-US" sz="1100" b="1" dirty="0">
                <a:latin typeface="Calibri" panose="020F0502020204030204" pitchFamily="34" charset="0"/>
                <a:cs typeface="Calibri" panose="020F0502020204030204" pitchFamily="34" charset="0"/>
              </a:rPr>
              <a:t>ship mode</a:t>
            </a:r>
            <a:r>
              <a:rPr lang="en-US" sz="1100" dirty="0">
                <a:latin typeface="Calibri" panose="020F0502020204030204" pitchFamily="34" charset="0"/>
                <a:cs typeface="Calibri" panose="020F0502020204030204" pitchFamily="34" charset="0"/>
              </a:rPr>
              <a:t> to the labels shelf under Marks card.</a:t>
            </a:r>
          </a:p>
          <a:p>
            <a:r>
              <a:rPr lang="en-US" sz="1100" b="1" dirty="0">
                <a:latin typeface="Calibri" panose="020F0502020204030204" pitchFamily="34" charset="0"/>
                <a:cs typeface="Calibri" panose="020F0502020204030204" pitchFamily="34" charset="0"/>
              </a:rPr>
              <a:t>Step-3</a:t>
            </a:r>
            <a:r>
              <a:rPr lang="en-US" sz="1100" dirty="0">
                <a:latin typeface="Calibri" panose="020F0502020204030204" pitchFamily="34" charset="0"/>
                <a:cs typeface="Calibri" panose="020F0502020204030204" pitchFamily="34" charset="0"/>
              </a:rPr>
              <a:t> Pull the dimension </a:t>
            </a:r>
            <a:r>
              <a:rPr lang="en-US" sz="1100" b="1" dirty="0">
                <a:latin typeface="Calibri" panose="020F0502020204030204" pitchFamily="34" charset="0"/>
                <a:cs typeface="Calibri" panose="020F0502020204030204" pitchFamily="34" charset="0"/>
              </a:rPr>
              <a:t>ship mode</a:t>
            </a:r>
            <a:r>
              <a:rPr lang="en-US" sz="1100" dirty="0">
                <a:latin typeface="Calibri" panose="020F0502020204030204" pitchFamily="34" charset="0"/>
                <a:cs typeface="Calibri" panose="020F0502020204030204" pitchFamily="34" charset="0"/>
              </a:rPr>
              <a:t> to the colors Shelf under Marks card.</a:t>
            </a:r>
          </a:p>
          <a:p>
            <a:r>
              <a:rPr lang="en-US" sz="1100" dirty="0">
                <a:latin typeface="Calibri" panose="020F0502020204030204" pitchFamily="34" charset="0"/>
                <a:cs typeface="Calibri" panose="020F0502020204030204" pitchFamily="34" charset="0"/>
              </a:rPr>
              <a:t>The below chart appears</a:t>
            </a:r>
            <a:r>
              <a:rPr lang="en-US" sz="1100" dirty="0" smtClean="0">
                <a:latin typeface="Calibri" panose="020F0502020204030204" pitchFamily="34" charset="0"/>
                <a:cs typeface="Calibri" panose="020F0502020204030204" pitchFamily="34" charset="0"/>
              </a:rPr>
              <a:t>.</a:t>
            </a:r>
          </a:p>
          <a:p>
            <a:endParaRPr lang="en-US" sz="1100" dirty="0">
              <a:latin typeface="Calibri" panose="020F0502020204030204" pitchFamily="34" charset="0"/>
              <a:cs typeface="Calibri" panose="020F0502020204030204" pitchFamily="34" charset="0"/>
            </a:endParaRPr>
          </a:p>
          <a:p>
            <a:r>
              <a:rPr lang="en-US" sz="1100" b="1" dirty="0">
                <a:latin typeface="Calibri" panose="020F0502020204030204" pitchFamily="34" charset="0"/>
                <a:cs typeface="Calibri" panose="020F0502020204030204" pitchFamily="34" charset="0"/>
              </a:rPr>
              <a:t>Bubble Chart with Measure Values</a:t>
            </a:r>
          </a:p>
          <a:p>
            <a:r>
              <a:rPr lang="en-US" sz="1100" dirty="0">
                <a:latin typeface="Calibri" panose="020F0502020204030204" pitchFamily="34" charset="0"/>
                <a:cs typeface="Calibri" panose="020F0502020204030204" pitchFamily="34" charset="0"/>
              </a:rPr>
              <a:t>We can also show the values of the measure filed which decides the size of the circles. To do this we drag the sales measure into the Labels shelf. The below chart appears</a:t>
            </a:r>
            <a:r>
              <a:rPr lang="en-US" sz="1100" dirty="0" smtClean="0">
                <a:latin typeface="Calibri" panose="020F0502020204030204" pitchFamily="34" charset="0"/>
                <a:cs typeface="Calibri" panose="020F0502020204030204" pitchFamily="34" charset="0"/>
              </a:rPr>
              <a:t>.</a:t>
            </a:r>
          </a:p>
          <a:p>
            <a:endParaRPr lang="en-US" sz="1100" dirty="0">
              <a:latin typeface="Calibri" panose="020F0502020204030204" pitchFamily="34" charset="0"/>
              <a:cs typeface="Calibri" panose="020F0502020204030204" pitchFamily="34" charset="0"/>
            </a:endParaRPr>
          </a:p>
          <a:p>
            <a:r>
              <a:rPr lang="en-US" sz="1100" b="1" dirty="0">
                <a:latin typeface="Calibri" panose="020F0502020204030204" pitchFamily="34" charset="0"/>
                <a:cs typeface="Calibri" panose="020F0502020204030204" pitchFamily="34" charset="0"/>
              </a:rPr>
              <a:t>Bubble Chart with Measure Colors</a:t>
            </a:r>
          </a:p>
          <a:p>
            <a:r>
              <a:rPr lang="en-US" sz="1100" dirty="0">
                <a:latin typeface="Calibri" panose="020F0502020204030204" pitchFamily="34" charset="0"/>
                <a:cs typeface="Calibri" panose="020F0502020204030204" pitchFamily="34" charset="0"/>
              </a:rPr>
              <a:t>Instead of coloring each circle with a different colour, we can use a single colour with different shades. For this we drag the measure sales into the color shelf. The higher values represent darker shades while the smaller values represent lighter shades</a:t>
            </a:r>
            <a:r>
              <a:rPr lang="en-US" sz="1100" dirty="0" smtClean="0">
                <a:latin typeface="Calibri" panose="020F0502020204030204" pitchFamily="34" charset="0"/>
                <a:cs typeface="Calibri" panose="020F0502020204030204" pitchFamily="34" charset="0"/>
              </a:rPr>
              <a:t>.</a:t>
            </a:r>
            <a:endParaRPr lang="en-US" sz="1100" dirty="0">
              <a:latin typeface="Calibri" panose="020F0502020204030204" pitchFamily="34" charset="0"/>
              <a:cs typeface="Calibri" panose="020F0502020204030204" pitchFamily="34" charset="0"/>
            </a:endParaRPr>
          </a:p>
        </p:txBody>
      </p:sp>
      <p:pic>
        <p:nvPicPr>
          <p:cNvPr id="25602" name="Picture 2" descr="bubble_1.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09091" y="3804524"/>
            <a:ext cx="2632096" cy="2771776"/>
          </a:xfrm>
          <a:prstGeom prst="rect">
            <a:avLst/>
          </a:prstGeom>
          <a:noFill/>
          <a:extLst>
            <a:ext uri="{909E8E84-426E-40DD-AFC4-6F175D3DCCD1}">
              <a14:hiddenFill xmlns="" xmlns:a14="http://schemas.microsoft.com/office/drawing/2010/main">
                <a:solidFill>
                  <a:srgbClr val="FFFFFF"/>
                </a:solidFill>
              </a14:hiddenFill>
            </a:ext>
          </a:extLst>
        </p:spPr>
      </p:pic>
      <p:pic>
        <p:nvPicPr>
          <p:cNvPr id="25604" name="Picture 4" descr="bubble_2.JP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3124200" y="3804524"/>
            <a:ext cx="2667000" cy="2809004"/>
          </a:xfrm>
          <a:prstGeom prst="rect">
            <a:avLst/>
          </a:prstGeom>
          <a:noFill/>
          <a:extLst>
            <a:ext uri="{909E8E84-426E-40DD-AFC4-6F175D3DCCD1}">
              <a14:hiddenFill xmlns="" xmlns:a14="http://schemas.microsoft.com/office/drawing/2010/main">
                <a:solidFill>
                  <a:srgbClr val="FFFFFF"/>
                </a:solidFill>
              </a14:hiddenFill>
            </a:ext>
          </a:extLst>
        </p:spPr>
      </p:pic>
      <p:pic>
        <p:nvPicPr>
          <p:cNvPr id="25606" name="Picture 6" descr="bubble_3.JPG"/>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5939760" y="3804524"/>
            <a:ext cx="2667448" cy="2809004"/>
          </a:xfrm>
          <a:prstGeom prst="rect">
            <a:avLst/>
          </a:prstGeom>
          <a:noFill/>
          <a:extLst>
            <a:ext uri="{909E8E84-426E-40DD-AFC4-6F175D3DCCD1}">
              <a14:hiddenFill xmlns="" xmlns:a14="http://schemas.microsoft.com/office/drawing/2010/main">
                <a:solidFill>
                  <a:srgbClr val="FFFFFF"/>
                </a:solidFill>
              </a14:hiddenFill>
            </a:ext>
          </a:extLst>
        </p:spPr>
      </p:pic>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1" name="Picture 10"/>
          <p:cNvPicPr>
            <a:picLocks noChangeAspect="1" noChangeArrowheads="1"/>
          </p:cNvPicPr>
          <p:nvPr/>
        </p:nvPicPr>
        <p:blipFill>
          <a:blip r:embed="rId6"/>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2803939588"/>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Bullet graph</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49</a:t>
            </a:fld>
            <a:endParaRPr kumimoji="0" lang="en-US" dirty="0"/>
          </a:p>
        </p:txBody>
      </p:sp>
      <p:sp>
        <p:nvSpPr>
          <p:cNvPr id="9" name="TextBox 8"/>
          <p:cNvSpPr txBox="1"/>
          <p:nvPr/>
        </p:nvSpPr>
        <p:spPr>
          <a:xfrm>
            <a:off x="274320" y="1003757"/>
            <a:ext cx="10149840" cy="2123658"/>
          </a:xfrm>
          <a:prstGeom prst="rect">
            <a:avLst/>
          </a:prstGeom>
          <a:noFill/>
        </p:spPr>
        <p:txBody>
          <a:bodyPr wrap="square" rtlCol="0">
            <a:spAutoFit/>
          </a:bodyPr>
          <a:lstStyle/>
          <a:p>
            <a:r>
              <a:rPr lang="en-US" sz="1100" dirty="0" smtClean="0">
                <a:latin typeface="Calibri" panose="020F0502020204030204" pitchFamily="34" charset="0"/>
                <a:cs typeface="Calibri" panose="020F0502020204030204" pitchFamily="34" charset="0"/>
              </a:rPr>
              <a:t>A </a:t>
            </a:r>
            <a:r>
              <a:rPr lang="en-US" sz="1100" dirty="0">
                <a:latin typeface="Calibri" panose="020F0502020204030204" pitchFamily="34" charset="0"/>
                <a:cs typeface="Calibri" panose="020F0502020204030204" pitchFamily="34" charset="0"/>
              </a:rPr>
              <a:t>bullet chart is a variation of Bar chart. In this chart we compare the value of one measure with another measure in context of finding the variation in the first measure within a range of variations in the second measure. It is like two bars drawn upon one another to indicate their individual values at the same position in the graph. It can be thought of as combining two graphs as one to view a comparative result easily.</a:t>
            </a:r>
          </a:p>
          <a:p>
            <a:r>
              <a:rPr lang="en-US" sz="1100" dirty="0">
                <a:latin typeface="Calibri" panose="020F0502020204030204" pitchFamily="34" charset="0"/>
                <a:cs typeface="Calibri" panose="020F0502020204030204" pitchFamily="34" charset="0"/>
              </a:rPr>
              <a:t>Creating Bubble Chart</a:t>
            </a:r>
          </a:p>
          <a:p>
            <a:r>
              <a:rPr lang="en-US" sz="1100" dirty="0">
                <a:latin typeface="Calibri" panose="020F0502020204030204" pitchFamily="34" charset="0"/>
                <a:cs typeface="Calibri" panose="020F0502020204030204" pitchFamily="34" charset="0"/>
              </a:rPr>
              <a:t>Using the Sample-superstore let's plan to find the size of profits for the respective sales figures in each sub-category. To achieve this objective we follow the below steps.</a:t>
            </a:r>
          </a:p>
          <a:p>
            <a:r>
              <a:rPr lang="en-US" sz="1100" b="1" dirty="0">
                <a:latin typeface="Calibri" panose="020F0502020204030204" pitchFamily="34" charset="0"/>
                <a:cs typeface="Calibri" panose="020F0502020204030204" pitchFamily="34" charset="0"/>
              </a:rPr>
              <a:t>Step-1</a:t>
            </a:r>
          </a:p>
          <a:p>
            <a:r>
              <a:rPr lang="en-US" sz="1100" dirty="0">
                <a:latin typeface="Calibri" panose="020F0502020204030204" pitchFamily="34" charset="0"/>
                <a:cs typeface="Calibri" panose="020F0502020204030204" pitchFamily="34" charset="0"/>
              </a:rPr>
              <a:t>Drag and drop the dimension Sub-Category from the data pane into the column shelf.</a:t>
            </a:r>
          </a:p>
          <a:p>
            <a:r>
              <a:rPr lang="en-US" sz="1100" b="1" dirty="0">
                <a:latin typeface="Calibri" panose="020F0502020204030204" pitchFamily="34" charset="0"/>
                <a:cs typeface="Calibri" panose="020F0502020204030204" pitchFamily="34" charset="0"/>
              </a:rPr>
              <a:t>Step-2</a:t>
            </a:r>
          </a:p>
          <a:p>
            <a:r>
              <a:rPr lang="en-US" sz="1100" dirty="0">
                <a:latin typeface="Calibri" panose="020F0502020204030204" pitchFamily="34" charset="0"/>
                <a:cs typeface="Calibri" panose="020F0502020204030204" pitchFamily="34" charset="0"/>
              </a:rPr>
              <a:t>Drag and drop the measures profit and sales to the rows shelf.</a:t>
            </a:r>
          </a:p>
          <a:p>
            <a:r>
              <a:rPr lang="en-US" sz="1100" dirty="0">
                <a:latin typeface="Calibri" panose="020F0502020204030204" pitchFamily="34" charset="0"/>
                <a:cs typeface="Calibri" panose="020F0502020204030204" pitchFamily="34" charset="0"/>
              </a:rPr>
              <a:t>The below chart appears which shows the two measures as two separate categories of bar charts each representing the values for sub-categories</a:t>
            </a:r>
            <a:r>
              <a:rPr lang="en-US" sz="1100" dirty="0" smtClean="0">
                <a:latin typeface="Calibri" panose="020F0502020204030204" pitchFamily="34" charset="0"/>
                <a:cs typeface="Calibri" panose="020F0502020204030204" pitchFamily="34" charset="0"/>
              </a:rPr>
              <a:t>.</a:t>
            </a:r>
          </a:p>
          <a:p>
            <a:r>
              <a:rPr lang="en-US" sz="1100" b="1" dirty="0" smtClean="0">
                <a:latin typeface="Calibri" panose="020F0502020204030204" pitchFamily="34" charset="0"/>
                <a:cs typeface="Calibri" panose="020F0502020204030204" pitchFamily="34" charset="0"/>
              </a:rPr>
              <a:t>Step-3</a:t>
            </a:r>
            <a:endParaRPr lang="en-US" sz="1100" b="1"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Drag the sales measure to the Marks card. Using show me choose the bullet graph option. The below chart shows the bullet graph.</a:t>
            </a:r>
          </a:p>
        </p:txBody>
      </p:sp>
      <p:pic>
        <p:nvPicPr>
          <p:cNvPr id="26626" name="Picture 2" descr="bullet_step_2.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81000" y="3112619"/>
            <a:ext cx="2887591" cy="3124200"/>
          </a:xfrm>
          <a:prstGeom prst="rect">
            <a:avLst/>
          </a:prstGeom>
          <a:noFill/>
          <a:extLst>
            <a:ext uri="{909E8E84-426E-40DD-AFC4-6F175D3DCCD1}">
              <a14:hiddenFill xmlns="" xmlns:a14="http://schemas.microsoft.com/office/drawing/2010/main">
                <a:solidFill>
                  <a:srgbClr val="FFFFFF"/>
                </a:solidFill>
              </a14:hiddenFill>
            </a:ext>
          </a:extLst>
        </p:spPr>
      </p:pic>
      <p:pic>
        <p:nvPicPr>
          <p:cNvPr id="26628" name="Picture 4" descr="bullet_step_3.JP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3810000" y="3112619"/>
            <a:ext cx="2857500" cy="3081337"/>
          </a:xfrm>
          <a:prstGeom prst="rect">
            <a:avLst/>
          </a:prstGeom>
          <a:noFill/>
          <a:extLst>
            <a:ext uri="{909E8E84-426E-40DD-AFC4-6F175D3DCCD1}">
              <a14:hiddenFill xmlns="" xmlns:a14="http://schemas.microsoft.com/office/drawing/2010/main">
                <a:solidFill>
                  <a:srgbClr val="FFFFFF"/>
                </a:solidFill>
              </a14:hiddenFill>
            </a:ext>
          </a:extLst>
        </p:spPr>
      </p:pic>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0" name="Picture 9"/>
          <p:cNvPicPr>
            <a:picLocks noChangeAspect="1" noChangeArrowheads="1"/>
          </p:cNvPicPr>
          <p:nvPr/>
        </p:nvPicPr>
        <p:blipFill>
          <a:blip r:embed="rId5"/>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379310625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a:t>Tableau </a:t>
            </a:r>
            <a:r>
              <a:rPr lang="en-US" dirty="0" smtClean="0"/>
              <a:t>File Types</a:t>
            </a:r>
            <a:endParaRPr lang="en-US" dirty="0"/>
          </a:p>
        </p:txBody>
      </p:sp>
      <p:sp>
        <p:nvSpPr>
          <p:cNvPr id="3" name="TextBox 2"/>
          <p:cNvSpPr txBox="1"/>
          <p:nvPr/>
        </p:nvSpPr>
        <p:spPr>
          <a:xfrm>
            <a:off x="274320" y="1003756"/>
            <a:ext cx="10149840" cy="938719"/>
          </a:xfrm>
          <a:prstGeom prst="rect">
            <a:avLst/>
          </a:prstGeom>
          <a:noFill/>
        </p:spPr>
        <p:txBody>
          <a:bodyPr wrap="square" rtlCol="0">
            <a:spAutoFit/>
          </a:bodyPr>
          <a:lstStyle/>
          <a:p>
            <a:pPr algn="just"/>
            <a:r>
              <a:rPr lang="en-US" sz="1100" dirty="0">
                <a:latin typeface="Calibri" panose="020F0502020204030204" pitchFamily="34" charset="0"/>
                <a:cs typeface="Calibri" panose="020F0502020204030204" pitchFamily="34" charset="0"/>
              </a:rPr>
              <a:t>The result of data analysis in Tableau can be saved in various formats to be saved and distributed. These various formats are referred as different file types and they are identified by different extensions. Their formats depend on how they are produced and for what purpose they are used. They are all stored as XML files which can be opened and edited.</a:t>
            </a:r>
          </a:p>
          <a:p>
            <a:pPr algn="just"/>
            <a:endParaRPr lang="en-US" sz="1100"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The description of each of the file type and their usage is as follows:</a:t>
            </a:r>
          </a:p>
        </p:txBody>
      </p:sp>
      <p:sp>
        <p:nvSpPr>
          <p:cNvPr id="4" name="Slide Number Placeholder 3"/>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5</a:t>
            </a:fld>
            <a:endParaRPr kumimoji="0" lang="en-US" dirty="0"/>
          </a:p>
        </p:txBody>
      </p:sp>
      <p:sp>
        <p:nvSpPr>
          <p:cNvPr id="5" name="Footer Placeholder 4"/>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graphicFrame>
        <p:nvGraphicFramePr>
          <p:cNvPr id="6" name="Table 5"/>
          <p:cNvGraphicFramePr>
            <a:graphicFrameLocks noGrp="1"/>
          </p:cNvGraphicFramePr>
          <p:nvPr>
            <p:extLst>
              <p:ext uri="{D42A27DB-BD31-4B8C-83A1-F6EECF244321}">
                <p14:modId xmlns="" xmlns:p14="http://schemas.microsoft.com/office/powerpoint/2010/main" val="1015669526"/>
              </p:ext>
            </p:extLst>
          </p:nvPr>
        </p:nvGraphicFramePr>
        <p:xfrm>
          <a:off x="381000" y="1988279"/>
          <a:ext cx="9296400" cy="4450621"/>
        </p:xfrm>
        <a:graphic>
          <a:graphicData uri="http://schemas.openxmlformats.org/drawingml/2006/table">
            <a:tbl>
              <a:tblPr/>
              <a:tblGrid>
                <a:gridCol w="3098800"/>
                <a:gridCol w="1118124"/>
                <a:gridCol w="5079476"/>
              </a:tblGrid>
              <a:tr h="65557">
                <a:tc>
                  <a:txBody>
                    <a:bodyPr/>
                    <a:lstStyle/>
                    <a:p>
                      <a:pPr algn="l" fontAlgn="t"/>
                      <a:r>
                        <a:rPr lang="en-US" sz="1100">
                          <a:effectLst/>
                          <a:latin typeface="Calibri" panose="020F0502020204030204" pitchFamily="34" charset="0"/>
                          <a:cs typeface="Calibri" panose="020F0502020204030204" pitchFamily="34" charset="0"/>
                        </a:rPr>
                        <a:t>File Type</a:t>
                      </a:r>
                    </a:p>
                  </a:txBody>
                  <a:tcPr marL="13613" marR="13613" marT="13613" marB="1361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sz="1100">
                          <a:effectLst/>
                          <a:latin typeface="Calibri" panose="020F0502020204030204" pitchFamily="34" charset="0"/>
                          <a:cs typeface="Calibri" panose="020F0502020204030204" pitchFamily="34" charset="0"/>
                        </a:rPr>
                        <a:t>File Extension</a:t>
                      </a:r>
                    </a:p>
                  </a:txBody>
                  <a:tcPr marL="13613" marR="13613" marT="13613" marB="1361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sz="1100">
                          <a:effectLst/>
                          <a:latin typeface="Calibri" panose="020F0502020204030204" pitchFamily="34" charset="0"/>
                          <a:cs typeface="Calibri" panose="020F0502020204030204" pitchFamily="34" charset="0"/>
                        </a:rPr>
                        <a:t>Purpose</a:t>
                      </a:r>
                    </a:p>
                  </a:txBody>
                  <a:tcPr marL="13613" marR="13613" marT="13613" marB="1361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r>
              <a:tr h="1077017">
                <a:tc>
                  <a:txBody>
                    <a:bodyPr/>
                    <a:lstStyle/>
                    <a:p>
                      <a:pPr fontAlgn="t"/>
                      <a:r>
                        <a:rPr lang="en-US" sz="1100" b="1" dirty="0">
                          <a:effectLst/>
                          <a:latin typeface="Calibri" panose="020F0502020204030204" pitchFamily="34" charset="0"/>
                          <a:cs typeface="Calibri" panose="020F0502020204030204" pitchFamily="34" charset="0"/>
                        </a:rPr>
                        <a:t>Tableau Workbook</a:t>
                      </a:r>
                      <a:endParaRPr lang="en-US" sz="1100" dirty="0">
                        <a:effectLst/>
                        <a:latin typeface="Calibri" panose="020F0502020204030204" pitchFamily="34" charset="0"/>
                        <a:cs typeface="Calibri" panose="020F0502020204030204" pitchFamily="34" charset="0"/>
                      </a:endParaRPr>
                    </a:p>
                  </a:txBody>
                  <a:tcPr marL="13613" marR="13613" marT="13613" marB="1361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100">
                          <a:effectLst/>
                          <a:latin typeface="Calibri" panose="020F0502020204030204" pitchFamily="34" charset="0"/>
                          <a:cs typeface="Calibri" panose="020F0502020204030204" pitchFamily="34" charset="0"/>
                        </a:rPr>
                        <a:t>.twb</a:t>
                      </a:r>
                    </a:p>
                  </a:txBody>
                  <a:tcPr marL="13613" marR="13613" marT="13613" marB="1361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100">
                          <a:effectLst/>
                          <a:latin typeface="Calibri" panose="020F0502020204030204" pitchFamily="34" charset="0"/>
                          <a:cs typeface="Calibri" panose="020F0502020204030204" pitchFamily="34" charset="0"/>
                        </a:rPr>
                        <a:t>It contains information on each sheet and dashboard that is present in a workbook. It has the details of the fields which are used in each view and the formula applied to the aggregation of the measures. It also has the formatting and styles applied. It also contains the data source connection information and any metadata information created for that connection.</a:t>
                      </a:r>
                    </a:p>
                  </a:txBody>
                  <a:tcPr marL="13613" marR="13613" marT="13613" marB="1361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655576">
                <a:tc>
                  <a:txBody>
                    <a:bodyPr/>
                    <a:lstStyle/>
                    <a:p>
                      <a:pPr fontAlgn="t"/>
                      <a:r>
                        <a:rPr lang="en-US" sz="1100" b="1">
                          <a:effectLst/>
                          <a:latin typeface="Calibri" panose="020F0502020204030204" pitchFamily="34" charset="0"/>
                          <a:cs typeface="Calibri" panose="020F0502020204030204" pitchFamily="34" charset="0"/>
                        </a:rPr>
                        <a:t>Tableau Packaged Workbook</a:t>
                      </a:r>
                      <a:endParaRPr lang="en-US" sz="1100">
                        <a:effectLst/>
                        <a:latin typeface="Calibri" panose="020F0502020204030204" pitchFamily="34" charset="0"/>
                        <a:cs typeface="Calibri" panose="020F0502020204030204" pitchFamily="34" charset="0"/>
                      </a:endParaRPr>
                    </a:p>
                  </a:txBody>
                  <a:tcPr marL="13613" marR="13613" marT="13613" marB="1361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100">
                          <a:effectLst/>
                          <a:latin typeface="Calibri" panose="020F0502020204030204" pitchFamily="34" charset="0"/>
                          <a:cs typeface="Calibri" panose="020F0502020204030204" pitchFamily="34" charset="0"/>
                        </a:rPr>
                        <a:t>.twbx</a:t>
                      </a:r>
                    </a:p>
                  </a:txBody>
                  <a:tcPr marL="13613" marR="13613" marT="13613" marB="1361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100">
                          <a:effectLst/>
                          <a:latin typeface="Calibri" panose="020F0502020204030204" pitchFamily="34" charset="0"/>
                          <a:cs typeface="Calibri" panose="020F0502020204030204" pitchFamily="34" charset="0"/>
                        </a:rPr>
                        <a:t>This file format contains the details of workbook as well as the local data that is used in the analysis. Its purpose is to be share with other Tableau desktop or Tableau reader users assuming it does not need data from the server.</a:t>
                      </a:r>
                    </a:p>
                  </a:txBody>
                  <a:tcPr marL="13613" marR="13613" marT="13613" marB="1361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613431">
                <a:tc>
                  <a:txBody>
                    <a:bodyPr/>
                    <a:lstStyle/>
                    <a:p>
                      <a:pPr fontAlgn="t"/>
                      <a:r>
                        <a:rPr lang="en-US" sz="1100" b="1">
                          <a:effectLst/>
                          <a:latin typeface="Calibri" panose="020F0502020204030204" pitchFamily="34" charset="0"/>
                          <a:cs typeface="Calibri" panose="020F0502020204030204" pitchFamily="34" charset="0"/>
                        </a:rPr>
                        <a:t>Tableau Data source</a:t>
                      </a:r>
                      <a:endParaRPr lang="en-US" sz="1100">
                        <a:effectLst/>
                        <a:latin typeface="Calibri" panose="020F0502020204030204" pitchFamily="34" charset="0"/>
                        <a:cs typeface="Calibri" panose="020F0502020204030204" pitchFamily="34" charset="0"/>
                      </a:endParaRPr>
                    </a:p>
                  </a:txBody>
                  <a:tcPr marL="13613" marR="13613" marT="13613" marB="1361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100" dirty="0">
                          <a:effectLst/>
                          <a:latin typeface="Calibri" panose="020F0502020204030204" pitchFamily="34" charset="0"/>
                          <a:cs typeface="Calibri" panose="020F0502020204030204" pitchFamily="34" charset="0"/>
                        </a:rPr>
                        <a:t>.</a:t>
                      </a:r>
                      <a:r>
                        <a:rPr lang="en-US" sz="1100" dirty="0" err="1">
                          <a:effectLst/>
                          <a:latin typeface="Calibri" panose="020F0502020204030204" pitchFamily="34" charset="0"/>
                          <a:cs typeface="Calibri" panose="020F0502020204030204" pitchFamily="34" charset="0"/>
                        </a:rPr>
                        <a:t>tds</a:t>
                      </a:r>
                      <a:endParaRPr lang="en-US" sz="1100" dirty="0">
                        <a:effectLst/>
                        <a:latin typeface="Calibri" panose="020F0502020204030204" pitchFamily="34" charset="0"/>
                        <a:cs typeface="Calibri" panose="020F0502020204030204" pitchFamily="34" charset="0"/>
                      </a:endParaRPr>
                    </a:p>
                  </a:txBody>
                  <a:tcPr marL="13613" marR="13613" marT="13613" marB="1361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100">
                          <a:effectLst/>
                          <a:latin typeface="Calibri" panose="020F0502020204030204" pitchFamily="34" charset="0"/>
                          <a:cs typeface="Calibri" panose="020F0502020204030204" pitchFamily="34" charset="0"/>
                        </a:rPr>
                        <a:t>The details of the connection used to create the tableau report are stored in this file. In the connection details it stores the source type(excel/relational/sap etc.) as well as the data types of the columns.</a:t>
                      </a:r>
                    </a:p>
                  </a:txBody>
                  <a:tcPr marL="13613" marR="13613" marT="13613" marB="1361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318423">
                <a:tc>
                  <a:txBody>
                    <a:bodyPr/>
                    <a:lstStyle/>
                    <a:p>
                      <a:pPr fontAlgn="t"/>
                      <a:r>
                        <a:rPr lang="en-US" sz="1100" b="1">
                          <a:effectLst/>
                          <a:latin typeface="Calibri" panose="020F0502020204030204" pitchFamily="34" charset="0"/>
                          <a:cs typeface="Calibri" panose="020F0502020204030204" pitchFamily="34" charset="0"/>
                        </a:rPr>
                        <a:t>Tableau Packaged Data source</a:t>
                      </a:r>
                      <a:endParaRPr lang="en-US" sz="1100">
                        <a:effectLst/>
                        <a:latin typeface="Calibri" panose="020F0502020204030204" pitchFamily="34" charset="0"/>
                        <a:cs typeface="Calibri" panose="020F0502020204030204" pitchFamily="34" charset="0"/>
                      </a:endParaRPr>
                    </a:p>
                  </a:txBody>
                  <a:tcPr marL="13613" marR="13613" marT="13613" marB="1361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100">
                          <a:effectLst/>
                          <a:latin typeface="Calibri" panose="020F0502020204030204" pitchFamily="34" charset="0"/>
                          <a:cs typeface="Calibri" panose="020F0502020204030204" pitchFamily="34" charset="0"/>
                        </a:rPr>
                        <a:t>.tdsx</a:t>
                      </a:r>
                    </a:p>
                  </a:txBody>
                  <a:tcPr marL="13613" marR="13613" marT="13613" marB="1361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100">
                          <a:effectLst/>
                          <a:latin typeface="Calibri" panose="020F0502020204030204" pitchFamily="34" charset="0"/>
                          <a:cs typeface="Calibri" panose="020F0502020204030204" pitchFamily="34" charset="0"/>
                        </a:rPr>
                        <a:t>This file is similar to the .tds file with the addition of data along with the connection details.</a:t>
                      </a:r>
                    </a:p>
                  </a:txBody>
                  <a:tcPr marL="13613" marR="13613" marT="13613" marB="1361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782008">
                <a:tc>
                  <a:txBody>
                    <a:bodyPr/>
                    <a:lstStyle/>
                    <a:p>
                      <a:pPr fontAlgn="t"/>
                      <a:r>
                        <a:rPr lang="en-US" sz="1100" b="1">
                          <a:effectLst/>
                          <a:latin typeface="Calibri" panose="020F0502020204030204" pitchFamily="34" charset="0"/>
                          <a:cs typeface="Calibri" panose="020F0502020204030204" pitchFamily="34" charset="0"/>
                        </a:rPr>
                        <a:t>Tableau Data Extract</a:t>
                      </a:r>
                      <a:endParaRPr lang="en-US" sz="1100">
                        <a:effectLst/>
                        <a:latin typeface="Calibri" panose="020F0502020204030204" pitchFamily="34" charset="0"/>
                        <a:cs typeface="Calibri" panose="020F0502020204030204" pitchFamily="34" charset="0"/>
                      </a:endParaRPr>
                    </a:p>
                  </a:txBody>
                  <a:tcPr marL="13613" marR="13613" marT="13613" marB="1361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100">
                          <a:effectLst/>
                          <a:latin typeface="Calibri" panose="020F0502020204030204" pitchFamily="34" charset="0"/>
                          <a:cs typeface="Calibri" panose="020F0502020204030204" pitchFamily="34" charset="0"/>
                        </a:rPr>
                        <a:t>.tde</a:t>
                      </a:r>
                    </a:p>
                  </a:txBody>
                  <a:tcPr marL="13613" marR="13613" marT="13613" marB="1361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100">
                          <a:effectLst/>
                          <a:latin typeface="Calibri" panose="020F0502020204030204" pitchFamily="34" charset="0"/>
                          <a:cs typeface="Calibri" panose="020F0502020204030204" pitchFamily="34" charset="0"/>
                        </a:rPr>
                        <a:t>This file contains the data used in a .twb file in a highly compressed columnar data format. This helps in storage optimization. It also saves the aggregated calculations that are applied in the analysis. This file should be refreshed to get the updated data form the source.</a:t>
                      </a:r>
                    </a:p>
                  </a:txBody>
                  <a:tcPr marL="13613" marR="13613" marT="13613" marB="1361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276278">
                <a:tc>
                  <a:txBody>
                    <a:bodyPr/>
                    <a:lstStyle/>
                    <a:p>
                      <a:pPr fontAlgn="t"/>
                      <a:r>
                        <a:rPr lang="en-US" sz="1100" b="1">
                          <a:effectLst/>
                          <a:latin typeface="Calibri" panose="020F0502020204030204" pitchFamily="34" charset="0"/>
                          <a:cs typeface="Calibri" panose="020F0502020204030204" pitchFamily="34" charset="0"/>
                        </a:rPr>
                        <a:t>Tableau Bookmark</a:t>
                      </a:r>
                      <a:endParaRPr lang="en-US" sz="1100">
                        <a:effectLst/>
                        <a:latin typeface="Calibri" panose="020F0502020204030204" pitchFamily="34" charset="0"/>
                        <a:cs typeface="Calibri" panose="020F0502020204030204" pitchFamily="34" charset="0"/>
                      </a:endParaRPr>
                    </a:p>
                  </a:txBody>
                  <a:tcPr marL="13613" marR="13613" marT="13613" marB="1361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100">
                          <a:effectLst/>
                          <a:latin typeface="Calibri" panose="020F0502020204030204" pitchFamily="34" charset="0"/>
                          <a:cs typeface="Calibri" panose="020F0502020204030204" pitchFamily="34" charset="0"/>
                        </a:rPr>
                        <a:t>.tbm</a:t>
                      </a:r>
                    </a:p>
                  </a:txBody>
                  <a:tcPr marL="13613" marR="13613" marT="13613" marB="1361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100">
                          <a:effectLst/>
                          <a:latin typeface="Calibri" panose="020F0502020204030204" pitchFamily="34" charset="0"/>
                          <a:cs typeface="Calibri" panose="020F0502020204030204" pitchFamily="34" charset="0"/>
                        </a:rPr>
                        <a:t>These files contain a single worksheet that is shared easily to be pasted into other workbooks.</a:t>
                      </a:r>
                    </a:p>
                  </a:txBody>
                  <a:tcPr marL="13613" marR="13613" marT="13613" marB="1361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402711">
                <a:tc>
                  <a:txBody>
                    <a:bodyPr/>
                    <a:lstStyle/>
                    <a:p>
                      <a:pPr fontAlgn="t"/>
                      <a:r>
                        <a:rPr lang="en-US" sz="1100" b="1">
                          <a:effectLst/>
                          <a:latin typeface="Calibri" panose="020F0502020204030204" pitchFamily="34" charset="0"/>
                          <a:cs typeface="Calibri" panose="020F0502020204030204" pitchFamily="34" charset="0"/>
                        </a:rPr>
                        <a:t>Tableau Preferences</a:t>
                      </a:r>
                      <a:endParaRPr lang="en-US" sz="1100">
                        <a:effectLst/>
                        <a:latin typeface="Calibri" panose="020F0502020204030204" pitchFamily="34" charset="0"/>
                        <a:cs typeface="Calibri" panose="020F0502020204030204" pitchFamily="34" charset="0"/>
                      </a:endParaRPr>
                    </a:p>
                  </a:txBody>
                  <a:tcPr marL="13613" marR="13613" marT="13613" marB="1361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100">
                          <a:effectLst/>
                          <a:latin typeface="Calibri" panose="020F0502020204030204" pitchFamily="34" charset="0"/>
                          <a:cs typeface="Calibri" panose="020F0502020204030204" pitchFamily="34" charset="0"/>
                        </a:rPr>
                        <a:t>.tps</a:t>
                      </a:r>
                    </a:p>
                  </a:txBody>
                  <a:tcPr marL="13613" marR="13613" marT="13613" marB="1361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100" dirty="0">
                          <a:effectLst/>
                          <a:latin typeface="Calibri" panose="020F0502020204030204" pitchFamily="34" charset="0"/>
                          <a:cs typeface="Calibri" panose="020F0502020204030204" pitchFamily="34" charset="0"/>
                        </a:rPr>
                        <a:t>This file stores the </a:t>
                      </a:r>
                      <a:r>
                        <a:rPr lang="en-US" sz="1100" dirty="0" err="1">
                          <a:effectLst/>
                          <a:latin typeface="Calibri" panose="020F0502020204030204" pitchFamily="34" charset="0"/>
                          <a:cs typeface="Calibri" panose="020F0502020204030204" pitchFamily="34" charset="0"/>
                        </a:rPr>
                        <a:t>colour</a:t>
                      </a:r>
                      <a:r>
                        <a:rPr lang="en-US" sz="1100" dirty="0">
                          <a:effectLst/>
                          <a:latin typeface="Calibri" panose="020F0502020204030204" pitchFamily="34" charset="0"/>
                          <a:cs typeface="Calibri" panose="020F0502020204030204" pitchFamily="34" charset="0"/>
                        </a:rPr>
                        <a:t> preference used across all the workbooks. It is mainly used for consistent look and feel across the users.</a:t>
                      </a:r>
                    </a:p>
                  </a:txBody>
                  <a:tcPr marL="13613" marR="13613" marT="13613" marB="1361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bl>
          </a:graphicData>
        </a:graphic>
      </p:graphicFrame>
      <p:pic>
        <p:nvPicPr>
          <p:cNvPr id="8" name="Picture 7"/>
          <p:cNvPicPr>
            <a:picLocks noChangeAspect="1" noChangeArrowheads="1"/>
          </p:cNvPicPr>
          <p:nvPr/>
        </p:nvPicPr>
        <p:blipFill>
          <a:blip r:embed="rId2"/>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1502528577"/>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Box Plot Chart</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50</a:t>
            </a:fld>
            <a:endParaRPr kumimoji="0" lang="en-US" dirty="0"/>
          </a:p>
        </p:txBody>
      </p:sp>
      <p:sp>
        <p:nvSpPr>
          <p:cNvPr id="9" name="TextBox 8"/>
          <p:cNvSpPr txBox="1"/>
          <p:nvPr/>
        </p:nvSpPr>
        <p:spPr>
          <a:xfrm>
            <a:off x="274320" y="1003757"/>
            <a:ext cx="10149840" cy="3139321"/>
          </a:xfrm>
          <a:prstGeom prst="rect">
            <a:avLst/>
          </a:prstGeom>
          <a:noFill/>
        </p:spPr>
        <p:txBody>
          <a:bodyPr wrap="square" rtlCol="0">
            <a:spAutoFit/>
          </a:bodyPr>
          <a:lstStyle/>
          <a:p>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The box plots are also known as a box-and-whisker plots. They show the distribution of values along an axis. Boxes indicate the middle 50 percent of the data which is, the middle two quartiles of the data's distribution. The remaining 50 percent of data on both sides is represented by lines also called whiskers, to display all points within 1.5 times the interquartile range which is all points within 1.5 times the width of the adjoining box, or all points at the maximum extent of the data.</a:t>
            </a:r>
          </a:p>
          <a:p>
            <a:r>
              <a:rPr lang="en-US" sz="1100" dirty="0">
                <a:latin typeface="Calibri" panose="020F0502020204030204" pitchFamily="34" charset="0"/>
                <a:cs typeface="Calibri" panose="020F0502020204030204" pitchFamily="34" charset="0"/>
              </a:rPr>
              <a:t>The Box Plots take one or more measures with zero or more dimensions.</a:t>
            </a:r>
          </a:p>
          <a:p>
            <a:r>
              <a:rPr lang="en-US" sz="1100" b="1" dirty="0">
                <a:latin typeface="Calibri" panose="020F0502020204030204" pitchFamily="34" charset="0"/>
                <a:cs typeface="Calibri" panose="020F0502020204030204" pitchFamily="34" charset="0"/>
              </a:rPr>
              <a:t>Creating Box Plot</a:t>
            </a:r>
          </a:p>
          <a:p>
            <a:r>
              <a:rPr lang="en-US" sz="1100" dirty="0">
                <a:latin typeface="Calibri" panose="020F0502020204030204" pitchFamily="34" charset="0"/>
                <a:cs typeface="Calibri" panose="020F0502020204030204" pitchFamily="34" charset="0"/>
              </a:rPr>
              <a:t>Using the Sample-superstore, let's plan to find the size of profits for the respective category for each Ship mode values. To achieve this objective we follow the below steps.</a:t>
            </a:r>
          </a:p>
          <a:p>
            <a:r>
              <a:rPr lang="en-US" sz="1100" b="1" dirty="0">
                <a:latin typeface="Calibri" panose="020F0502020204030204" pitchFamily="34" charset="0"/>
                <a:cs typeface="Calibri" panose="020F0502020204030204" pitchFamily="34" charset="0"/>
              </a:rPr>
              <a:t>Step-1</a:t>
            </a:r>
          </a:p>
          <a:p>
            <a:r>
              <a:rPr lang="en-US" sz="1100" dirty="0">
                <a:latin typeface="Calibri" panose="020F0502020204030204" pitchFamily="34" charset="0"/>
                <a:cs typeface="Calibri" panose="020F0502020204030204" pitchFamily="34" charset="0"/>
              </a:rPr>
              <a:t>Drag and drop the dimension category to the columns shelf and profit to the rows shelf. Also drag the dimension Ship mode to the right of Category in columns shelf.</a:t>
            </a:r>
          </a:p>
          <a:p>
            <a:r>
              <a:rPr lang="en-US" sz="1100" b="1" dirty="0">
                <a:latin typeface="Calibri" panose="020F0502020204030204" pitchFamily="34" charset="0"/>
                <a:cs typeface="Calibri" panose="020F0502020204030204" pitchFamily="34" charset="0"/>
              </a:rPr>
              <a:t>Step-2</a:t>
            </a:r>
          </a:p>
          <a:p>
            <a:r>
              <a:rPr lang="en-US" sz="1100" dirty="0">
                <a:latin typeface="Calibri" panose="020F0502020204030204" pitchFamily="34" charset="0"/>
                <a:cs typeface="Calibri" panose="020F0502020204030204" pitchFamily="34" charset="0"/>
              </a:rPr>
              <a:t>Choose Box-and-Whisker plot from Show me. The below chart appears which shows the box plots. Here Tableau automatically reassigns the ship mode to the Marks card</a:t>
            </a:r>
            <a:r>
              <a:rPr lang="en-US" sz="1100" dirty="0" smtClean="0">
                <a:latin typeface="Calibri" panose="020F0502020204030204" pitchFamily="34" charset="0"/>
                <a:cs typeface="Calibri" panose="020F0502020204030204" pitchFamily="34" charset="0"/>
              </a:rPr>
              <a:t>.</a:t>
            </a: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r>
              <a:rPr lang="en-US" sz="1100" b="1" dirty="0">
                <a:latin typeface="Calibri" panose="020F0502020204030204" pitchFamily="34" charset="0"/>
                <a:cs typeface="Calibri" panose="020F0502020204030204" pitchFamily="34" charset="0"/>
              </a:rPr>
              <a:t>Box Plot with Two Dimensions</a:t>
            </a:r>
          </a:p>
          <a:p>
            <a:r>
              <a:rPr lang="en-US" sz="1100" dirty="0">
                <a:latin typeface="Calibri" panose="020F0502020204030204" pitchFamily="34" charset="0"/>
                <a:cs typeface="Calibri" panose="020F0502020204030204" pitchFamily="34" charset="0"/>
              </a:rPr>
              <a:t>We can create box plots with two dimensions by adding another dimension to the column shelf. </a:t>
            </a:r>
            <a:endParaRPr lang="en-US" sz="1100" dirty="0" smtClean="0">
              <a:latin typeface="Calibri" panose="020F0502020204030204" pitchFamily="34" charset="0"/>
              <a:cs typeface="Calibri" panose="020F0502020204030204" pitchFamily="34" charset="0"/>
            </a:endParaRPr>
          </a:p>
          <a:p>
            <a:r>
              <a:rPr lang="en-US" sz="1100" dirty="0" smtClean="0">
                <a:latin typeface="Calibri" panose="020F0502020204030204" pitchFamily="34" charset="0"/>
                <a:cs typeface="Calibri" panose="020F0502020204030204" pitchFamily="34" charset="0"/>
              </a:rPr>
              <a:t>In </a:t>
            </a:r>
            <a:r>
              <a:rPr lang="en-US" sz="1100" dirty="0">
                <a:latin typeface="Calibri" panose="020F0502020204030204" pitchFamily="34" charset="0"/>
                <a:cs typeface="Calibri" panose="020F0502020204030204" pitchFamily="34" charset="0"/>
              </a:rPr>
              <a:t>the above chart let's add the region dimension to the column shelf. </a:t>
            </a:r>
            <a:endParaRPr lang="en-US" sz="1100" dirty="0" smtClean="0">
              <a:latin typeface="Calibri" panose="020F0502020204030204" pitchFamily="34" charset="0"/>
              <a:cs typeface="Calibri" panose="020F0502020204030204" pitchFamily="34" charset="0"/>
            </a:endParaRPr>
          </a:p>
          <a:p>
            <a:r>
              <a:rPr lang="en-US" sz="1100" dirty="0" smtClean="0">
                <a:latin typeface="Calibri" panose="020F0502020204030204" pitchFamily="34" charset="0"/>
                <a:cs typeface="Calibri" panose="020F0502020204030204" pitchFamily="34" charset="0"/>
              </a:rPr>
              <a:t>This </a:t>
            </a:r>
            <a:r>
              <a:rPr lang="en-US" sz="1100" dirty="0">
                <a:latin typeface="Calibri" panose="020F0502020204030204" pitchFamily="34" charset="0"/>
                <a:cs typeface="Calibri" panose="020F0502020204030204" pitchFamily="34" charset="0"/>
              </a:rPr>
              <a:t>produces a chart which shows the box plots for each region.</a:t>
            </a:r>
          </a:p>
          <a:p>
            <a:endParaRPr lang="en-US" sz="1100" dirty="0">
              <a:latin typeface="Calibri" panose="020F0502020204030204" pitchFamily="34" charset="0"/>
              <a:cs typeface="Calibri" panose="020F0502020204030204" pitchFamily="34" charset="0"/>
            </a:endParaRPr>
          </a:p>
        </p:txBody>
      </p:sp>
      <p:pic>
        <p:nvPicPr>
          <p:cNvPr id="27650" name="Picture 2" descr="box_plot_2.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7772400" y="2895600"/>
            <a:ext cx="2554713" cy="2686050"/>
          </a:xfrm>
          <a:prstGeom prst="rect">
            <a:avLst/>
          </a:prstGeom>
          <a:noFill/>
          <a:extLst>
            <a:ext uri="{909E8E84-426E-40DD-AFC4-6F175D3DCCD1}">
              <a14:hiddenFill xmlns="" xmlns:a14="http://schemas.microsoft.com/office/drawing/2010/main">
                <a:solidFill>
                  <a:srgbClr val="FFFFFF"/>
                </a:solidFill>
              </a14:hiddenFill>
            </a:ext>
          </a:extLst>
        </p:spPr>
      </p:pic>
      <p:pic>
        <p:nvPicPr>
          <p:cNvPr id="27652" name="Picture 4" descr="box_plot_2.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572000" y="3581400"/>
            <a:ext cx="2670512" cy="2807802"/>
          </a:xfrm>
          <a:prstGeom prst="rect">
            <a:avLst/>
          </a:prstGeom>
          <a:noFill/>
          <a:extLst>
            <a:ext uri="{909E8E84-426E-40DD-AFC4-6F175D3DCCD1}">
              <a14:hiddenFill xmlns="" xmlns:a14="http://schemas.microsoft.com/office/drawing/2010/main">
                <a:solidFill>
                  <a:srgbClr val="FFFFFF"/>
                </a:solidFill>
              </a14:hiddenFill>
            </a:ext>
          </a:extLst>
        </p:spPr>
      </p:pic>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0" name="Picture 9"/>
          <p:cNvPicPr>
            <a:picLocks noChangeAspect="1" noChangeArrowheads="1"/>
          </p:cNvPicPr>
          <p:nvPr/>
        </p:nvPicPr>
        <p:blipFill>
          <a:blip r:embed="rId4"/>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1174918687"/>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Tree Map</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51</a:t>
            </a:fld>
            <a:endParaRPr kumimoji="0" lang="en-US" dirty="0"/>
          </a:p>
        </p:txBody>
      </p:sp>
      <p:sp>
        <p:nvSpPr>
          <p:cNvPr id="9" name="TextBox 8"/>
          <p:cNvSpPr txBox="1"/>
          <p:nvPr/>
        </p:nvSpPr>
        <p:spPr>
          <a:xfrm>
            <a:off x="274320" y="1003757"/>
            <a:ext cx="10149840" cy="3139321"/>
          </a:xfrm>
          <a:prstGeom prst="rect">
            <a:avLst/>
          </a:prstGeom>
          <a:noFill/>
        </p:spPr>
        <p:txBody>
          <a:bodyPr wrap="square" rtlCol="0">
            <a:spAutoFit/>
          </a:bodyPr>
          <a:lstStyle/>
          <a:p>
            <a:r>
              <a:rPr lang="en-US" sz="1100" dirty="0" smtClean="0">
                <a:latin typeface="Calibri" panose="020F0502020204030204" pitchFamily="34" charset="0"/>
                <a:cs typeface="Calibri" panose="020F0502020204030204" pitchFamily="34" charset="0"/>
              </a:rPr>
              <a:t>The </a:t>
            </a:r>
            <a:r>
              <a:rPr lang="en-US" sz="1100" dirty="0">
                <a:latin typeface="Calibri" panose="020F0502020204030204" pitchFamily="34" charset="0"/>
                <a:cs typeface="Calibri" panose="020F0502020204030204" pitchFamily="34" charset="0"/>
              </a:rPr>
              <a:t>tree map displays data in nested rectangles. The dimensions to define the structure of the tree map and measures to define the size or color of the individual rectangle. The rectangles are easy to visualize as both the size and shade of the color of the rectangle reflect the value of the measure.</a:t>
            </a:r>
          </a:p>
          <a:p>
            <a:r>
              <a:rPr lang="en-US" sz="1100" dirty="0">
                <a:latin typeface="Calibri" panose="020F0502020204030204" pitchFamily="34" charset="0"/>
                <a:cs typeface="Calibri" panose="020F0502020204030204" pitchFamily="34" charset="0"/>
              </a:rPr>
              <a:t>A Tree Map is created using one or more dimension with one or two measures.</a:t>
            </a:r>
          </a:p>
          <a:p>
            <a:r>
              <a:rPr lang="en-US" sz="1100" b="1" dirty="0">
                <a:latin typeface="Calibri" panose="020F0502020204030204" pitchFamily="34" charset="0"/>
                <a:cs typeface="Calibri" panose="020F0502020204030204" pitchFamily="34" charset="0"/>
              </a:rPr>
              <a:t>Creating Tree Map</a:t>
            </a:r>
          </a:p>
          <a:p>
            <a:r>
              <a:rPr lang="en-US" sz="1100" dirty="0">
                <a:latin typeface="Calibri" panose="020F0502020204030204" pitchFamily="34" charset="0"/>
                <a:cs typeface="Calibri" panose="020F0502020204030204" pitchFamily="34" charset="0"/>
              </a:rPr>
              <a:t>Using the Sample-superstore, let's plan to find the size of profits for each Ship mode values. To achieve this objective we follow the below steps.</a:t>
            </a:r>
          </a:p>
          <a:p>
            <a:r>
              <a:rPr lang="en-US" sz="1100" dirty="0">
                <a:latin typeface="Calibri" panose="020F0502020204030204" pitchFamily="34" charset="0"/>
                <a:cs typeface="Calibri" panose="020F0502020204030204" pitchFamily="34" charset="0"/>
              </a:rPr>
              <a:t>Step-1</a:t>
            </a:r>
          </a:p>
          <a:p>
            <a:r>
              <a:rPr lang="en-US" sz="1100" dirty="0">
                <a:latin typeface="Calibri" panose="020F0502020204030204" pitchFamily="34" charset="0"/>
                <a:cs typeface="Calibri" panose="020F0502020204030204" pitchFamily="34" charset="0"/>
              </a:rPr>
              <a:t>Drag and drop the measure profit two times to the Marks Card. Once to the size shelf and again to the color shelf.</a:t>
            </a:r>
          </a:p>
          <a:p>
            <a:r>
              <a:rPr lang="en-US" sz="1100" dirty="0">
                <a:latin typeface="Calibri" panose="020F0502020204030204" pitchFamily="34" charset="0"/>
                <a:cs typeface="Calibri" panose="020F0502020204030204" pitchFamily="34" charset="0"/>
              </a:rPr>
              <a:t>Step-2</a:t>
            </a:r>
          </a:p>
          <a:p>
            <a:r>
              <a:rPr lang="en-US" sz="1100" dirty="0">
                <a:latin typeface="Calibri" panose="020F0502020204030204" pitchFamily="34" charset="0"/>
                <a:cs typeface="Calibri" panose="020F0502020204030204" pitchFamily="34" charset="0"/>
              </a:rPr>
              <a:t>Drag and drop the dimension ship mode to the Label shelf. Choose the chart type Tree Map from Show me. The below chart appears</a:t>
            </a:r>
            <a:r>
              <a:rPr lang="en-US" sz="1100" dirty="0" smtClean="0">
                <a:latin typeface="Calibri" panose="020F0502020204030204" pitchFamily="34" charset="0"/>
                <a:cs typeface="Calibri" panose="020F0502020204030204" pitchFamily="34" charset="0"/>
              </a:rPr>
              <a:t>.</a:t>
            </a: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Tree Map with Two Dimensions</a:t>
            </a:r>
          </a:p>
          <a:p>
            <a:r>
              <a:rPr lang="en-US" sz="1100" dirty="0">
                <a:latin typeface="Calibri" panose="020F0502020204030204" pitchFamily="34" charset="0"/>
                <a:cs typeface="Calibri" panose="020F0502020204030204" pitchFamily="34" charset="0"/>
              </a:rPr>
              <a:t>Let’s add the dimension Region to the above Tree map chart. We drag and drop it twice. </a:t>
            </a:r>
            <a:endParaRPr lang="en-US" sz="1100" dirty="0" smtClean="0">
              <a:latin typeface="Calibri" panose="020F0502020204030204" pitchFamily="34" charset="0"/>
              <a:cs typeface="Calibri" panose="020F0502020204030204" pitchFamily="34" charset="0"/>
            </a:endParaRPr>
          </a:p>
          <a:p>
            <a:r>
              <a:rPr lang="en-US" sz="1100" dirty="0" smtClean="0">
                <a:latin typeface="Calibri" panose="020F0502020204030204" pitchFamily="34" charset="0"/>
                <a:cs typeface="Calibri" panose="020F0502020204030204" pitchFamily="34" charset="0"/>
              </a:rPr>
              <a:t>Once </a:t>
            </a:r>
            <a:r>
              <a:rPr lang="en-US" sz="1100" dirty="0">
                <a:latin typeface="Calibri" panose="020F0502020204030204" pitchFamily="34" charset="0"/>
                <a:cs typeface="Calibri" panose="020F0502020204030204" pitchFamily="34" charset="0"/>
              </a:rPr>
              <a:t>to color Shelf and again to Label shelf. The below chart appears which shows four </a:t>
            </a:r>
            <a:endParaRPr lang="en-US" sz="1100" dirty="0" smtClean="0">
              <a:latin typeface="Calibri" panose="020F0502020204030204" pitchFamily="34" charset="0"/>
              <a:cs typeface="Calibri" panose="020F0502020204030204" pitchFamily="34" charset="0"/>
            </a:endParaRPr>
          </a:p>
          <a:p>
            <a:r>
              <a:rPr lang="en-US" sz="1100" dirty="0" smtClean="0">
                <a:latin typeface="Calibri" panose="020F0502020204030204" pitchFamily="34" charset="0"/>
                <a:cs typeface="Calibri" panose="020F0502020204030204" pitchFamily="34" charset="0"/>
              </a:rPr>
              <a:t>outer </a:t>
            </a:r>
            <a:r>
              <a:rPr lang="en-US" sz="1100" dirty="0">
                <a:latin typeface="Calibri" panose="020F0502020204030204" pitchFamily="34" charset="0"/>
                <a:cs typeface="Calibri" panose="020F0502020204030204" pitchFamily="34" charset="0"/>
              </a:rPr>
              <a:t>boxes for four regions and then the boxes for ship modes nested inside them</a:t>
            </a:r>
            <a:r>
              <a:rPr lang="en-US" sz="1100" dirty="0" smtClean="0">
                <a:latin typeface="Calibri" panose="020F0502020204030204" pitchFamily="34" charset="0"/>
                <a:cs typeface="Calibri" panose="020F0502020204030204" pitchFamily="34" charset="0"/>
              </a:rPr>
              <a:t>.</a:t>
            </a:r>
          </a:p>
          <a:p>
            <a:r>
              <a:rPr lang="en-US" sz="1100" dirty="0" smtClean="0">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Please note all the different regions have different colors now.</a:t>
            </a:r>
          </a:p>
          <a:p>
            <a:endParaRPr lang="en-US" sz="1100" dirty="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p:txBody>
      </p:sp>
      <p:pic>
        <p:nvPicPr>
          <p:cNvPr id="28674" name="Picture 2" descr="tree_map_1.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7315200" y="2645799"/>
            <a:ext cx="2638425" cy="2542483"/>
          </a:xfrm>
          <a:prstGeom prst="rect">
            <a:avLst/>
          </a:prstGeom>
          <a:noFill/>
          <a:extLst>
            <a:ext uri="{909E8E84-426E-40DD-AFC4-6F175D3DCCD1}">
              <a14:hiddenFill xmlns="" xmlns:a14="http://schemas.microsoft.com/office/drawing/2010/main">
                <a:solidFill>
                  <a:srgbClr val="FFFFFF"/>
                </a:solidFill>
              </a14:hiddenFill>
            </a:ext>
          </a:extLst>
        </p:spPr>
      </p:pic>
      <p:pic>
        <p:nvPicPr>
          <p:cNvPr id="28676" name="Picture 4" descr="tree_map_2.JP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4114800" y="3581400"/>
            <a:ext cx="2715976" cy="266700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0" name="Picture 9"/>
          <p:cNvPicPr>
            <a:picLocks noChangeAspect="1" noChangeArrowheads="1"/>
          </p:cNvPicPr>
          <p:nvPr/>
        </p:nvPicPr>
        <p:blipFill>
          <a:blip r:embed="rId5"/>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2503985846"/>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Gantt Chart</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52</a:t>
            </a:fld>
            <a:endParaRPr kumimoji="0" lang="en-US" dirty="0"/>
          </a:p>
        </p:txBody>
      </p:sp>
      <p:sp>
        <p:nvSpPr>
          <p:cNvPr id="9" name="TextBox 8"/>
          <p:cNvSpPr txBox="1"/>
          <p:nvPr/>
        </p:nvSpPr>
        <p:spPr>
          <a:xfrm>
            <a:off x="274320" y="1003757"/>
            <a:ext cx="10149840" cy="2631490"/>
          </a:xfrm>
          <a:prstGeom prst="rect">
            <a:avLst/>
          </a:prstGeom>
          <a:noFill/>
        </p:spPr>
        <p:txBody>
          <a:bodyPr wrap="square" rtlCol="0">
            <a:spAutoFit/>
          </a:bodyPr>
          <a:lstStyle/>
          <a:p>
            <a:r>
              <a:rPr lang="en-US" sz="1100" dirty="0" smtClean="0">
                <a:latin typeface="Calibri" panose="020F0502020204030204" pitchFamily="34" charset="0"/>
                <a:cs typeface="Calibri" panose="020F0502020204030204" pitchFamily="34" charset="0"/>
              </a:rPr>
              <a:t>A </a:t>
            </a:r>
            <a:r>
              <a:rPr lang="en-US" sz="1100" dirty="0">
                <a:latin typeface="Calibri" panose="020F0502020204030204" pitchFamily="34" charset="0"/>
                <a:cs typeface="Calibri" panose="020F0502020204030204" pitchFamily="34" charset="0"/>
              </a:rPr>
              <a:t>Gantt chart shows the progress of the value of a task or resource over a period of time. It is extensively used in project management and other types of study of variation over a period of time. So in Gantt chart a time dimension is an essential field.</a:t>
            </a:r>
          </a:p>
          <a:p>
            <a:r>
              <a:rPr lang="en-US" sz="1100" dirty="0">
                <a:latin typeface="Calibri" panose="020F0502020204030204" pitchFamily="34" charset="0"/>
                <a:cs typeface="Calibri" panose="020F0502020204030204" pitchFamily="34" charset="0"/>
              </a:rPr>
              <a:t>The Gantt chart takes at least a dimension and a measure in addition to the time dimension.</a:t>
            </a:r>
          </a:p>
          <a:p>
            <a:r>
              <a:rPr lang="en-US" sz="1100" dirty="0">
                <a:latin typeface="Calibri" panose="020F0502020204030204" pitchFamily="34" charset="0"/>
                <a:cs typeface="Calibri" panose="020F0502020204030204" pitchFamily="34" charset="0"/>
              </a:rPr>
              <a:t>Creating Gantt Chart</a:t>
            </a:r>
          </a:p>
          <a:p>
            <a:r>
              <a:rPr lang="en-US" sz="1100" dirty="0">
                <a:latin typeface="Calibri" panose="020F0502020204030204" pitchFamily="34" charset="0"/>
                <a:cs typeface="Calibri" panose="020F0502020204030204" pitchFamily="34" charset="0"/>
              </a:rPr>
              <a:t>Using the Sample-superstore let,s plan to find the variation of quantities of different sub-category of products according to their ship mode over a range of time. To achieve this objective we follow the below steps.</a:t>
            </a:r>
          </a:p>
          <a:p>
            <a:r>
              <a:rPr lang="en-US" sz="1100" dirty="0">
                <a:latin typeface="Calibri" panose="020F0502020204030204" pitchFamily="34" charset="0"/>
                <a:cs typeface="Calibri" panose="020F0502020204030204" pitchFamily="34" charset="0"/>
              </a:rPr>
              <a:t>Step-1</a:t>
            </a:r>
          </a:p>
          <a:p>
            <a:r>
              <a:rPr lang="en-US" sz="1100" dirty="0">
                <a:latin typeface="Calibri" panose="020F0502020204030204" pitchFamily="34" charset="0"/>
                <a:cs typeface="Calibri" panose="020F0502020204030204" pitchFamily="34" charset="0"/>
              </a:rPr>
              <a:t>Drag the dimension order date to the columns shelf and sub-category to the rows shelf. Next we add the order date to the filters shelf. Also right click on order date to convert it to exact date values. It is done as shown in the below diagram</a:t>
            </a:r>
            <a:r>
              <a:rPr lang="en-US" sz="1100" dirty="0" smtClean="0">
                <a:latin typeface="Calibri" panose="020F0502020204030204" pitchFamily="34" charset="0"/>
                <a:cs typeface="Calibri" panose="020F0502020204030204" pitchFamily="34" charset="0"/>
              </a:rPr>
              <a:t>.</a:t>
            </a:r>
          </a:p>
          <a:p>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Step-2</a:t>
            </a:r>
          </a:p>
          <a:p>
            <a:r>
              <a:rPr lang="en-US" sz="1100" dirty="0">
                <a:latin typeface="Calibri" panose="020F0502020204030204" pitchFamily="34" charset="0"/>
                <a:cs typeface="Calibri" panose="020F0502020204030204" pitchFamily="34" charset="0"/>
              </a:rPr>
              <a:t>Next we edit the filter condition to select a range of dates. It is because we want individual date values and there is a very large number of dates in the data. The range is created as shown below.</a:t>
            </a:r>
          </a:p>
          <a:p>
            <a:r>
              <a:rPr lang="en-US" sz="1100" dirty="0">
                <a:latin typeface="Calibri" panose="020F0502020204030204" pitchFamily="34" charset="0"/>
                <a:cs typeface="Calibri" panose="020F0502020204030204" pitchFamily="34" charset="0"/>
              </a:rPr>
              <a:t>Step-3</a:t>
            </a:r>
          </a:p>
          <a:p>
            <a:r>
              <a:rPr lang="en-US" sz="1100" dirty="0">
                <a:latin typeface="Calibri" panose="020F0502020204030204" pitchFamily="34" charset="0"/>
                <a:cs typeface="Calibri" panose="020F0502020204030204" pitchFamily="34" charset="0"/>
              </a:rPr>
              <a:t>Next we drag the dimension ship mode to the color shelf and the measure Quantity to the size shelf under the Marks card. This produces the Gantt chart as shown below</a:t>
            </a:r>
            <a:r>
              <a:rPr lang="en-US" sz="1100" dirty="0" smtClean="0">
                <a:latin typeface="Calibri" panose="020F0502020204030204" pitchFamily="34" charset="0"/>
                <a:cs typeface="Calibri" panose="020F0502020204030204" pitchFamily="34" charset="0"/>
              </a:rPr>
              <a:t>.</a:t>
            </a:r>
            <a:endParaRPr lang="en-US" sz="1100" dirty="0">
              <a:latin typeface="Calibri" panose="020F0502020204030204" pitchFamily="34" charset="0"/>
              <a:cs typeface="Calibri" panose="020F0502020204030204" pitchFamily="34" charset="0"/>
            </a:endParaRPr>
          </a:p>
        </p:txBody>
      </p:sp>
      <p:pic>
        <p:nvPicPr>
          <p:cNvPr id="29698" name="Picture 2" descr="gannt_chart_1.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1000" y="3635247"/>
            <a:ext cx="2366285" cy="2971800"/>
          </a:xfrm>
          <a:prstGeom prst="rect">
            <a:avLst/>
          </a:prstGeom>
          <a:noFill/>
          <a:extLst>
            <a:ext uri="{909E8E84-426E-40DD-AFC4-6F175D3DCCD1}">
              <a14:hiddenFill xmlns="" xmlns:a14="http://schemas.microsoft.com/office/drawing/2010/main">
                <a:solidFill>
                  <a:srgbClr val="FFFFFF"/>
                </a:solidFill>
              </a14:hiddenFill>
            </a:ext>
          </a:extLst>
        </p:spPr>
      </p:pic>
      <p:pic>
        <p:nvPicPr>
          <p:cNvPr id="29700" name="Picture 4" descr="gannt_chart_21.JP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2957733" y="3635247"/>
            <a:ext cx="2811162" cy="2971800"/>
          </a:xfrm>
          <a:prstGeom prst="rect">
            <a:avLst/>
          </a:prstGeom>
          <a:noFill/>
          <a:extLst>
            <a:ext uri="{909E8E84-426E-40DD-AFC4-6F175D3DCCD1}">
              <a14:hiddenFill xmlns="" xmlns:a14="http://schemas.microsoft.com/office/drawing/2010/main">
                <a:solidFill>
                  <a:srgbClr val="FFFFFF"/>
                </a:solidFill>
              </a14:hiddenFill>
            </a:ext>
          </a:extLst>
        </p:spPr>
      </p:pic>
      <p:pic>
        <p:nvPicPr>
          <p:cNvPr id="29702" name="Picture 6" descr="gannt_chart_final.JPG"/>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5943600" y="3635246"/>
            <a:ext cx="2819400" cy="2985527"/>
          </a:xfrm>
          <a:prstGeom prst="rect">
            <a:avLst/>
          </a:prstGeom>
          <a:noFill/>
          <a:extLst>
            <a:ext uri="{909E8E84-426E-40DD-AFC4-6F175D3DCCD1}">
              <a14:hiddenFill xmlns="" xmlns:a14="http://schemas.microsoft.com/office/drawing/2010/main">
                <a:solidFill>
                  <a:srgbClr val="FFFFFF"/>
                </a:solidFill>
              </a14:hiddenFill>
            </a:ext>
          </a:extLst>
        </p:spPr>
      </p:pic>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1" name="Picture 10"/>
          <p:cNvPicPr>
            <a:picLocks noChangeAspect="1" noChangeArrowheads="1"/>
          </p:cNvPicPr>
          <p:nvPr/>
        </p:nvPicPr>
        <p:blipFill>
          <a:blip r:embed="rId6"/>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43355320"/>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Histogram Chart</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53</a:t>
            </a:fld>
            <a:endParaRPr kumimoji="0" lang="en-US" dirty="0"/>
          </a:p>
        </p:txBody>
      </p:sp>
      <p:sp>
        <p:nvSpPr>
          <p:cNvPr id="9" name="TextBox 8"/>
          <p:cNvSpPr txBox="1"/>
          <p:nvPr/>
        </p:nvSpPr>
        <p:spPr>
          <a:xfrm>
            <a:off x="274320" y="1003757"/>
            <a:ext cx="10149840" cy="2292935"/>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A histogram represents the frequencies of values of a variable bucketed into ranges. Histogram is similar to bar chart but it groups the values into continuous ranges. Each bar in histogram represents the height of the number of values present in that range.</a:t>
            </a:r>
          </a:p>
          <a:p>
            <a:r>
              <a:rPr lang="en-US" sz="1100" dirty="0">
                <a:latin typeface="Calibri" panose="020F0502020204030204" pitchFamily="34" charset="0"/>
                <a:cs typeface="Calibri" panose="020F0502020204030204" pitchFamily="34" charset="0"/>
              </a:rPr>
              <a:t>Tableau creates a histogram by taking one measure. It creates an additional bin field for the measure used in creating histogram.</a:t>
            </a:r>
          </a:p>
          <a:p>
            <a:r>
              <a:rPr lang="en-US" sz="1100" dirty="0">
                <a:latin typeface="Calibri" panose="020F0502020204030204" pitchFamily="34" charset="0"/>
                <a:cs typeface="Calibri" panose="020F0502020204030204" pitchFamily="34" charset="0"/>
              </a:rPr>
              <a:t>Creating Histogram</a:t>
            </a:r>
          </a:p>
          <a:p>
            <a:r>
              <a:rPr lang="en-US" sz="1100" dirty="0">
                <a:latin typeface="Calibri" panose="020F0502020204030204" pitchFamily="34" charset="0"/>
                <a:cs typeface="Calibri" panose="020F0502020204030204" pitchFamily="34" charset="0"/>
              </a:rPr>
              <a:t>Using the Sample-superstore, let's plan to find the of quantities of sales for different </a:t>
            </a:r>
            <a:r>
              <a:rPr lang="en-US" sz="1100" dirty="0" smtClean="0">
                <a:latin typeface="Calibri" panose="020F0502020204030204" pitchFamily="34" charset="0"/>
                <a:cs typeface="Calibri" panose="020F0502020204030204" pitchFamily="34" charset="0"/>
              </a:rPr>
              <a:t>regions. To </a:t>
            </a:r>
            <a:r>
              <a:rPr lang="en-US" sz="1100" dirty="0">
                <a:latin typeface="Calibri" panose="020F0502020204030204" pitchFamily="34" charset="0"/>
                <a:cs typeface="Calibri" panose="020F0502020204030204" pitchFamily="34" charset="0"/>
              </a:rPr>
              <a:t>achieve this objective we follow the below steps. Drag the Measure named Quantity to the Rows shelf. Then open Show Me and select Histogram chart. The below diagram shows the chart created. It shows the quantities automatically bucketed into values ranging from 0 to 4811 and divided into 12 bins</a:t>
            </a:r>
            <a:r>
              <a:rPr lang="en-US" sz="1100" dirty="0" smtClean="0">
                <a:latin typeface="Calibri" panose="020F0502020204030204" pitchFamily="34" charset="0"/>
                <a:cs typeface="Calibri" panose="020F0502020204030204" pitchFamily="34" charset="0"/>
              </a:rPr>
              <a:t>.</a:t>
            </a:r>
          </a:p>
          <a:p>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Creating Histogram with Dimension</a:t>
            </a:r>
          </a:p>
          <a:p>
            <a:r>
              <a:rPr lang="en-US" sz="1100" dirty="0">
                <a:latin typeface="Calibri" panose="020F0502020204030204" pitchFamily="34" charset="0"/>
                <a:cs typeface="Calibri" panose="020F0502020204030204" pitchFamily="34" charset="0"/>
              </a:rPr>
              <a:t>We can also add Dimensions to Measures to create histograms. That will create a stacked histogram. Each bar will have stacks representing the values of the dimension. Following the steps of the above example we add the Region Dimension to the color Shelf under Marks Card. That creates the below histogram where each bar also includes the visualization for different regions.</a:t>
            </a:r>
          </a:p>
          <a:p>
            <a:endParaRPr lang="en-US" sz="1100" dirty="0">
              <a:latin typeface="Calibri" panose="020F0502020204030204" pitchFamily="34" charset="0"/>
              <a:cs typeface="Calibri" panose="020F0502020204030204" pitchFamily="34" charset="0"/>
            </a:endParaRPr>
          </a:p>
        </p:txBody>
      </p:sp>
      <p:pic>
        <p:nvPicPr>
          <p:cNvPr id="30722" name="Picture 2" descr="histogram_1.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715000" y="2971800"/>
            <a:ext cx="3688766" cy="3658231"/>
          </a:xfrm>
          <a:prstGeom prst="rect">
            <a:avLst/>
          </a:prstGeom>
          <a:noFill/>
          <a:extLst>
            <a:ext uri="{909E8E84-426E-40DD-AFC4-6F175D3DCCD1}">
              <a14:hiddenFill xmlns="" xmlns:a14="http://schemas.microsoft.com/office/drawing/2010/main">
                <a:solidFill>
                  <a:srgbClr val="FFFFFF"/>
                </a:solidFill>
              </a14:hiddenFill>
            </a:ext>
          </a:extLst>
        </p:spPr>
      </p:pic>
      <p:pic>
        <p:nvPicPr>
          <p:cNvPr id="30724" name="Picture 4" descr="histogram_2.JP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457200" y="3048000"/>
            <a:ext cx="3611245" cy="358140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0" name="Picture 9"/>
          <p:cNvPicPr>
            <a:picLocks noChangeAspect="1" noChangeArrowheads="1"/>
          </p:cNvPicPr>
          <p:nvPr/>
        </p:nvPicPr>
        <p:blipFill>
          <a:blip r:embed="rId5"/>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50361918"/>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Motion Chart</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54</a:t>
            </a:fld>
            <a:endParaRPr kumimoji="0" lang="en-US" dirty="0"/>
          </a:p>
        </p:txBody>
      </p:sp>
      <p:sp>
        <p:nvSpPr>
          <p:cNvPr id="9" name="TextBox 8"/>
          <p:cNvSpPr txBox="1"/>
          <p:nvPr/>
        </p:nvSpPr>
        <p:spPr>
          <a:xfrm>
            <a:off x="274320" y="1003757"/>
            <a:ext cx="10149840" cy="3416320"/>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Motion charts show data using the x and y-axes, displaying changes over time by showing movement of data points within the defined space as well as changes in the color of the lines. The main advantage of motion chart is to view the entire trail of how the data has changed over time and not just a snapshot of the data.</a:t>
            </a:r>
          </a:p>
          <a:p>
            <a:r>
              <a:rPr lang="en-US" sz="1100" dirty="0">
                <a:latin typeface="Calibri" panose="020F0502020204030204" pitchFamily="34" charset="0"/>
                <a:cs typeface="Calibri" panose="020F0502020204030204" pitchFamily="34" charset="0"/>
              </a:rPr>
              <a:t>Tableau needs one Time Dimension and one Measure to create Motion chart.</a:t>
            </a:r>
          </a:p>
          <a:p>
            <a:r>
              <a:rPr lang="en-US" sz="1100" dirty="0">
                <a:latin typeface="Calibri" panose="020F0502020204030204" pitchFamily="34" charset="0"/>
                <a:cs typeface="Calibri" panose="020F0502020204030204" pitchFamily="34" charset="0"/>
              </a:rPr>
              <a:t>Creating Motion Chart</a:t>
            </a:r>
          </a:p>
          <a:p>
            <a:r>
              <a:rPr lang="en-US" sz="1100" dirty="0">
                <a:latin typeface="Calibri" panose="020F0502020204030204" pitchFamily="34" charset="0"/>
                <a:cs typeface="Calibri" panose="020F0502020204030204" pitchFamily="34" charset="0"/>
              </a:rPr>
              <a:t>Using the Sample-superstore let's plan to find the variation of Profits over the months. To achieve this objective we follow the below steps.</a:t>
            </a:r>
          </a:p>
          <a:p>
            <a:r>
              <a:rPr lang="en-US" sz="1100" dirty="0">
                <a:latin typeface="Calibri" panose="020F0502020204030204" pitchFamily="34" charset="0"/>
                <a:cs typeface="Calibri" panose="020F0502020204030204" pitchFamily="34" charset="0"/>
              </a:rPr>
              <a:t>Step-1</a:t>
            </a:r>
          </a:p>
          <a:p>
            <a:r>
              <a:rPr lang="en-US" sz="1100" dirty="0">
                <a:latin typeface="Calibri" panose="020F0502020204030204" pitchFamily="34" charset="0"/>
                <a:cs typeface="Calibri" panose="020F0502020204030204" pitchFamily="34" charset="0"/>
              </a:rPr>
              <a:t>Drag the Dimension Order Date to the Columns Shelf. Drag it again to the Pages Shelf. In the Pages shelf right click on Order Date and choose Month. Then drag the measure Profit to the Rows Shelf. The following chart appears</a:t>
            </a:r>
            <a:r>
              <a:rPr lang="en-US" sz="1100" dirty="0" smtClean="0">
                <a:latin typeface="Calibri" panose="020F0502020204030204" pitchFamily="34" charset="0"/>
                <a:cs typeface="Calibri" panose="020F0502020204030204" pitchFamily="34" charset="0"/>
              </a:rPr>
              <a:t>.</a:t>
            </a:r>
          </a:p>
          <a:p>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Step-2</a:t>
            </a:r>
          </a:p>
          <a:p>
            <a:r>
              <a:rPr lang="en-US" sz="1100" dirty="0">
                <a:latin typeface="Calibri" panose="020F0502020204030204" pitchFamily="34" charset="0"/>
                <a:cs typeface="Calibri" panose="020F0502020204030204" pitchFamily="34" charset="0"/>
              </a:rPr>
              <a:t>Put Check mark on the box next to Show History and then click on the drop down arrow next to it. For “Marks to Show History For” select “All”. Then under “Show”, select “Both”. Selecting “Marks” shows only the points and selecting “Trails” shows only the line. Click on the Play button. The following chart appears.</a:t>
            </a:r>
          </a:p>
          <a:p>
            <a:endParaRPr lang="en-US" sz="1100" dirty="0" smtClean="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Step-3</a:t>
            </a:r>
          </a:p>
          <a:p>
            <a:r>
              <a:rPr lang="en-US" sz="1100" dirty="0">
                <a:latin typeface="Calibri" panose="020F0502020204030204" pitchFamily="34" charset="0"/>
                <a:cs typeface="Calibri" panose="020F0502020204030204" pitchFamily="34" charset="0"/>
              </a:rPr>
              <a:t>Allowing the chart to run from January to December will create the chart which shows how the profits have varied over each month for all the years. Note that as the data changes the recent months get a darker shade of the colour and the historical data gets a lighter shade of the colours.</a:t>
            </a:r>
          </a:p>
          <a:p>
            <a:r>
              <a:rPr lang="en-US" sz="1100" dirty="0">
                <a:latin typeface="Calibri" panose="020F0502020204030204" pitchFamily="34" charset="0"/>
                <a:cs typeface="Calibri" panose="020F0502020204030204" pitchFamily="34" charset="0"/>
              </a:rPr>
              <a:t>Below is the chart after the motion chart is played for all the months of the year.</a:t>
            </a:r>
          </a:p>
          <a:p>
            <a:endParaRPr lang="en-US" sz="1100" dirty="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p:txBody>
      </p:sp>
      <p:pic>
        <p:nvPicPr>
          <p:cNvPr id="31746" name="Picture 2" descr="motion_chart_1.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81000" y="3962400"/>
            <a:ext cx="2674015" cy="2562225"/>
          </a:xfrm>
          <a:prstGeom prst="rect">
            <a:avLst/>
          </a:prstGeom>
          <a:noFill/>
          <a:extLst>
            <a:ext uri="{909E8E84-426E-40DD-AFC4-6F175D3DCCD1}">
              <a14:hiddenFill xmlns="" xmlns:a14="http://schemas.microsoft.com/office/drawing/2010/main">
                <a:solidFill>
                  <a:srgbClr val="FFFFFF"/>
                </a:solidFill>
              </a14:hiddenFill>
            </a:ext>
          </a:extLst>
        </p:spPr>
      </p:pic>
      <p:pic>
        <p:nvPicPr>
          <p:cNvPr id="31748" name="Picture 4" descr="motion_chart_2.JP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3352800" y="3962399"/>
            <a:ext cx="2669544" cy="2562225"/>
          </a:xfrm>
          <a:prstGeom prst="rect">
            <a:avLst/>
          </a:prstGeom>
          <a:noFill/>
          <a:extLst>
            <a:ext uri="{909E8E84-426E-40DD-AFC4-6F175D3DCCD1}">
              <a14:hiddenFill xmlns="" xmlns:a14="http://schemas.microsoft.com/office/drawing/2010/main">
                <a:solidFill>
                  <a:srgbClr val="FFFFFF"/>
                </a:solidFill>
              </a14:hiddenFill>
            </a:ext>
          </a:extLst>
        </p:spPr>
      </p:pic>
      <p:pic>
        <p:nvPicPr>
          <p:cNvPr id="31750" name="Picture 6" descr="motion_chart_3.JPG"/>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6248400" y="3962398"/>
            <a:ext cx="2678893" cy="2562225"/>
          </a:xfrm>
          <a:prstGeom prst="rect">
            <a:avLst/>
          </a:prstGeom>
          <a:noFill/>
          <a:extLst>
            <a:ext uri="{909E8E84-426E-40DD-AFC4-6F175D3DCCD1}">
              <a14:hiddenFill xmlns="" xmlns:a14="http://schemas.microsoft.com/office/drawing/2010/main">
                <a:solidFill>
                  <a:srgbClr val="FFFFFF"/>
                </a:solidFill>
              </a14:hiddenFill>
            </a:ext>
          </a:extLst>
        </p:spPr>
      </p:pic>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1" name="Picture 10"/>
          <p:cNvPicPr>
            <a:picLocks noChangeAspect="1" noChangeArrowheads="1"/>
          </p:cNvPicPr>
          <p:nvPr/>
        </p:nvPicPr>
        <p:blipFill>
          <a:blip r:embed="rId6"/>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358911962"/>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Waterfall Chart</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55</a:t>
            </a:fld>
            <a:endParaRPr kumimoji="0" lang="en-US" dirty="0"/>
          </a:p>
        </p:txBody>
      </p:sp>
      <p:sp>
        <p:nvSpPr>
          <p:cNvPr id="9" name="TextBox 8"/>
          <p:cNvSpPr txBox="1"/>
          <p:nvPr/>
        </p:nvSpPr>
        <p:spPr>
          <a:xfrm>
            <a:off x="274320" y="1003757"/>
            <a:ext cx="10149840" cy="2970044"/>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Waterfall charts effectively display the cumulative effect of sequential positive and negative values. It shows where a value starts, ends and how it gets there incrementally. So we are able to see both the size of changes and difference in values between consecutive data points.</a:t>
            </a:r>
          </a:p>
          <a:p>
            <a:r>
              <a:rPr lang="en-US" sz="1100" dirty="0">
                <a:latin typeface="Calibri" panose="020F0502020204030204" pitchFamily="34" charset="0"/>
                <a:cs typeface="Calibri" panose="020F0502020204030204" pitchFamily="34" charset="0"/>
              </a:rPr>
              <a:t>Tableau needs one Dimension and one Measure to create a waterfall chart.</a:t>
            </a:r>
          </a:p>
          <a:p>
            <a:r>
              <a:rPr lang="en-US" sz="1100" dirty="0">
                <a:latin typeface="Calibri" panose="020F0502020204030204" pitchFamily="34" charset="0"/>
                <a:cs typeface="Calibri" panose="020F0502020204030204" pitchFamily="34" charset="0"/>
              </a:rPr>
              <a:t>Creating Waterfall Chart</a:t>
            </a:r>
          </a:p>
          <a:p>
            <a:r>
              <a:rPr lang="en-US" sz="1100" dirty="0">
                <a:latin typeface="Calibri" panose="020F0502020204030204" pitchFamily="34" charset="0"/>
                <a:cs typeface="Calibri" panose="020F0502020204030204" pitchFamily="34" charset="0"/>
              </a:rPr>
              <a:t>Using the Sample-superstore, let's plan to find the variation of Sales for each sub-category of Products. To achieve this objective we follow the below steps.</a:t>
            </a:r>
          </a:p>
          <a:p>
            <a:r>
              <a:rPr lang="en-US" sz="1100" b="1" dirty="0">
                <a:latin typeface="Calibri" panose="020F0502020204030204" pitchFamily="34" charset="0"/>
                <a:cs typeface="Calibri" panose="020F0502020204030204" pitchFamily="34" charset="0"/>
              </a:rPr>
              <a:t>Step-1</a:t>
            </a:r>
          </a:p>
          <a:p>
            <a:r>
              <a:rPr lang="en-US" sz="1100" dirty="0">
                <a:latin typeface="Calibri" panose="020F0502020204030204" pitchFamily="34" charset="0"/>
                <a:cs typeface="Calibri" panose="020F0502020204030204" pitchFamily="34" charset="0"/>
              </a:rPr>
              <a:t>Drag the Dimension sub-category to the columns shelf and the Measure Sales to the Rows shelf. Sort the data in ascending order of sales value. For this use the sort option appearing in the middle of the vertical axis when you hover mouse around it. The below chart appears on completing this step</a:t>
            </a:r>
            <a:r>
              <a:rPr lang="en-US" sz="1100" dirty="0" smtClean="0">
                <a:latin typeface="Calibri" panose="020F0502020204030204" pitchFamily="34" charset="0"/>
                <a:cs typeface="Calibri" panose="020F0502020204030204" pitchFamily="34" charset="0"/>
              </a:rPr>
              <a:t>.</a:t>
            </a:r>
          </a:p>
          <a:p>
            <a:r>
              <a:rPr lang="en-US" sz="1100" b="1" dirty="0">
                <a:latin typeface="Calibri" panose="020F0502020204030204" pitchFamily="34" charset="0"/>
                <a:cs typeface="Calibri" panose="020F0502020204030204" pitchFamily="34" charset="0"/>
              </a:rPr>
              <a:t>Step-2</a:t>
            </a:r>
          </a:p>
          <a:p>
            <a:r>
              <a:rPr lang="en-US" sz="1100" dirty="0">
                <a:latin typeface="Calibri" panose="020F0502020204030204" pitchFamily="34" charset="0"/>
                <a:cs typeface="Calibri" panose="020F0502020204030204" pitchFamily="34" charset="0"/>
              </a:rPr>
              <a:t>Next right on the SUM (Sales) value and select running total from the table calculation option. Change the chart type to Gantt Bar. The below chart appears.</a:t>
            </a:r>
          </a:p>
          <a:p>
            <a:r>
              <a:rPr lang="en-US" sz="1100" b="1" dirty="0" smtClean="0">
                <a:latin typeface="Calibri" panose="020F0502020204030204" pitchFamily="34" charset="0"/>
                <a:cs typeface="Calibri" panose="020F0502020204030204" pitchFamily="34" charset="0"/>
              </a:rPr>
              <a:t>Step-3</a:t>
            </a:r>
            <a:endParaRPr lang="en-US" sz="1100" b="1"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Create a calculated field named -sales and mention the following formula for its value.</a:t>
            </a:r>
          </a:p>
          <a:p>
            <a:r>
              <a:rPr lang="en-US" sz="1100" b="1" dirty="0" smtClean="0">
                <a:latin typeface="Calibri" panose="020F0502020204030204" pitchFamily="34" charset="0"/>
                <a:cs typeface="Calibri" panose="020F0502020204030204" pitchFamily="34" charset="0"/>
              </a:rPr>
              <a:t>Step-4</a:t>
            </a:r>
            <a:endParaRPr lang="en-US" sz="1100" b="1"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Drag the newly created calculated field (-sales) to the size shelf under Marks Card. The chart above now changes to produce the following chart which is a waterfall chart.</a:t>
            </a:r>
          </a:p>
          <a:p>
            <a:r>
              <a:rPr lang="en-US" sz="1100" b="1" dirty="0" smtClean="0">
                <a:latin typeface="Calibri" panose="020F0502020204030204" pitchFamily="34" charset="0"/>
                <a:cs typeface="Calibri" panose="020F0502020204030204" pitchFamily="34" charset="0"/>
              </a:rPr>
              <a:t>Waterfall </a:t>
            </a:r>
            <a:r>
              <a:rPr lang="en-US" sz="1100" b="1" dirty="0">
                <a:latin typeface="Calibri" panose="020F0502020204030204" pitchFamily="34" charset="0"/>
                <a:cs typeface="Calibri" panose="020F0502020204030204" pitchFamily="34" charset="0"/>
              </a:rPr>
              <a:t>Chart with Color</a:t>
            </a:r>
          </a:p>
          <a:p>
            <a:r>
              <a:rPr lang="en-US" sz="1100" dirty="0">
                <a:latin typeface="Calibri" panose="020F0502020204030204" pitchFamily="34" charset="0"/>
                <a:cs typeface="Calibri" panose="020F0502020204030204" pitchFamily="34" charset="0"/>
              </a:rPr>
              <a:t>Next we can give different color shades to the bars in the chart by dragging the Sales measure to the color shelf under the Marks Card. We get the below waterfall chart with color</a:t>
            </a:r>
            <a:r>
              <a:rPr lang="en-US" sz="1100" dirty="0" smtClean="0">
                <a:latin typeface="Calibri" panose="020F0502020204030204" pitchFamily="34" charset="0"/>
                <a:cs typeface="Calibri" panose="020F0502020204030204" pitchFamily="34" charset="0"/>
              </a:rPr>
              <a:t>.</a:t>
            </a:r>
            <a:endParaRPr lang="en-US" sz="1100" dirty="0">
              <a:latin typeface="Calibri" panose="020F0502020204030204" pitchFamily="34" charset="0"/>
              <a:cs typeface="Calibri" panose="020F0502020204030204" pitchFamily="34" charset="0"/>
            </a:endParaRPr>
          </a:p>
        </p:txBody>
      </p:sp>
      <p:pic>
        <p:nvPicPr>
          <p:cNvPr id="32770" name="Picture 2" descr="water_fall_1.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1000" y="3973801"/>
            <a:ext cx="2143125" cy="2399872"/>
          </a:xfrm>
          <a:prstGeom prst="rect">
            <a:avLst/>
          </a:prstGeom>
          <a:noFill/>
          <a:extLst>
            <a:ext uri="{909E8E84-426E-40DD-AFC4-6F175D3DCCD1}">
              <a14:hiddenFill xmlns="" xmlns:a14="http://schemas.microsoft.com/office/drawing/2010/main">
                <a:solidFill>
                  <a:srgbClr val="FFFFFF"/>
                </a:solidFill>
              </a14:hiddenFill>
            </a:ext>
          </a:extLst>
        </p:spPr>
      </p:pic>
      <p:pic>
        <p:nvPicPr>
          <p:cNvPr id="32772" name="Picture 4" descr="water_fall_2.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743200" y="3973801"/>
            <a:ext cx="2143125" cy="2399872"/>
          </a:xfrm>
          <a:prstGeom prst="rect">
            <a:avLst/>
          </a:prstGeom>
          <a:noFill/>
          <a:extLst>
            <a:ext uri="{909E8E84-426E-40DD-AFC4-6F175D3DCCD1}">
              <a14:hiddenFill xmlns="" xmlns:a14="http://schemas.microsoft.com/office/drawing/2010/main">
                <a:solidFill>
                  <a:srgbClr val="FFFFFF"/>
                </a:solidFill>
              </a14:hiddenFill>
            </a:ext>
          </a:extLst>
        </p:spPr>
      </p:pic>
      <p:pic>
        <p:nvPicPr>
          <p:cNvPr id="32774" name="Picture 6" descr="water_fall_3.JP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5029200" y="3956428"/>
            <a:ext cx="2321017" cy="2417245"/>
          </a:xfrm>
          <a:prstGeom prst="rect">
            <a:avLst/>
          </a:prstGeom>
          <a:noFill/>
          <a:extLst>
            <a:ext uri="{909E8E84-426E-40DD-AFC4-6F175D3DCCD1}">
              <a14:hiddenFill xmlns="" xmlns:a14="http://schemas.microsoft.com/office/drawing/2010/main">
                <a:solidFill>
                  <a:srgbClr val="FFFFFF"/>
                </a:solidFill>
              </a14:hiddenFill>
            </a:ext>
          </a:extLst>
        </p:spPr>
      </p:pic>
      <p:pic>
        <p:nvPicPr>
          <p:cNvPr id="32776" name="Picture 8" descr="water_fall_4.JPG"/>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7434262" y="3956428"/>
            <a:ext cx="2324422" cy="2417245"/>
          </a:xfrm>
          <a:prstGeom prst="rect">
            <a:avLst/>
          </a:prstGeom>
          <a:noFill/>
          <a:extLst>
            <a:ext uri="{909E8E84-426E-40DD-AFC4-6F175D3DCCD1}">
              <a14:hiddenFill xmlns="" xmlns:a14="http://schemas.microsoft.com/office/drawing/2010/main">
                <a:solidFill>
                  <a:srgbClr val="FFFFFF"/>
                </a:solidFill>
              </a14:hiddenFill>
            </a:ext>
          </a:extLst>
        </p:spPr>
      </p:pic>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1" name="Picture 10"/>
          <p:cNvPicPr>
            <a:picLocks noChangeAspect="1" noChangeArrowheads="1"/>
          </p:cNvPicPr>
          <p:nvPr/>
        </p:nvPicPr>
        <p:blipFill>
          <a:blip r:embed="rId7"/>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1746923350"/>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Tableau Operators</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56</a:t>
            </a:fld>
            <a:endParaRPr kumimoji="0" lang="en-US" dirty="0"/>
          </a:p>
        </p:txBody>
      </p:sp>
      <p:sp>
        <p:nvSpPr>
          <p:cNvPr id="9" name="TextBox 8"/>
          <p:cNvSpPr txBox="1"/>
          <p:nvPr/>
        </p:nvSpPr>
        <p:spPr>
          <a:xfrm>
            <a:off x="274320" y="1003757"/>
            <a:ext cx="10149840" cy="1954381"/>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An operator is a symbol that tells the compiler to perform specific mathematical or logical manipulations. Tableau has a number of operators used to create calculated fields and formulas.</a:t>
            </a:r>
          </a:p>
          <a:p>
            <a:r>
              <a:rPr lang="en-US" sz="1100" dirty="0">
                <a:latin typeface="Calibri" panose="020F0502020204030204" pitchFamily="34" charset="0"/>
                <a:cs typeface="Calibri" panose="020F0502020204030204" pitchFamily="34" charset="0"/>
              </a:rPr>
              <a:t>The details of the operators that are available and the order (precedence) of operations are as follows</a:t>
            </a:r>
            <a:r>
              <a:rPr lang="en-US" sz="1100" dirty="0" smtClean="0">
                <a:latin typeface="Calibri" panose="020F0502020204030204" pitchFamily="34" charset="0"/>
                <a:cs typeface="Calibri" panose="020F0502020204030204" pitchFamily="34" charset="0"/>
              </a:rPr>
              <a:t>:</a:t>
            </a:r>
          </a:p>
          <a:p>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Types of Operator</a:t>
            </a:r>
          </a:p>
          <a:p>
            <a:pPr marL="171450"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General Operators</a:t>
            </a:r>
          </a:p>
          <a:p>
            <a:pPr marL="171450"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Arithmetic Operators</a:t>
            </a:r>
          </a:p>
          <a:p>
            <a:pPr marL="171450"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Relational Operators</a:t>
            </a:r>
          </a:p>
          <a:p>
            <a:pPr marL="171450"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Logical Operators</a:t>
            </a:r>
          </a:p>
          <a:p>
            <a:r>
              <a:rPr lang="en-US" sz="1100" dirty="0">
                <a:latin typeface="Calibri" panose="020F0502020204030204" pitchFamily="34" charset="0"/>
                <a:cs typeface="Calibri" panose="020F0502020204030204" pitchFamily="34" charset="0"/>
              </a:rPr>
              <a:t>General Operators</a:t>
            </a:r>
          </a:p>
          <a:p>
            <a:r>
              <a:rPr lang="en-US" sz="1100" dirty="0">
                <a:latin typeface="Calibri" panose="020F0502020204030204" pitchFamily="34" charset="0"/>
                <a:cs typeface="Calibri" panose="020F0502020204030204" pitchFamily="34" charset="0"/>
              </a:rPr>
              <a:t>Following table shows the general operators supported by Tableau. These operators act on numeric, character and date data types.</a:t>
            </a:r>
          </a:p>
        </p:txBody>
      </p:sp>
      <p:pic>
        <p:nvPicPr>
          <p:cNvPr id="33793" name="Picture 1"/>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886200" y="1600201"/>
            <a:ext cx="5840152" cy="11438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274320" y="3048000"/>
            <a:ext cx="5486400" cy="600164"/>
          </a:xfrm>
          <a:prstGeom prst="rect">
            <a:avLst/>
          </a:prstGeom>
        </p:spPr>
        <p:txBody>
          <a:bodyPr>
            <a:spAutoFit/>
          </a:bodyPr>
          <a:lstStyle/>
          <a:p>
            <a:r>
              <a:rPr lang="en-US" sz="1100" b="1" dirty="0">
                <a:latin typeface="Calibri" panose="020F0502020204030204" pitchFamily="34" charset="0"/>
                <a:cs typeface="Calibri" panose="020F0502020204030204" pitchFamily="34" charset="0"/>
              </a:rPr>
              <a:t>Arithmetic Operators</a:t>
            </a:r>
          </a:p>
          <a:p>
            <a:r>
              <a:rPr lang="en-US" sz="1100" dirty="0">
                <a:latin typeface="Calibri" panose="020F0502020204030204" pitchFamily="34" charset="0"/>
                <a:cs typeface="Calibri" panose="020F0502020204030204" pitchFamily="34" charset="0"/>
              </a:rPr>
              <a:t>Following table shows the arithmetic operators supported by Tableau. </a:t>
            </a:r>
            <a:endParaRPr lang="en-US" sz="1100" dirty="0" smtClean="0">
              <a:latin typeface="Calibri" panose="020F0502020204030204" pitchFamily="34" charset="0"/>
              <a:cs typeface="Calibri" panose="020F0502020204030204" pitchFamily="34" charset="0"/>
            </a:endParaRPr>
          </a:p>
          <a:p>
            <a:r>
              <a:rPr lang="en-US" sz="1100" dirty="0" smtClean="0">
                <a:latin typeface="Calibri" panose="020F0502020204030204" pitchFamily="34" charset="0"/>
                <a:cs typeface="Calibri" panose="020F0502020204030204" pitchFamily="34" charset="0"/>
              </a:rPr>
              <a:t>These </a:t>
            </a:r>
            <a:r>
              <a:rPr lang="en-US" sz="1100" dirty="0">
                <a:latin typeface="Calibri" panose="020F0502020204030204" pitchFamily="34" charset="0"/>
                <a:cs typeface="Calibri" panose="020F0502020204030204" pitchFamily="34" charset="0"/>
              </a:rPr>
              <a:t>operators act only on numeric data types.</a:t>
            </a:r>
          </a:p>
        </p:txBody>
      </p:sp>
      <p:pic>
        <p:nvPicPr>
          <p:cNvPr id="33794" name="Picture 2"/>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4343400" y="2951480"/>
            <a:ext cx="6040115" cy="6966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304800" y="3682286"/>
            <a:ext cx="5486400" cy="938719"/>
          </a:xfrm>
          <a:prstGeom prst="rect">
            <a:avLst/>
          </a:prstGeom>
        </p:spPr>
        <p:txBody>
          <a:bodyPr>
            <a:spAutoFit/>
          </a:bodyPr>
          <a:lstStyle/>
          <a:p>
            <a:r>
              <a:rPr lang="en-US" sz="1100" b="1" dirty="0">
                <a:latin typeface="Calibri" panose="020F0502020204030204" pitchFamily="34" charset="0"/>
                <a:cs typeface="Calibri" panose="020F0502020204030204" pitchFamily="34" charset="0"/>
              </a:rPr>
              <a:t>Comparison Operators</a:t>
            </a:r>
          </a:p>
          <a:p>
            <a:r>
              <a:rPr lang="en-US" sz="1100" dirty="0">
                <a:latin typeface="Calibri" panose="020F0502020204030204" pitchFamily="34" charset="0"/>
                <a:cs typeface="Calibri" panose="020F0502020204030204" pitchFamily="34" charset="0"/>
              </a:rPr>
              <a:t>Following table shows the comparison operators supported by Tableau. These operators are used in expressions. Each operator compares two numbers, dates, or strings and returns a Boolean (TRUE or FALSE). Booleans themselves, however, cannot be compared using these operators.</a:t>
            </a:r>
          </a:p>
        </p:txBody>
      </p:sp>
      <p:pic>
        <p:nvPicPr>
          <p:cNvPr id="33795" name="Picture 3"/>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5754062" y="3733800"/>
            <a:ext cx="4604385" cy="12860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304800" y="5038636"/>
            <a:ext cx="5486400" cy="769441"/>
          </a:xfrm>
          <a:prstGeom prst="rect">
            <a:avLst/>
          </a:prstGeom>
        </p:spPr>
        <p:txBody>
          <a:bodyPr>
            <a:spAutoFit/>
          </a:bodyPr>
          <a:lstStyle/>
          <a:p>
            <a:r>
              <a:rPr lang="en-US" sz="1100" b="1" dirty="0">
                <a:latin typeface="Calibri" panose="020F0502020204030204" pitchFamily="34" charset="0"/>
                <a:cs typeface="Calibri" panose="020F0502020204030204" pitchFamily="34" charset="0"/>
              </a:rPr>
              <a:t>Logical Operators</a:t>
            </a:r>
          </a:p>
          <a:p>
            <a:r>
              <a:rPr lang="en-US" sz="1100" dirty="0">
                <a:latin typeface="Calibri" panose="020F0502020204030204" pitchFamily="34" charset="0"/>
                <a:cs typeface="Calibri" panose="020F0502020204030204" pitchFamily="34" charset="0"/>
              </a:rPr>
              <a:t>Following table shows the logical operators supported by Tableau. </a:t>
            </a:r>
            <a:endParaRPr lang="en-US" sz="1100" dirty="0" smtClean="0">
              <a:latin typeface="Calibri" panose="020F0502020204030204" pitchFamily="34" charset="0"/>
              <a:cs typeface="Calibri" panose="020F0502020204030204" pitchFamily="34" charset="0"/>
            </a:endParaRPr>
          </a:p>
          <a:p>
            <a:r>
              <a:rPr lang="en-US" sz="1100" dirty="0" smtClean="0">
                <a:latin typeface="Calibri" panose="020F0502020204030204" pitchFamily="34" charset="0"/>
                <a:cs typeface="Calibri" panose="020F0502020204030204" pitchFamily="34" charset="0"/>
              </a:rPr>
              <a:t>These </a:t>
            </a:r>
            <a:r>
              <a:rPr lang="en-US" sz="1100" dirty="0">
                <a:latin typeface="Calibri" panose="020F0502020204030204" pitchFamily="34" charset="0"/>
                <a:cs typeface="Calibri" panose="020F0502020204030204" pitchFamily="34" charset="0"/>
              </a:rPr>
              <a:t>operators are used in expressions whose result is a </a:t>
            </a:r>
            <a:endParaRPr lang="en-US" sz="1100" dirty="0" smtClean="0">
              <a:latin typeface="Calibri" panose="020F0502020204030204" pitchFamily="34" charset="0"/>
              <a:cs typeface="Calibri" panose="020F0502020204030204" pitchFamily="34" charset="0"/>
            </a:endParaRPr>
          </a:p>
          <a:p>
            <a:r>
              <a:rPr lang="en-US" sz="1100" dirty="0" smtClean="0">
                <a:latin typeface="Calibri" panose="020F0502020204030204" pitchFamily="34" charset="0"/>
                <a:cs typeface="Calibri" panose="020F0502020204030204" pitchFamily="34" charset="0"/>
              </a:rPr>
              <a:t>Boolean </a:t>
            </a:r>
            <a:r>
              <a:rPr lang="en-US" sz="1100" dirty="0">
                <a:latin typeface="Calibri" panose="020F0502020204030204" pitchFamily="34" charset="0"/>
                <a:cs typeface="Calibri" panose="020F0502020204030204" pitchFamily="34" charset="0"/>
              </a:rPr>
              <a:t>giving the output as TRUE or FALSE.</a:t>
            </a:r>
          </a:p>
        </p:txBody>
      </p:sp>
      <p:pic>
        <p:nvPicPr>
          <p:cNvPr id="33796" name="Picture 4"/>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4343400" y="5038636"/>
            <a:ext cx="5129712" cy="13621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4" name="Picture 13"/>
          <p:cNvPicPr>
            <a:picLocks noChangeAspect="1" noChangeArrowheads="1"/>
          </p:cNvPicPr>
          <p:nvPr/>
        </p:nvPicPr>
        <p:blipFill>
          <a:blip r:embed="rId7"/>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1372472695"/>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Tableau Calculations</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57</a:t>
            </a:fld>
            <a:endParaRPr kumimoji="0" lang="en-US" dirty="0"/>
          </a:p>
        </p:txBody>
      </p:sp>
      <p:sp>
        <p:nvSpPr>
          <p:cNvPr id="9" name="TextBox 8"/>
          <p:cNvSpPr txBox="1"/>
          <p:nvPr/>
        </p:nvSpPr>
        <p:spPr>
          <a:xfrm>
            <a:off x="274320" y="1003757"/>
            <a:ext cx="10149840" cy="4154984"/>
          </a:xfrm>
          <a:prstGeom prst="rect">
            <a:avLst/>
          </a:prstGeom>
          <a:noFill/>
        </p:spPr>
        <p:txBody>
          <a:bodyPr wrap="square" rtlCol="0">
            <a:spAutoFit/>
          </a:bodyPr>
          <a:lstStyle/>
          <a:p>
            <a:r>
              <a:rPr lang="en-US" sz="1100" dirty="0" smtClean="0">
                <a:latin typeface="Calibri" panose="020F0502020204030204" pitchFamily="34" charset="0"/>
                <a:cs typeface="Calibri" panose="020F0502020204030204" pitchFamily="34" charset="0"/>
              </a:rPr>
              <a:t>Any </a:t>
            </a:r>
            <a:r>
              <a:rPr lang="en-US" sz="1100" dirty="0">
                <a:latin typeface="Calibri" panose="020F0502020204030204" pitchFamily="34" charset="0"/>
                <a:cs typeface="Calibri" panose="020F0502020204030204" pitchFamily="34" charset="0"/>
              </a:rPr>
              <a:t>data analysis involves a lot of calculations. In Tableau the calculation editor is used to apply calculations to the fields being analyzed. Tableau has a number of inbuilt functions which help in creating expressions for complex calculations.</a:t>
            </a:r>
          </a:p>
          <a:p>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The description of different categories of functions are given below.</a:t>
            </a:r>
          </a:p>
          <a:p>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Number Functions</a:t>
            </a:r>
          </a:p>
          <a:p>
            <a:r>
              <a:rPr lang="en-US" sz="1100" dirty="0">
                <a:latin typeface="Calibri" panose="020F0502020204030204" pitchFamily="34" charset="0"/>
                <a:cs typeface="Calibri" panose="020F0502020204030204" pitchFamily="34" charset="0"/>
              </a:rPr>
              <a:t>String Functions</a:t>
            </a:r>
          </a:p>
          <a:p>
            <a:r>
              <a:rPr lang="en-US" sz="1100" dirty="0">
                <a:latin typeface="Calibri" panose="020F0502020204030204" pitchFamily="34" charset="0"/>
                <a:cs typeface="Calibri" panose="020F0502020204030204" pitchFamily="34" charset="0"/>
              </a:rPr>
              <a:t>Date Functions</a:t>
            </a:r>
          </a:p>
          <a:p>
            <a:r>
              <a:rPr lang="en-US" sz="1100" dirty="0">
                <a:latin typeface="Calibri" panose="020F0502020204030204" pitchFamily="34" charset="0"/>
                <a:cs typeface="Calibri" panose="020F0502020204030204" pitchFamily="34" charset="0"/>
              </a:rPr>
              <a:t>Logical Functions</a:t>
            </a:r>
          </a:p>
          <a:p>
            <a:r>
              <a:rPr lang="en-US" sz="1100" dirty="0">
                <a:latin typeface="Calibri" panose="020F0502020204030204" pitchFamily="34" charset="0"/>
                <a:cs typeface="Calibri" panose="020F0502020204030204" pitchFamily="34" charset="0"/>
              </a:rPr>
              <a:t>Aggregate </a:t>
            </a:r>
            <a:r>
              <a:rPr lang="en-US" sz="1100" dirty="0" smtClean="0">
                <a:latin typeface="Calibri" panose="020F0502020204030204" pitchFamily="34" charset="0"/>
                <a:cs typeface="Calibri" panose="020F0502020204030204" pitchFamily="34" charset="0"/>
              </a:rPr>
              <a:t>Functions</a:t>
            </a:r>
          </a:p>
          <a:p>
            <a:endParaRPr lang="en-US" sz="1100" dirty="0">
              <a:latin typeface="Calibri" panose="020F0502020204030204" pitchFamily="34" charset="0"/>
              <a:cs typeface="Calibri" panose="020F0502020204030204" pitchFamily="34" charset="0"/>
            </a:endParaRPr>
          </a:p>
          <a:p>
            <a:r>
              <a:rPr lang="en-US" sz="1100" b="1" dirty="0">
                <a:latin typeface="Calibri" panose="020F0502020204030204" pitchFamily="34" charset="0"/>
                <a:cs typeface="Calibri" panose="020F0502020204030204" pitchFamily="34" charset="0"/>
              </a:rPr>
              <a:t>Number Functions</a:t>
            </a:r>
          </a:p>
          <a:p>
            <a:r>
              <a:rPr lang="en-US" sz="1100" dirty="0">
                <a:latin typeface="Calibri" panose="020F0502020204030204" pitchFamily="34" charset="0"/>
                <a:cs typeface="Calibri" panose="020F0502020204030204" pitchFamily="34" charset="0"/>
              </a:rPr>
              <a:t>These are the functions used for numeric calculations. They only take numbers as </a:t>
            </a:r>
            <a:r>
              <a:rPr lang="en-US" sz="1100" dirty="0" err="1">
                <a:latin typeface="Calibri" panose="020F0502020204030204" pitchFamily="34" charset="0"/>
                <a:cs typeface="Calibri" panose="020F0502020204030204" pitchFamily="34" charset="0"/>
              </a:rPr>
              <a:t>inputs.Below</a:t>
            </a:r>
            <a:r>
              <a:rPr lang="en-US" sz="1100" dirty="0">
                <a:latin typeface="Calibri" panose="020F0502020204030204" pitchFamily="34" charset="0"/>
                <a:cs typeface="Calibri" panose="020F0502020204030204" pitchFamily="34" charset="0"/>
              </a:rPr>
              <a:t> are some examples of important number functions</a:t>
            </a:r>
            <a:r>
              <a:rPr lang="en-US" sz="1100" dirty="0" smtClean="0">
                <a:latin typeface="Calibri" panose="020F0502020204030204" pitchFamily="34" charset="0"/>
                <a:cs typeface="Calibri" panose="020F0502020204030204" pitchFamily="34" charset="0"/>
              </a:rPr>
              <a:t>.</a:t>
            </a: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r>
              <a:rPr lang="en-US" sz="1100" b="1" dirty="0">
                <a:latin typeface="Calibri" panose="020F0502020204030204" pitchFamily="34" charset="0"/>
                <a:cs typeface="Calibri" panose="020F0502020204030204" pitchFamily="34" charset="0"/>
              </a:rPr>
              <a:t>String Functions</a:t>
            </a:r>
          </a:p>
          <a:p>
            <a:r>
              <a:rPr lang="en-US" sz="1100" dirty="0">
                <a:latin typeface="Calibri" panose="020F0502020204030204" pitchFamily="34" charset="0"/>
                <a:cs typeface="Calibri" panose="020F0502020204030204" pitchFamily="34" charset="0"/>
              </a:rPr>
              <a:t>String Functions are used for string manipulation. Below are some important string functions with examples.</a:t>
            </a:r>
          </a:p>
        </p:txBody>
      </p:sp>
      <p:pic>
        <p:nvPicPr>
          <p:cNvPr id="1025" name="Picture 1"/>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81000" y="3296692"/>
            <a:ext cx="5743575" cy="124860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381000" y="5137682"/>
            <a:ext cx="5743575" cy="14668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0" name="Picture 9"/>
          <p:cNvPicPr>
            <a:picLocks noChangeAspect="1" noChangeArrowheads="1"/>
          </p:cNvPicPr>
          <p:nvPr/>
        </p:nvPicPr>
        <p:blipFill>
          <a:blip r:embed="rId5"/>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1468032843"/>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Tableau Calculations</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58</a:t>
            </a:fld>
            <a:endParaRPr kumimoji="0" lang="en-US" dirty="0"/>
          </a:p>
        </p:txBody>
      </p:sp>
      <p:sp>
        <p:nvSpPr>
          <p:cNvPr id="9" name="TextBox 8"/>
          <p:cNvSpPr txBox="1"/>
          <p:nvPr/>
        </p:nvSpPr>
        <p:spPr>
          <a:xfrm>
            <a:off x="274320" y="1003757"/>
            <a:ext cx="10149840" cy="5001369"/>
          </a:xfrm>
          <a:prstGeom prst="rect">
            <a:avLst/>
          </a:prstGeom>
          <a:noFill/>
        </p:spPr>
        <p:txBody>
          <a:bodyPr wrap="square" rtlCol="0">
            <a:spAutoFit/>
          </a:bodyPr>
          <a:lstStyle/>
          <a:p>
            <a:r>
              <a:rPr lang="en-US" sz="1100" b="1" dirty="0">
                <a:latin typeface="Calibri" panose="020F0502020204030204" pitchFamily="34" charset="0"/>
                <a:cs typeface="Calibri" panose="020F0502020204030204" pitchFamily="34" charset="0"/>
              </a:rPr>
              <a:t>Date Functions</a:t>
            </a:r>
          </a:p>
          <a:p>
            <a:r>
              <a:rPr lang="en-US" sz="1100" dirty="0">
                <a:latin typeface="Calibri" panose="020F0502020204030204" pitchFamily="34" charset="0"/>
                <a:cs typeface="Calibri" panose="020F0502020204030204" pitchFamily="34" charset="0"/>
              </a:rPr>
              <a:t>Tableau has a variety of date functions to carry out calculations involving dates. All the date functions use the </a:t>
            </a:r>
            <a:r>
              <a:rPr lang="en-US" sz="1100" dirty="0" err="1">
                <a:latin typeface="Calibri" panose="020F0502020204030204" pitchFamily="34" charset="0"/>
                <a:cs typeface="Calibri" panose="020F0502020204030204" pitchFamily="34" charset="0"/>
              </a:rPr>
              <a:t>date_part</a:t>
            </a:r>
            <a:r>
              <a:rPr lang="en-US" sz="1100" dirty="0">
                <a:latin typeface="Calibri" panose="020F0502020204030204" pitchFamily="34" charset="0"/>
                <a:cs typeface="Calibri" panose="020F0502020204030204" pitchFamily="34" charset="0"/>
              </a:rPr>
              <a:t> which is a string indicating the part of the date like - month, day or year. Below are the examples of some of the important date functions</a:t>
            </a:r>
            <a:r>
              <a:rPr lang="en-US" sz="1100" dirty="0" smtClean="0">
                <a:latin typeface="Calibri" panose="020F0502020204030204" pitchFamily="34" charset="0"/>
                <a:cs typeface="Calibri" panose="020F0502020204030204" pitchFamily="34" charset="0"/>
              </a:rPr>
              <a:t>.</a:t>
            </a: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r>
              <a:rPr lang="en-US" sz="1100" b="1" dirty="0">
                <a:latin typeface="Calibri" panose="020F0502020204030204" pitchFamily="34" charset="0"/>
                <a:cs typeface="Calibri" panose="020F0502020204030204" pitchFamily="34" charset="0"/>
              </a:rPr>
              <a:t>Logical Functions</a:t>
            </a:r>
          </a:p>
          <a:p>
            <a:r>
              <a:rPr lang="en-US" sz="1100" dirty="0">
                <a:latin typeface="Calibri" panose="020F0502020204030204" pitchFamily="34" charset="0"/>
                <a:cs typeface="Calibri" panose="020F0502020204030204" pitchFamily="34" charset="0"/>
              </a:rPr>
              <a:t>These functions evaluate some single value or result of an expression and give a </a:t>
            </a:r>
            <a:r>
              <a:rPr lang="en-US" sz="1100" dirty="0" smtClean="0">
                <a:latin typeface="Calibri" panose="020F0502020204030204" pitchFamily="34" charset="0"/>
                <a:cs typeface="Calibri" panose="020F0502020204030204" pitchFamily="34" charset="0"/>
              </a:rPr>
              <a:t>Boolean </a:t>
            </a:r>
            <a:r>
              <a:rPr lang="en-US" sz="1100" dirty="0">
                <a:latin typeface="Calibri" panose="020F0502020204030204" pitchFamily="34" charset="0"/>
                <a:cs typeface="Calibri" panose="020F0502020204030204" pitchFamily="34" charset="0"/>
              </a:rPr>
              <a:t>output</a:t>
            </a:r>
            <a:r>
              <a:rPr lang="en-US" sz="1100" dirty="0" smtClean="0">
                <a:latin typeface="Calibri" panose="020F0502020204030204" pitchFamily="34" charset="0"/>
                <a:cs typeface="Calibri" panose="020F0502020204030204" pitchFamily="34" charset="0"/>
              </a:rPr>
              <a:t>.</a:t>
            </a: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r>
              <a:rPr lang="en-US" sz="1100" b="1" dirty="0">
                <a:latin typeface="Calibri" panose="020F0502020204030204" pitchFamily="34" charset="0"/>
                <a:cs typeface="Calibri" panose="020F0502020204030204" pitchFamily="34" charset="0"/>
              </a:rPr>
              <a:t>Aggregate Functions</a:t>
            </a:r>
          </a:p>
          <a:p>
            <a:r>
              <a:rPr lang="en-US" sz="1100" dirty="0" smtClean="0">
                <a:latin typeface="Calibri" panose="020F0502020204030204" pitchFamily="34" charset="0"/>
                <a:cs typeface="Calibri" panose="020F0502020204030204" pitchFamily="34" charset="0"/>
              </a:rPr>
              <a:t>Aggregate functions are useful for aggregating the information.</a:t>
            </a:r>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p:txBody>
      </p:sp>
      <p:pic>
        <p:nvPicPr>
          <p:cNvPr id="2049" name="Picture 1"/>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257800" y="1447800"/>
            <a:ext cx="4852988" cy="16443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6019800" y="3124200"/>
            <a:ext cx="3937000" cy="132840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4419600" y="4876801"/>
            <a:ext cx="3626167" cy="16072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1" name="Picture 10"/>
          <p:cNvPicPr>
            <a:picLocks noChangeAspect="1" noChangeArrowheads="1"/>
          </p:cNvPicPr>
          <p:nvPr/>
        </p:nvPicPr>
        <p:blipFill>
          <a:blip r:embed="rId6"/>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3261868427"/>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Tableau Aggregations and Disaggregation</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59</a:t>
            </a:fld>
            <a:endParaRPr kumimoji="0" lang="en-US" dirty="0"/>
          </a:p>
        </p:txBody>
      </p:sp>
      <p:sp>
        <p:nvSpPr>
          <p:cNvPr id="9" name="TextBox 8"/>
          <p:cNvSpPr txBox="1"/>
          <p:nvPr/>
        </p:nvSpPr>
        <p:spPr>
          <a:xfrm>
            <a:off x="274320" y="1003757"/>
            <a:ext cx="10149840" cy="5170646"/>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In Tableau, you can aggregate measures or dimension, though it is more typical to aggregate measures.</a:t>
            </a:r>
          </a:p>
          <a:p>
            <a:r>
              <a:rPr lang="en-US" sz="1100" b="1" dirty="0">
                <a:latin typeface="Calibri" panose="020F0502020204030204" pitchFamily="34" charset="0"/>
                <a:cs typeface="Calibri" panose="020F0502020204030204" pitchFamily="34" charset="0"/>
              </a:rPr>
              <a:t>Aggregating Measures</a:t>
            </a:r>
          </a:p>
          <a:p>
            <a:r>
              <a:rPr lang="en-US" sz="1100" dirty="0">
                <a:latin typeface="Calibri" panose="020F0502020204030204" pitchFamily="34" charset="0"/>
                <a:cs typeface="Calibri" panose="020F0502020204030204" pitchFamily="34" charset="0"/>
              </a:rPr>
              <a:t>When you add a measure to the view, Tableau automatically aggregates its values. Sum, average, and median are common aggregations; for a complete list, see Aggregations. The current aggregation appears as part of the measure's name in the view. For example, Sales becomes SUM(Sales). Every measure has a default aggregation which is set by Tableau when you connect to a data source. You can view or change the default aggregation for a measure—see How to Set the Default Aggregation for a Measure</a:t>
            </a:r>
            <a:r>
              <a:rPr lang="en-US" sz="1100" dirty="0" smtClean="0">
                <a:latin typeface="Calibri" panose="020F0502020204030204" pitchFamily="34" charset="0"/>
                <a:cs typeface="Calibri" panose="020F0502020204030204" pitchFamily="34" charset="0"/>
              </a:rPr>
              <a:t>.</a:t>
            </a:r>
          </a:p>
          <a:p>
            <a:endParaRPr lang="en-US" sz="1100" dirty="0">
              <a:latin typeface="Calibri" panose="020F0502020204030204" pitchFamily="34" charset="0"/>
              <a:cs typeface="Calibri" panose="020F0502020204030204" pitchFamily="34" charset="0"/>
            </a:endParaRPr>
          </a:p>
          <a:p>
            <a:r>
              <a:rPr lang="en-US" sz="1100" b="1" dirty="0">
                <a:latin typeface="Calibri" panose="020F0502020204030204" pitchFamily="34" charset="0"/>
                <a:cs typeface="Calibri" panose="020F0502020204030204" pitchFamily="34" charset="0"/>
              </a:rPr>
              <a:t>You can change the aggregation for a measure in the view from its context menu</a:t>
            </a:r>
            <a:r>
              <a:rPr lang="en-US" sz="1100" b="1" dirty="0" smtClean="0">
                <a:latin typeface="Calibri" panose="020F0502020204030204" pitchFamily="34" charset="0"/>
                <a:cs typeface="Calibri" panose="020F0502020204030204" pitchFamily="34" charset="0"/>
              </a:rPr>
              <a:t>:</a:t>
            </a:r>
          </a:p>
          <a:p>
            <a:endParaRPr lang="en-US" sz="1100" b="1" dirty="0">
              <a:latin typeface="Calibri" panose="020F0502020204030204" pitchFamily="34" charset="0"/>
              <a:cs typeface="Calibri" panose="020F0502020204030204" pitchFamily="34" charset="0"/>
            </a:endParaRPr>
          </a:p>
          <a:p>
            <a:endParaRPr lang="en-US" sz="1100" b="1" dirty="0" smtClean="0">
              <a:latin typeface="Calibri" panose="020F0502020204030204" pitchFamily="34" charset="0"/>
              <a:cs typeface="Calibri" panose="020F0502020204030204" pitchFamily="34" charset="0"/>
            </a:endParaRPr>
          </a:p>
          <a:p>
            <a:r>
              <a:rPr lang="en-US" sz="1100" b="1" dirty="0">
                <a:latin typeface="Calibri" panose="020F0502020204030204" pitchFamily="34" charset="0"/>
                <a:cs typeface="Calibri" panose="020F0502020204030204" pitchFamily="34" charset="0"/>
              </a:rPr>
              <a:t>Aggregating Dimensions</a:t>
            </a:r>
          </a:p>
          <a:p>
            <a:r>
              <a:rPr lang="en-US" sz="1100" dirty="0">
                <a:latin typeface="Calibri" panose="020F0502020204030204" pitchFamily="34" charset="0"/>
                <a:cs typeface="Calibri" panose="020F0502020204030204" pitchFamily="34" charset="0"/>
              </a:rPr>
              <a:t>You can aggregate a dimension in the view as Minimum, Maximum, Count, or Count (Distinct). </a:t>
            </a:r>
            <a:endParaRPr lang="en-US" sz="1100" dirty="0" smtClean="0">
              <a:latin typeface="Calibri" panose="020F0502020204030204" pitchFamily="34" charset="0"/>
              <a:cs typeface="Calibri" panose="020F0502020204030204" pitchFamily="34" charset="0"/>
            </a:endParaRPr>
          </a:p>
          <a:p>
            <a:r>
              <a:rPr lang="en-US" sz="1100" dirty="0" smtClean="0">
                <a:latin typeface="Calibri" panose="020F0502020204030204" pitchFamily="34" charset="0"/>
                <a:cs typeface="Calibri" panose="020F0502020204030204" pitchFamily="34" charset="0"/>
              </a:rPr>
              <a:t>When </a:t>
            </a:r>
            <a:r>
              <a:rPr lang="en-US" sz="1100" dirty="0">
                <a:latin typeface="Calibri" panose="020F0502020204030204" pitchFamily="34" charset="0"/>
                <a:cs typeface="Calibri" panose="020F0502020204030204" pitchFamily="34" charset="0"/>
              </a:rPr>
              <a:t>you aggregate a dimension, you create a new temporary measure column, </a:t>
            </a:r>
            <a:endParaRPr lang="en-US" sz="1100" dirty="0" smtClean="0">
              <a:latin typeface="Calibri" panose="020F0502020204030204" pitchFamily="34" charset="0"/>
              <a:cs typeface="Calibri" panose="020F0502020204030204" pitchFamily="34" charset="0"/>
            </a:endParaRPr>
          </a:p>
          <a:p>
            <a:r>
              <a:rPr lang="en-US" sz="1100" dirty="0" smtClean="0">
                <a:latin typeface="Calibri" panose="020F0502020204030204" pitchFamily="34" charset="0"/>
                <a:cs typeface="Calibri" panose="020F0502020204030204" pitchFamily="34" charset="0"/>
              </a:rPr>
              <a:t>so </a:t>
            </a:r>
            <a:r>
              <a:rPr lang="en-US" sz="1100" dirty="0">
                <a:latin typeface="Calibri" panose="020F0502020204030204" pitchFamily="34" charset="0"/>
                <a:cs typeface="Calibri" panose="020F0502020204030204" pitchFamily="34" charset="0"/>
              </a:rPr>
              <a:t>the dimension actually takes on the characteristics of a measure</a:t>
            </a:r>
            <a:r>
              <a:rPr lang="en-US" sz="1100" dirty="0" smtClean="0">
                <a:latin typeface="Calibri" panose="020F0502020204030204" pitchFamily="34" charset="0"/>
                <a:cs typeface="Calibri" panose="020F0502020204030204" pitchFamily="34" charset="0"/>
              </a:rPr>
              <a:t>.</a:t>
            </a:r>
          </a:p>
          <a:p>
            <a:endParaRPr lang="en-US" sz="1100" dirty="0">
              <a:latin typeface="Calibri" panose="020F0502020204030204" pitchFamily="34" charset="0"/>
              <a:cs typeface="Calibri" panose="020F0502020204030204" pitchFamily="34" charset="0"/>
            </a:endParaRPr>
          </a:p>
          <a:p>
            <a:r>
              <a:rPr lang="en-US" sz="1100" b="1" dirty="0">
                <a:latin typeface="Calibri" panose="020F0502020204030204" pitchFamily="34" charset="0"/>
                <a:cs typeface="Calibri" panose="020F0502020204030204" pitchFamily="34" charset="0"/>
              </a:rPr>
              <a:t>Disaggregating </a:t>
            </a:r>
            <a:r>
              <a:rPr lang="en-US" sz="1100" b="1" dirty="0" smtClean="0">
                <a:latin typeface="Calibri" panose="020F0502020204030204" pitchFamily="34" charset="0"/>
                <a:cs typeface="Calibri" panose="020F0502020204030204" pitchFamily="34" charset="0"/>
              </a:rPr>
              <a:t>Data</a:t>
            </a:r>
          </a:p>
          <a:p>
            <a:endParaRPr lang="en-US" sz="1100" b="1"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To disaggregate all measures in the view, select Analysis &gt; Aggregate Measures.</a:t>
            </a:r>
          </a:p>
          <a:p>
            <a:endParaRPr lang="en-US" sz="1100" b="1"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Tableau typically aggregates measures in your view, which means that it collects individual row values from your data source into a single value (which becomes a single mark) adjusted to the level of detail in your view. The different aggregations available for a measure determine how the individual values are collected: they can be added (SUM), averaged (AVG), or set to the maximum (MAX) or minimum (MIN) value from the individual row values. For a complete list of the available aggregations, </a:t>
            </a:r>
            <a:r>
              <a:rPr lang="en-US" sz="1100" dirty="0" err="1">
                <a:latin typeface="Calibri" panose="020F0502020204030204" pitchFamily="34" charset="0"/>
                <a:cs typeface="Calibri" panose="020F0502020204030204" pitchFamily="34" charset="0"/>
              </a:rPr>
              <a:t>Aggregations.The</a:t>
            </a:r>
            <a:r>
              <a:rPr lang="en-US" sz="1100" dirty="0">
                <a:latin typeface="Calibri" panose="020F0502020204030204" pitchFamily="34" charset="0"/>
                <a:cs typeface="Calibri" panose="020F0502020204030204" pitchFamily="34" charset="0"/>
              </a:rPr>
              <a:t> level of detail is determined by the dimensions in your view—for information about the concept of level of detail, see Dimensions and the Level of Detail.</a:t>
            </a:r>
          </a:p>
          <a:p>
            <a:r>
              <a:rPr lang="en-US" sz="1100" dirty="0">
                <a:latin typeface="Calibri" panose="020F0502020204030204" pitchFamily="34" charset="0"/>
                <a:cs typeface="Calibri" panose="020F0502020204030204" pitchFamily="34" charset="0"/>
              </a:rPr>
              <a:t>Disaggregating your data means that Tableau will display a separate mark for every row data value in your data source. This can be useful for analyzing measures that you may want to use both independently and dependently in the view. For example, you may be analyzing the results from a product satisfaction survey with the Age of participants along one axis. You can aggregate the Age field to determine the average age of participants or disaggregate the data to determine at what age participants were most satisfied with the product.</a:t>
            </a:r>
          </a:p>
          <a:p>
            <a:endParaRPr lang="en-US" sz="1100" dirty="0" smtClean="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p:txBody>
      </p:sp>
      <p:pic>
        <p:nvPicPr>
          <p:cNvPr id="3074" name="Picture 2" descr="A graphic depicting how to change the aggregation of a measure&#10;using the field’s context menu."/>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686800" y="1905000"/>
            <a:ext cx="1571286" cy="2253432"/>
          </a:xfrm>
          <a:prstGeom prst="rect">
            <a:avLst/>
          </a:prstGeom>
          <a:noFill/>
          <a:extLst>
            <a:ext uri="{909E8E84-426E-40DD-AFC4-6F175D3DCCD1}">
              <a14:hiddenFill xmlns="" xmlns:a14="http://schemas.microsoft.com/office/drawing/2010/main">
                <a:solidFill>
                  <a:srgbClr val="FFFFFF"/>
                </a:solidFill>
              </a14:hiddenFill>
            </a:ext>
          </a:extLst>
        </p:spPr>
      </p:pic>
      <p:pic>
        <p:nvPicPr>
          <p:cNvPr id="3076" name="Picture 4" descr="A graphic depicting how to&#10;aggregate a dimension using the options in the field’s context menu."/>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5943600" y="2362200"/>
            <a:ext cx="1632083" cy="1909764"/>
          </a:xfrm>
          <a:prstGeom prst="rect">
            <a:avLst/>
          </a:prstGeom>
          <a:noFill/>
          <a:extLst>
            <a:ext uri="{909E8E84-426E-40DD-AFC4-6F175D3DCCD1}">
              <a14:hiddenFill xmlns="" xmlns:a14="http://schemas.microsoft.com/office/drawing/2010/main">
                <a:solidFill>
                  <a:srgbClr val="FFFFFF"/>
                </a:solidFill>
              </a14:hiddenFill>
            </a:ext>
          </a:extLst>
        </p:spPr>
      </p:pic>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0" name="Picture 9"/>
          <p:cNvPicPr>
            <a:picLocks noChangeAspect="1" noChangeArrowheads="1"/>
          </p:cNvPicPr>
          <p:nvPr/>
        </p:nvPicPr>
        <p:blipFill>
          <a:blip r:embed="rId5"/>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322316056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Application Terminology</a:t>
            </a:r>
            <a:endParaRPr lang="en-US" dirty="0"/>
          </a:p>
        </p:txBody>
      </p:sp>
      <p:sp>
        <p:nvSpPr>
          <p:cNvPr id="3" name="TextBox 2"/>
          <p:cNvSpPr txBox="1"/>
          <p:nvPr/>
        </p:nvSpPr>
        <p:spPr>
          <a:xfrm>
            <a:off x="274320" y="1003757"/>
            <a:ext cx="10149840" cy="769441"/>
          </a:xfrm>
          <a:prstGeom prst="rect">
            <a:avLst/>
          </a:prstGeom>
          <a:noFill/>
        </p:spPr>
        <p:txBody>
          <a:bodyPr wrap="square" rtlCol="0">
            <a:spAutoFit/>
          </a:bodyPr>
          <a:lstStyle/>
          <a:p>
            <a:pPr algn="just"/>
            <a:r>
              <a:rPr lang="en-US" sz="1100" dirty="0" smtClean="0">
                <a:latin typeface="Calibri" panose="020F0502020204030204" pitchFamily="34" charset="0"/>
                <a:cs typeface="Calibri" panose="020F0502020204030204" pitchFamily="34" charset="0"/>
              </a:rPr>
              <a:t>As </a:t>
            </a:r>
            <a:r>
              <a:rPr lang="en-US" sz="1100" dirty="0">
                <a:latin typeface="Calibri" panose="020F0502020204030204" pitchFamily="34" charset="0"/>
                <a:cs typeface="Calibri" panose="020F0502020204030204" pitchFamily="34" charset="0"/>
              </a:rPr>
              <a:t>a powerful data visualization tool, Tableau has many unique terms and definitions. We need to get acquainted with their meaning before we start using the features in Tableau. The below list of terms is comprehensive and explain the terms most frequently used.</a:t>
            </a:r>
          </a:p>
          <a:p>
            <a:pPr algn="just"/>
            <a:endParaRPr lang="en-US" sz="1100" dirty="0">
              <a:latin typeface="Calibri" panose="020F0502020204030204" pitchFamily="34" charset="0"/>
              <a:cs typeface="Calibri" panose="020F0502020204030204" pitchFamily="34" charset="0"/>
            </a:endParaRPr>
          </a:p>
          <a:p>
            <a:pPr algn="just"/>
            <a:endParaRPr lang="en-US" sz="1100" dirty="0">
              <a:latin typeface="Calibri" panose="020F0502020204030204" pitchFamily="34" charset="0"/>
              <a:cs typeface="Calibri" panose="020F0502020204030204"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166989859"/>
              </p:ext>
            </p:extLst>
          </p:nvPr>
        </p:nvGraphicFramePr>
        <p:xfrm>
          <a:off x="365760" y="1524000"/>
          <a:ext cx="9966960" cy="4996535"/>
        </p:xfrm>
        <a:graphic>
          <a:graphicData uri="http://schemas.openxmlformats.org/drawingml/2006/table">
            <a:tbl>
              <a:tblPr/>
              <a:tblGrid>
                <a:gridCol w="2082047"/>
                <a:gridCol w="7884913"/>
              </a:tblGrid>
              <a:tr h="121841">
                <a:tc>
                  <a:txBody>
                    <a:bodyPr/>
                    <a:lstStyle/>
                    <a:p>
                      <a:pPr algn="ctr" fontAlgn="b"/>
                      <a:r>
                        <a:rPr lang="en-US" sz="1200" b="1" i="0" u="none" strike="noStrike" dirty="0">
                          <a:solidFill>
                            <a:srgbClr val="FFFFFF"/>
                          </a:solidFill>
                          <a:effectLst/>
                          <a:latin typeface="Calibri"/>
                        </a:rPr>
                        <a:t>Term</a:t>
                      </a:r>
                    </a:p>
                  </a:txBody>
                  <a:tcPr marL="7310" marR="7310" marT="6092" marB="0" anchor="b">
                    <a:lnL w="6350" cap="flat" cmpd="sng" algn="ctr">
                      <a:solidFill>
                        <a:srgbClr val="F79646"/>
                      </a:solidFill>
                      <a:prstDash val="solid"/>
                      <a:round/>
                      <a:headEnd type="none" w="med" len="med"/>
                      <a:tailEnd type="none" w="med" len="med"/>
                    </a:lnL>
                    <a:lnR>
                      <a:noFill/>
                    </a:lnR>
                    <a:lnT w="6350" cap="flat" cmpd="sng" algn="ctr">
                      <a:solidFill>
                        <a:srgbClr val="F79646"/>
                      </a:solidFill>
                      <a:prstDash val="solid"/>
                      <a:round/>
                      <a:headEnd type="none" w="med" len="med"/>
                      <a:tailEnd type="none" w="med" len="med"/>
                    </a:lnT>
                    <a:lnB w="6350" cap="flat" cmpd="sng" algn="ctr">
                      <a:solidFill>
                        <a:srgbClr val="F79646"/>
                      </a:solidFill>
                      <a:prstDash val="solid"/>
                      <a:round/>
                      <a:headEnd type="none" w="med" len="med"/>
                      <a:tailEnd type="none" w="med" len="med"/>
                    </a:lnB>
                    <a:solidFill>
                      <a:srgbClr val="F79646"/>
                    </a:solidFill>
                  </a:tcPr>
                </a:tc>
                <a:tc>
                  <a:txBody>
                    <a:bodyPr/>
                    <a:lstStyle/>
                    <a:p>
                      <a:pPr algn="ctr" fontAlgn="b"/>
                      <a:r>
                        <a:rPr lang="en-US" sz="1200" b="1" i="0" u="none" strike="noStrike" dirty="0">
                          <a:solidFill>
                            <a:srgbClr val="FFFFFF"/>
                          </a:solidFill>
                          <a:effectLst/>
                          <a:latin typeface="Calibri"/>
                        </a:rPr>
                        <a:t>Description</a:t>
                      </a:r>
                    </a:p>
                  </a:txBody>
                  <a:tcPr marL="7310" marR="7310" marT="6092" marB="0" anchor="b">
                    <a:lnL>
                      <a:noFill/>
                    </a:lnL>
                    <a:lnR w="6350" cap="flat" cmpd="sng" algn="ctr">
                      <a:solidFill>
                        <a:srgbClr val="F79646"/>
                      </a:solidFill>
                      <a:prstDash val="solid"/>
                      <a:round/>
                      <a:headEnd type="none" w="med" len="med"/>
                      <a:tailEnd type="none" w="med" len="med"/>
                    </a:lnR>
                    <a:lnT w="6350" cap="flat" cmpd="sng" algn="ctr">
                      <a:solidFill>
                        <a:srgbClr val="F79646"/>
                      </a:solidFill>
                      <a:prstDash val="solid"/>
                      <a:round/>
                      <a:headEnd type="none" w="med" len="med"/>
                      <a:tailEnd type="none" w="med" len="med"/>
                    </a:lnT>
                    <a:lnB w="6350" cap="flat" cmpd="sng" algn="ctr">
                      <a:solidFill>
                        <a:srgbClr val="F79646"/>
                      </a:solidFill>
                      <a:prstDash val="solid"/>
                      <a:round/>
                      <a:headEnd type="none" w="med" len="med"/>
                      <a:tailEnd type="none" w="med" len="med"/>
                    </a:lnB>
                    <a:solidFill>
                      <a:srgbClr val="F79646"/>
                    </a:solidFill>
                  </a:tcPr>
                </a:tc>
              </a:tr>
              <a:tr h="121841">
                <a:tc>
                  <a:txBody>
                    <a:bodyPr/>
                    <a:lstStyle/>
                    <a:p>
                      <a:pPr algn="l" fontAlgn="b"/>
                      <a:r>
                        <a:rPr lang="en-US" sz="800" b="1" i="0" u="none" strike="noStrike" dirty="0">
                          <a:solidFill>
                            <a:srgbClr val="000000"/>
                          </a:solidFill>
                          <a:effectLst/>
                          <a:latin typeface="Calibri"/>
                        </a:rPr>
                        <a:t>alias</a:t>
                      </a:r>
                    </a:p>
                  </a:txBody>
                  <a:tcPr marL="7310" marR="7310" marT="6092" marB="0" anchor="b">
                    <a:lnL w="6350" cap="flat" cmpd="sng" algn="ctr">
                      <a:solidFill>
                        <a:srgbClr val="F79646"/>
                      </a:solidFill>
                      <a:prstDash val="solid"/>
                      <a:round/>
                      <a:headEnd type="none" w="med" len="med"/>
                      <a:tailEnd type="none" w="med" len="med"/>
                    </a:lnL>
                    <a:lnR>
                      <a:noFill/>
                    </a:lnR>
                    <a:lnT w="6350" cap="flat" cmpd="sng" algn="ctr">
                      <a:solidFill>
                        <a:srgbClr val="F79646"/>
                      </a:solidFill>
                      <a:prstDash val="solid"/>
                      <a:round/>
                      <a:headEnd type="none" w="med" len="med"/>
                      <a:tailEnd type="none" w="med" len="med"/>
                    </a:lnT>
                    <a:lnB w="6350" cap="flat" cmpd="sng" algn="ctr">
                      <a:solidFill>
                        <a:srgbClr val="F79646"/>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a:rPr>
                        <a:t>An alternative name that you can assign to a field or to a dimension member.</a:t>
                      </a:r>
                    </a:p>
                  </a:txBody>
                  <a:tcPr marL="7310" marR="7310" marT="6092" marB="0" anchor="b">
                    <a:lnL>
                      <a:noFill/>
                    </a:lnL>
                    <a:lnR w="6350" cap="flat" cmpd="sng" algn="ctr">
                      <a:solidFill>
                        <a:srgbClr val="F79646"/>
                      </a:solidFill>
                      <a:prstDash val="solid"/>
                      <a:round/>
                      <a:headEnd type="none" w="med" len="med"/>
                      <a:tailEnd type="none" w="med" len="med"/>
                    </a:lnR>
                    <a:lnT w="6350" cap="flat" cmpd="sng" algn="ctr">
                      <a:solidFill>
                        <a:srgbClr val="F79646"/>
                      </a:solidFill>
                      <a:prstDash val="solid"/>
                      <a:round/>
                      <a:headEnd type="none" w="med" len="med"/>
                      <a:tailEnd type="none" w="med" len="med"/>
                    </a:lnT>
                    <a:lnB w="6350" cap="flat" cmpd="sng" algn="ctr">
                      <a:solidFill>
                        <a:srgbClr val="F79646"/>
                      </a:solidFill>
                      <a:prstDash val="solid"/>
                      <a:round/>
                      <a:headEnd type="none" w="med" len="med"/>
                      <a:tailEnd type="none" w="med" len="med"/>
                    </a:lnB>
                  </a:tcPr>
                </a:tc>
              </a:tr>
              <a:tr h="121841">
                <a:tc>
                  <a:txBody>
                    <a:bodyPr/>
                    <a:lstStyle/>
                    <a:p>
                      <a:pPr algn="l" fontAlgn="b"/>
                      <a:r>
                        <a:rPr lang="en-US" sz="800" b="1" i="0" u="none" strike="noStrike" dirty="0">
                          <a:solidFill>
                            <a:srgbClr val="000000"/>
                          </a:solidFill>
                          <a:effectLst/>
                          <a:latin typeface="Calibri"/>
                        </a:rPr>
                        <a:t>bin</a:t>
                      </a:r>
                    </a:p>
                  </a:txBody>
                  <a:tcPr marL="7310" marR="7310" marT="6092" marB="0" anchor="b">
                    <a:lnL w="6350" cap="flat" cmpd="sng" algn="ctr">
                      <a:solidFill>
                        <a:srgbClr val="F79646"/>
                      </a:solidFill>
                      <a:prstDash val="solid"/>
                      <a:round/>
                      <a:headEnd type="none" w="med" len="med"/>
                      <a:tailEnd type="none" w="med" len="med"/>
                    </a:lnL>
                    <a:lnR>
                      <a:noFill/>
                    </a:lnR>
                    <a:lnT w="6350" cap="flat" cmpd="sng" algn="ctr">
                      <a:solidFill>
                        <a:srgbClr val="F79646"/>
                      </a:solidFill>
                      <a:prstDash val="solid"/>
                      <a:round/>
                      <a:headEnd type="none" w="med" len="med"/>
                      <a:tailEnd type="none" w="med" len="med"/>
                    </a:lnT>
                    <a:lnB w="6350" cap="flat" cmpd="sng" algn="ctr">
                      <a:solidFill>
                        <a:srgbClr val="F79646"/>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a:rPr>
                        <a:t>A user-defined grouping of measures in the data source.</a:t>
                      </a:r>
                    </a:p>
                  </a:txBody>
                  <a:tcPr marL="7310" marR="7310" marT="6092" marB="0" anchor="b">
                    <a:lnL>
                      <a:noFill/>
                    </a:lnL>
                    <a:lnR w="6350" cap="flat" cmpd="sng" algn="ctr">
                      <a:solidFill>
                        <a:srgbClr val="F79646"/>
                      </a:solidFill>
                      <a:prstDash val="solid"/>
                      <a:round/>
                      <a:headEnd type="none" w="med" len="med"/>
                      <a:tailEnd type="none" w="med" len="med"/>
                    </a:lnR>
                    <a:lnT w="6350" cap="flat" cmpd="sng" algn="ctr">
                      <a:solidFill>
                        <a:srgbClr val="F79646"/>
                      </a:solidFill>
                      <a:prstDash val="solid"/>
                      <a:round/>
                      <a:headEnd type="none" w="med" len="med"/>
                      <a:tailEnd type="none" w="med" len="med"/>
                    </a:lnT>
                    <a:lnB w="6350" cap="flat" cmpd="sng" algn="ctr">
                      <a:solidFill>
                        <a:srgbClr val="F79646"/>
                      </a:solidFill>
                      <a:prstDash val="solid"/>
                      <a:round/>
                      <a:headEnd type="none" w="med" len="med"/>
                      <a:tailEnd type="none" w="med" len="med"/>
                    </a:lnB>
                  </a:tcPr>
                </a:tc>
              </a:tr>
              <a:tr h="243681">
                <a:tc>
                  <a:txBody>
                    <a:bodyPr/>
                    <a:lstStyle/>
                    <a:p>
                      <a:pPr algn="l" fontAlgn="b"/>
                      <a:r>
                        <a:rPr lang="en-US" sz="800" b="1" i="0" u="none" strike="noStrike" dirty="0">
                          <a:solidFill>
                            <a:srgbClr val="000000"/>
                          </a:solidFill>
                          <a:effectLst/>
                          <a:latin typeface="Calibri"/>
                        </a:rPr>
                        <a:t>bookmark</a:t>
                      </a:r>
                    </a:p>
                  </a:txBody>
                  <a:tcPr marL="7310" marR="7310" marT="6092" marB="0" anchor="b">
                    <a:lnL w="6350" cap="flat" cmpd="sng" algn="ctr">
                      <a:solidFill>
                        <a:srgbClr val="F79646"/>
                      </a:solidFill>
                      <a:prstDash val="solid"/>
                      <a:round/>
                      <a:headEnd type="none" w="med" len="med"/>
                      <a:tailEnd type="none" w="med" len="med"/>
                    </a:lnL>
                    <a:lnR>
                      <a:noFill/>
                    </a:lnR>
                    <a:lnT w="6350" cap="flat" cmpd="sng" algn="ctr">
                      <a:solidFill>
                        <a:srgbClr val="F79646"/>
                      </a:solidFill>
                      <a:prstDash val="solid"/>
                      <a:round/>
                      <a:headEnd type="none" w="med" len="med"/>
                      <a:tailEnd type="none" w="med" len="med"/>
                    </a:lnT>
                    <a:lnB w="6350" cap="flat" cmpd="sng" algn="ctr">
                      <a:solidFill>
                        <a:srgbClr val="F79646"/>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a:rPr>
                        <a:t>A .tbm file in the Bookmarks folder in the Tableau repository that contains a single worksheet. Much like web browser bookmarks, .tbm files are a convenient way to quickly display different analyses.</a:t>
                      </a:r>
                    </a:p>
                  </a:txBody>
                  <a:tcPr marL="7310" marR="7310" marT="6092" marB="0" anchor="b">
                    <a:lnL>
                      <a:noFill/>
                    </a:lnL>
                    <a:lnR w="6350" cap="flat" cmpd="sng" algn="ctr">
                      <a:solidFill>
                        <a:srgbClr val="F79646"/>
                      </a:solidFill>
                      <a:prstDash val="solid"/>
                      <a:round/>
                      <a:headEnd type="none" w="med" len="med"/>
                      <a:tailEnd type="none" w="med" len="med"/>
                    </a:lnR>
                    <a:lnT w="6350" cap="flat" cmpd="sng" algn="ctr">
                      <a:solidFill>
                        <a:srgbClr val="F79646"/>
                      </a:solidFill>
                      <a:prstDash val="solid"/>
                      <a:round/>
                      <a:headEnd type="none" w="med" len="med"/>
                      <a:tailEnd type="none" w="med" len="med"/>
                    </a:lnT>
                    <a:lnB w="6350" cap="flat" cmpd="sng" algn="ctr">
                      <a:solidFill>
                        <a:srgbClr val="F79646"/>
                      </a:solidFill>
                      <a:prstDash val="solid"/>
                      <a:round/>
                      <a:headEnd type="none" w="med" len="med"/>
                      <a:tailEnd type="none" w="med" len="med"/>
                    </a:lnB>
                  </a:tcPr>
                </a:tc>
              </a:tr>
              <a:tr h="121841">
                <a:tc>
                  <a:txBody>
                    <a:bodyPr/>
                    <a:lstStyle/>
                    <a:p>
                      <a:pPr algn="l" fontAlgn="b"/>
                      <a:r>
                        <a:rPr lang="en-US" sz="800" b="1" i="0" u="none" strike="noStrike" dirty="0">
                          <a:solidFill>
                            <a:srgbClr val="000000"/>
                          </a:solidFill>
                          <a:effectLst/>
                          <a:latin typeface="Calibri"/>
                        </a:rPr>
                        <a:t>calculated field</a:t>
                      </a:r>
                    </a:p>
                  </a:txBody>
                  <a:tcPr marL="7310" marR="7310" marT="6092" marB="0" anchor="b">
                    <a:lnL w="6350" cap="flat" cmpd="sng" algn="ctr">
                      <a:solidFill>
                        <a:srgbClr val="F79646"/>
                      </a:solidFill>
                      <a:prstDash val="solid"/>
                      <a:round/>
                      <a:headEnd type="none" w="med" len="med"/>
                      <a:tailEnd type="none" w="med" len="med"/>
                    </a:lnL>
                    <a:lnR>
                      <a:noFill/>
                    </a:lnR>
                    <a:lnT w="6350" cap="flat" cmpd="sng" algn="ctr">
                      <a:solidFill>
                        <a:srgbClr val="F79646"/>
                      </a:solidFill>
                      <a:prstDash val="solid"/>
                      <a:round/>
                      <a:headEnd type="none" w="med" len="med"/>
                      <a:tailEnd type="none" w="med" len="med"/>
                    </a:lnT>
                    <a:lnB w="6350" cap="flat" cmpd="sng" algn="ctr">
                      <a:solidFill>
                        <a:srgbClr val="F79646"/>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a:rPr>
                        <a:t>A new field that you create by using a formula to modify the existing fields in your data source.</a:t>
                      </a:r>
                    </a:p>
                  </a:txBody>
                  <a:tcPr marL="7310" marR="7310" marT="6092" marB="0" anchor="b">
                    <a:lnL>
                      <a:noFill/>
                    </a:lnL>
                    <a:lnR w="6350" cap="flat" cmpd="sng" algn="ctr">
                      <a:solidFill>
                        <a:srgbClr val="F79646"/>
                      </a:solidFill>
                      <a:prstDash val="solid"/>
                      <a:round/>
                      <a:headEnd type="none" w="med" len="med"/>
                      <a:tailEnd type="none" w="med" len="med"/>
                    </a:lnR>
                    <a:lnT w="6350" cap="flat" cmpd="sng" algn="ctr">
                      <a:solidFill>
                        <a:srgbClr val="F79646"/>
                      </a:solidFill>
                      <a:prstDash val="solid"/>
                      <a:round/>
                      <a:headEnd type="none" w="med" len="med"/>
                      <a:tailEnd type="none" w="med" len="med"/>
                    </a:lnT>
                    <a:lnB w="6350" cap="flat" cmpd="sng" algn="ctr">
                      <a:solidFill>
                        <a:srgbClr val="F79646"/>
                      </a:solidFill>
                      <a:prstDash val="solid"/>
                      <a:round/>
                      <a:headEnd type="none" w="med" len="med"/>
                      <a:tailEnd type="none" w="med" len="med"/>
                    </a:lnB>
                  </a:tcPr>
                </a:tc>
              </a:tr>
              <a:tr h="121841">
                <a:tc>
                  <a:txBody>
                    <a:bodyPr/>
                    <a:lstStyle/>
                    <a:p>
                      <a:pPr algn="l" fontAlgn="b"/>
                      <a:r>
                        <a:rPr lang="en-US" sz="800" b="1" i="0" u="none" strike="noStrike" dirty="0">
                          <a:solidFill>
                            <a:srgbClr val="000000"/>
                          </a:solidFill>
                          <a:effectLst/>
                          <a:latin typeface="Calibri"/>
                        </a:rPr>
                        <a:t>crosstab</a:t>
                      </a:r>
                    </a:p>
                  </a:txBody>
                  <a:tcPr marL="7310" marR="7310" marT="6092" marB="0" anchor="b">
                    <a:lnL w="6350" cap="flat" cmpd="sng" algn="ctr">
                      <a:solidFill>
                        <a:srgbClr val="F79646"/>
                      </a:solidFill>
                      <a:prstDash val="solid"/>
                      <a:round/>
                      <a:headEnd type="none" w="med" len="med"/>
                      <a:tailEnd type="none" w="med" len="med"/>
                    </a:lnL>
                    <a:lnR>
                      <a:noFill/>
                    </a:lnR>
                    <a:lnT w="6350" cap="flat" cmpd="sng" algn="ctr">
                      <a:solidFill>
                        <a:srgbClr val="F79646"/>
                      </a:solidFill>
                      <a:prstDash val="solid"/>
                      <a:round/>
                      <a:headEnd type="none" w="med" len="med"/>
                      <a:tailEnd type="none" w="med" len="med"/>
                    </a:lnT>
                    <a:lnB w="6350" cap="flat" cmpd="sng" algn="ctr">
                      <a:solidFill>
                        <a:srgbClr val="F79646"/>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a:rPr>
                        <a:t>A text table view. Use text tables to display the numbers associated with dimension members.</a:t>
                      </a:r>
                    </a:p>
                  </a:txBody>
                  <a:tcPr marL="7310" marR="7310" marT="6092" marB="0" anchor="b">
                    <a:lnL>
                      <a:noFill/>
                    </a:lnL>
                    <a:lnR w="6350" cap="flat" cmpd="sng" algn="ctr">
                      <a:solidFill>
                        <a:srgbClr val="F79646"/>
                      </a:solidFill>
                      <a:prstDash val="solid"/>
                      <a:round/>
                      <a:headEnd type="none" w="med" len="med"/>
                      <a:tailEnd type="none" w="med" len="med"/>
                    </a:lnR>
                    <a:lnT w="6350" cap="flat" cmpd="sng" algn="ctr">
                      <a:solidFill>
                        <a:srgbClr val="F79646"/>
                      </a:solidFill>
                      <a:prstDash val="solid"/>
                      <a:round/>
                      <a:headEnd type="none" w="med" len="med"/>
                      <a:tailEnd type="none" w="med" len="med"/>
                    </a:lnT>
                    <a:lnB w="6350" cap="flat" cmpd="sng" algn="ctr">
                      <a:solidFill>
                        <a:srgbClr val="F79646"/>
                      </a:solidFill>
                      <a:prstDash val="solid"/>
                      <a:round/>
                      <a:headEnd type="none" w="med" len="med"/>
                      <a:tailEnd type="none" w="med" len="med"/>
                    </a:lnB>
                  </a:tcPr>
                </a:tc>
              </a:tr>
              <a:tr h="243681">
                <a:tc>
                  <a:txBody>
                    <a:bodyPr/>
                    <a:lstStyle/>
                    <a:p>
                      <a:pPr algn="l" fontAlgn="b"/>
                      <a:r>
                        <a:rPr lang="en-US" sz="800" b="1" i="0" u="none" strike="noStrike" dirty="0">
                          <a:solidFill>
                            <a:srgbClr val="000000"/>
                          </a:solidFill>
                          <a:effectLst/>
                          <a:latin typeface="Calibri"/>
                        </a:rPr>
                        <a:t>dashboard</a:t>
                      </a:r>
                    </a:p>
                  </a:txBody>
                  <a:tcPr marL="7310" marR="7310" marT="6092" marB="0" anchor="b">
                    <a:lnL w="6350" cap="flat" cmpd="sng" algn="ctr">
                      <a:solidFill>
                        <a:srgbClr val="F79646"/>
                      </a:solidFill>
                      <a:prstDash val="solid"/>
                      <a:round/>
                      <a:headEnd type="none" w="med" len="med"/>
                      <a:tailEnd type="none" w="med" len="med"/>
                    </a:lnL>
                    <a:lnR>
                      <a:noFill/>
                    </a:lnR>
                    <a:lnT w="6350" cap="flat" cmpd="sng" algn="ctr">
                      <a:solidFill>
                        <a:srgbClr val="F79646"/>
                      </a:solidFill>
                      <a:prstDash val="solid"/>
                      <a:round/>
                      <a:headEnd type="none" w="med" len="med"/>
                      <a:tailEnd type="none" w="med" len="med"/>
                    </a:lnT>
                    <a:lnB w="6350" cap="flat" cmpd="sng" algn="ctr">
                      <a:solidFill>
                        <a:srgbClr val="F79646"/>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a:rPr>
                        <a:t>A combination of several views arranged on a single page. Use dashboards to compare and monitor a variety of data simultaneously.</a:t>
                      </a:r>
                    </a:p>
                  </a:txBody>
                  <a:tcPr marL="7310" marR="7310" marT="6092" marB="0" anchor="b">
                    <a:lnL>
                      <a:noFill/>
                    </a:lnL>
                    <a:lnR w="6350" cap="flat" cmpd="sng" algn="ctr">
                      <a:solidFill>
                        <a:srgbClr val="F79646"/>
                      </a:solidFill>
                      <a:prstDash val="solid"/>
                      <a:round/>
                      <a:headEnd type="none" w="med" len="med"/>
                      <a:tailEnd type="none" w="med" len="med"/>
                    </a:lnR>
                    <a:lnT w="6350" cap="flat" cmpd="sng" algn="ctr">
                      <a:solidFill>
                        <a:srgbClr val="F79646"/>
                      </a:solidFill>
                      <a:prstDash val="solid"/>
                      <a:round/>
                      <a:headEnd type="none" w="med" len="med"/>
                      <a:tailEnd type="none" w="med" len="med"/>
                    </a:lnT>
                    <a:lnB w="6350" cap="flat" cmpd="sng" algn="ctr">
                      <a:solidFill>
                        <a:srgbClr val="F79646"/>
                      </a:solidFill>
                      <a:prstDash val="solid"/>
                      <a:round/>
                      <a:headEnd type="none" w="med" len="med"/>
                      <a:tailEnd type="none" w="med" len="med"/>
                    </a:lnB>
                  </a:tcPr>
                </a:tc>
              </a:tr>
              <a:tr h="487362">
                <a:tc>
                  <a:txBody>
                    <a:bodyPr/>
                    <a:lstStyle/>
                    <a:p>
                      <a:pPr algn="l" fontAlgn="b"/>
                      <a:r>
                        <a:rPr lang="en-US" sz="800" b="1" i="0" u="none" strike="noStrike" dirty="0">
                          <a:solidFill>
                            <a:srgbClr val="000000"/>
                          </a:solidFill>
                          <a:effectLst/>
                          <a:latin typeface="Calibri"/>
                        </a:rPr>
                        <a:t>data pane</a:t>
                      </a:r>
                    </a:p>
                  </a:txBody>
                  <a:tcPr marL="7310" marR="7310" marT="6092" marB="0" anchor="b">
                    <a:lnL w="6350" cap="flat" cmpd="sng" algn="ctr">
                      <a:solidFill>
                        <a:srgbClr val="F79646"/>
                      </a:solidFill>
                      <a:prstDash val="solid"/>
                      <a:round/>
                      <a:headEnd type="none" w="med" len="med"/>
                      <a:tailEnd type="none" w="med" len="med"/>
                    </a:lnL>
                    <a:lnR>
                      <a:noFill/>
                    </a:lnR>
                    <a:lnT w="6350" cap="flat" cmpd="sng" algn="ctr">
                      <a:solidFill>
                        <a:srgbClr val="F79646"/>
                      </a:solidFill>
                      <a:prstDash val="solid"/>
                      <a:round/>
                      <a:headEnd type="none" w="med" len="med"/>
                      <a:tailEnd type="none" w="med" len="med"/>
                    </a:lnT>
                    <a:lnB w="6350" cap="flat" cmpd="sng" algn="ctr">
                      <a:solidFill>
                        <a:srgbClr val="F79646"/>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a:rPr>
                        <a:t>A pane on the left side of the workbook that displays the fields of the data sources to which Tableau is connected. The fields are divided into dimensions and measures. The Data pane also displays custom fields such as calculations, binned fields, and groups. You build views of your data by dragging fields from the Data pane onto the various shelves that are a part of every worksheet.</a:t>
                      </a:r>
                    </a:p>
                  </a:txBody>
                  <a:tcPr marL="7310" marR="7310" marT="6092" marB="0" anchor="b">
                    <a:lnL>
                      <a:noFill/>
                    </a:lnL>
                    <a:lnR w="6350" cap="flat" cmpd="sng" algn="ctr">
                      <a:solidFill>
                        <a:srgbClr val="F79646"/>
                      </a:solidFill>
                      <a:prstDash val="solid"/>
                      <a:round/>
                      <a:headEnd type="none" w="med" len="med"/>
                      <a:tailEnd type="none" w="med" len="med"/>
                    </a:lnR>
                    <a:lnT w="6350" cap="flat" cmpd="sng" algn="ctr">
                      <a:solidFill>
                        <a:srgbClr val="F79646"/>
                      </a:solidFill>
                      <a:prstDash val="solid"/>
                      <a:round/>
                      <a:headEnd type="none" w="med" len="med"/>
                      <a:tailEnd type="none" w="med" len="med"/>
                    </a:lnT>
                    <a:lnB w="6350" cap="flat" cmpd="sng" algn="ctr">
                      <a:solidFill>
                        <a:srgbClr val="F79646"/>
                      </a:solidFill>
                      <a:prstDash val="solid"/>
                      <a:round/>
                      <a:headEnd type="none" w="med" len="med"/>
                      <a:tailEnd type="none" w="med" len="med"/>
                    </a:lnB>
                  </a:tcPr>
                </a:tc>
              </a:tr>
              <a:tr h="243681">
                <a:tc>
                  <a:txBody>
                    <a:bodyPr/>
                    <a:lstStyle/>
                    <a:p>
                      <a:pPr algn="l" fontAlgn="b"/>
                      <a:r>
                        <a:rPr lang="en-US" sz="800" b="1" i="0" u="none" strike="noStrike" dirty="0">
                          <a:solidFill>
                            <a:srgbClr val="000000"/>
                          </a:solidFill>
                          <a:effectLst/>
                          <a:latin typeface="Calibri"/>
                        </a:rPr>
                        <a:t>data Source page</a:t>
                      </a:r>
                    </a:p>
                  </a:txBody>
                  <a:tcPr marL="7310" marR="7310" marT="6092" marB="0" anchor="b">
                    <a:lnL w="6350" cap="flat" cmpd="sng" algn="ctr">
                      <a:solidFill>
                        <a:srgbClr val="F79646"/>
                      </a:solidFill>
                      <a:prstDash val="solid"/>
                      <a:round/>
                      <a:headEnd type="none" w="med" len="med"/>
                      <a:tailEnd type="none" w="med" len="med"/>
                    </a:lnL>
                    <a:lnR>
                      <a:noFill/>
                    </a:lnR>
                    <a:lnT w="6350" cap="flat" cmpd="sng" algn="ctr">
                      <a:solidFill>
                        <a:srgbClr val="F79646"/>
                      </a:solidFill>
                      <a:prstDash val="solid"/>
                      <a:round/>
                      <a:headEnd type="none" w="med" len="med"/>
                      <a:tailEnd type="none" w="med" len="med"/>
                    </a:lnT>
                    <a:lnB w="6350" cap="flat" cmpd="sng" algn="ctr">
                      <a:solidFill>
                        <a:srgbClr val="F79646"/>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a:rPr>
                        <a:t>A page where you can set up your data source. The Data Source page generally consists of four main areas: left pane, join area, preview area, and metadata area.</a:t>
                      </a:r>
                    </a:p>
                  </a:txBody>
                  <a:tcPr marL="7310" marR="7310" marT="6092" marB="0" anchor="b">
                    <a:lnL>
                      <a:noFill/>
                    </a:lnL>
                    <a:lnR w="6350" cap="flat" cmpd="sng" algn="ctr">
                      <a:solidFill>
                        <a:srgbClr val="F79646"/>
                      </a:solidFill>
                      <a:prstDash val="solid"/>
                      <a:round/>
                      <a:headEnd type="none" w="med" len="med"/>
                      <a:tailEnd type="none" w="med" len="med"/>
                    </a:lnR>
                    <a:lnT w="6350" cap="flat" cmpd="sng" algn="ctr">
                      <a:solidFill>
                        <a:srgbClr val="F79646"/>
                      </a:solidFill>
                      <a:prstDash val="solid"/>
                      <a:round/>
                      <a:headEnd type="none" w="med" len="med"/>
                      <a:tailEnd type="none" w="med" len="med"/>
                    </a:lnT>
                    <a:lnB w="6350" cap="flat" cmpd="sng" algn="ctr">
                      <a:solidFill>
                        <a:srgbClr val="F79646"/>
                      </a:solidFill>
                      <a:prstDash val="solid"/>
                      <a:round/>
                      <a:headEnd type="none" w="med" len="med"/>
                      <a:tailEnd type="none" w="med" len="med"/>
                    </a:lnB>
                  </a:tcPr>
                </a:tc>
              </a:tr>
              <a:tr h="243681">
                <a:tc>
                  <a:txBody>
                    <a:bodyPr/>
                    <a:lstStyle/>
                    <a:p>
                      <a:pPr algn="l" fontAlgn="b"/>
                      <a:r>
                        <a:rPr lang="en-US" sz="800" b="1" i="0" u="none" strike="noStrike" dirty="0">
                          <a:solidFill>
                            <a:srgbClr val="000000"/>
                          </a:solidFill>
                          <a:effectLst/>
                          <a:latin typeface="Calibri"/>
                        </a:rPr>
                        <a:t>dimension</a:t>
                      </a:r>
                    </a:p>
                  </a:txBody>
                  <a:tcPr marL="7310" marR="7310" marT="6092" marB="0" anchor="b">
                    <a:lnL w="6350" cap="flat" cmpd="sng" algn="ctr">
                      <a:solidFill>
                        <a:srgbClr val="F79646"/>
                      </a:solidFill>
                      <a:prstDash val="solid"/>
                      <a:round/>
                      <a:headEnd type="none" w="med" len="med"/>
                      <a:tailEnd type="none" w="med" len="med"/>
                    </a:lnL>
                    <a:lnR>
                      <a:noFill/>
                    </a:lnR>
                    <a:lnT w="6350" cap="flat" cmpd="sng" algn="ctr">
                      <a:solidFill>
                        <a:srgbClr val="F79646"/>
                      </a:solidFill>
                      <a:prstDash val="solid"/>
                      <a:round/>
                      <a:headEnd type="none" w="med" len="med"/>
                      <a:tailEnd type="none" w="med" len="med"/>
                    </a:lnT>
                    <a:lnB w="6350" cap="flat" cmpd="sng" algn="ctr">
                      <a:solidFill>
                        <a:srgbClr val="F79646"/>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a:rPr>
                        <a:t>A field of categorical data. Dimensions typically hold discrete data such as hierarchies and members that cannot be aggregated. Examples of dimensions include dates, customer names, and customer segments.</a:t>
                      </a:r>
                    </a:p>
                  </a:txBody>
                  <a:tcPr marL="7310" marR="7310" marT="6092" marB="0" anchor="b">
                    <a:lnL>
                      <a:noFill/>
                    </a:lnL>
                    <a:lnR w="6350" cap="flat" cmpd="sng" algn="ctr">
                      <a:solidFill>
                        <a:srgbClr val="F79646"/>
                      </a:solidFill>
                      <a:prstDash val="solid"/>
                      <a:round/>
                      <a:headEnd type="none" w="med" len="med"/>
                      <a:tailEnd type="none" w="med" len="med"/>
                    </a:lnR>
                    <a:lnT w="6350" cap="flat" cmpd="sng" algn="ctr">
                      <a:solidFill>
                        <a:srgbClr val="F79646"/>
                      </a:solidFill>
                      <a:prstDash val="solid"/>
                      <a:round/>
                      <a:headEnd type="none" w="med" len="med"/>
                      <a:tailEnd type="none" w="med" len="med"/>
                    </a:lnT>
                    <a:lnB w="6350" cap="flat" cmpd="sng" algn="ctr">
                      <a:solidFill>
                        <a:srgbClr val="F79646"/>
                      </a:solidFill>
                      <a:prstDash val="solid"/>
                      <a:round/>
                      <a:headEnd type="none" w="med" len="med"/>
                      <a:tailEnd type="none" w="med" len="med"/>
                    </a:lnB>
                  </a:tcPr>
                </a:tc>
              </a:tr>
              <a:tr h="243681">
                <a:tc>
                  <a:txBody>
                    <a:bodyPr/>
                    <a:lstStyle/>
                    <a:p>
                      <a:pPr algn="l" fontAlgn="b"/>
                      <a:r>
                        <a:rPr lang="en-US" sz="800" b="1" i="0" u="none" strike="noStrike" dirty="0">
                          <a:solidFill>
                            <a:srgbClr val="000000"/>
                          </a:solidFill>
                          <a:effectLst/>
                          <a:latin typeface="Calibri"/>
                        </a:rPr>
                        <a:t>extract</a:t>
                      </a:r>
                    </a:p>
                  </a:txBody>
                  <a:tcPr marL="7310" marR="7310" marT="6092" marB="0" anchor="b">
                    <a:lnL w="6350" cap="flat" cmpd="sng" algn="ctr">
                      <a:solidFill>
                        <a:srgbClr val="F79646"/>
                      </a:solidFill>
                      <a:prstDash val="solid"/>
                      <a:round/>
                      <a:headEnd type="none" w="med" len="med"/>
                      <a:tailEnd type="none" w="med" len="med"/>
                    </a:lnL>
                    <a:lnR>
                      <a:noFill/>
                    </a:lnR>
                    <a:lnT w="6350" cap="flat" cmpd="sng" algn="ctr">
                      <a:solidFill>
                        <a:srgbClr val="F79646"/>
                      </a:solidFill>
                      <a:prstDash val="solid"/>
                      <a:round/>
                      <a:headEnd type="none" w="med" len="med"/>
                      <a:tailEnd type="none" w="med" len="med"/>
                    </a:lnT>
                    <a:lnB w="6350" cap="flat" cmpd="sng" algn="ctr">
                      <a:solidFill>
                        <a:srgbClr val="F79646"/>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a:rPr>
                        <a:t>A saved subset of a data source that you can use to improve performance and analyze offline. You can create an extract by defining filters and limits that include the data you want in the extract.</a:t>
                      </a:r>
                    </a:p>
                  </a:txBody>
                  <a:tcPr marL="7310" marR="7310" marT="6092" marB="0" anchor="b">
                    <a:lnL>
                      <a:noFill/>
                    </a:lnL>
                    <a:lnR w="6350" cap="flat" cmpd="sng" algn="ctr">
                      <a:solidFill>
                        <a:srgbClr val="F79646"/>
                      </a:solidFill>
                      <a:prstDash val="solid"/>
                      <a:round/>
                      <a:headEnd type="none" w="med" len="med"/>
                      <a:tailEnd type="none" w="med" len="med"/>
                    </a:lnR>
                    <a:lnT w="6350" cap="flat" cmpd="sng" algn="ctr">
                      <a:solidFill>
                        <a:srgbClr val="F79646"/>
                      </a:solidFill>
                      <a:prstDash val="solid"/>
                      <a:round/>
                      <a:headEnd type="none" w="med" len="med"/>
                      <a:tailEnd type="none" w="med" len="med"/>
                    </a:lnT>
                    <a:lnB w="6350" cap="flat" cmpd="sng" algn="ctr">
                      <a:solidFill>
                        <a:srgbClr val="F79646"/>
                      </a:solidFill>
                      <a:prstDash val="solid"/>
                      <a:round/>
                      <a:headEnd type="none" w="med" len="med"/>
                      <a:tailEnd type="none" w="med" len="med"/>
                    </a:lnB>
                  </a:tcPr>
                </a:tc>
              </a:tr>
              <a:tr h="243681">
                <a:tc>
                  <a:txBody>
                    <a:bodyPr/>
                    <a:lstStyle/>
                    <a:p>
                      <a:pPr algn="l" fontAlgn="b"/>
                      <a:r>
                        <a:rPr lang="en-US" sz="800" b="1" i="0" u="none" strike="noStrike" dirty="0">
                          <a:solidFill>
                            <a:srgbClr val="000000"/>
                          </a:solidFill>
                          <a:effectLst/>
                          <a:latin typeface="Calibri"/>
                        </a:rPr>
                        <a:t>filters shelf</a:t>
                      </a:r>
                    </a:p>
                  </a:txBody>
                  <a:tcPr marL="7310" marR="7310" marT="6092" marB="0" anchor="b">
                    <a:lnL w="6350" cap="flat" cmpd="sng" algn="ctr">
                      <a:solidFill>
                        <a:srgbClr val="F79646"/>
                      </a:solidFill>
                      <a:prstDash val="solid"/>
                      <a:round/>
                      <a:headEnd type="none" w="med" len="med"/>
                      <a:tailEnd type="none" w="med" len="med"/>
                    </a:lnL>
                    <a:lnR>
                      <a:noFill/>
                    </a:lnR>
                    <a:lnT w="6350" cap="flat" cmpd="sng" algn="ctr">
                      <a:solidFill>
                        <a:srgbClr val="F79646"/>
                      </a:solidFill>
                      <a:prstDash val="solid"/>
                      <a:round/>
                      <a:headEnd type="none" w="med" len="med"/>
                      <a:tailEnd type="none" w="med" len="med"/>
                    </a:lnT>
                    <a:lnB w="6350" cap="flat" cmpd="sng" algn="ctr">
                      <a:solidFill>
                        <a:srgbClr val="F79646"/>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a:rPr>
                        <a:t>A shelf on the left of the workbook that you can use to exclude data from a view by filtering it using measures and dimensions.</a:t>
                      </a:r>
                    </a:p>
                  </a:txBody>
                  <a:tcPr marL="7310" marR="7310" marT="6092" marB="0" anchor="b">
                    <a:lnL>
                      <a:noFill/>
                    </a:lnL>
                    <a:lnR w="6350" cap="flat" cmpd="sng" algn="ctr">
                      <a:solidFill>
                        <a:srgbClr val="F79646"/>
                      </a:solidFill>
                      <a:prstDash val="solid"/>
                      <a:round/>
                      <a:headEnd type="none" w="med" len="med"/>
                      <a:tailEnd type="none" w="med" len="med"/>
                    </a:lnR>
                    <a:lnT w="6350" cap="flat" cmpd="sng" algn="ctr">
                      <a:solidFill>
                        <a:srgbClr val="F79646"/>
                      </a:solidFill>
                      <a:prstDash val="solid"/>
                      <a:round/>
                      <a:headEnd type="none" w="med" len="med"/>
                      <a:tailEnd type="none" w="med" len="med"/>
                    </a:lnT>
                    <a:lnB w="6350" cap="flat" cmpd="sng" algn="ctr">
                      <a:solidFill>
                        <a:srgbClr val="F79646"/>
                      </a:solidFill>
                      <a:prstDash val="solid"/>
                      <a:round/>
                      <a:headEnd type="none" w="med" len="med"/>
                      <a:tailEnd type="none" w="med" len="med"/>
                    </a:lnB>
                  </a:tcPr>
                </a:tc>
              </a:tr>
              <a:tr h="243681">
                <a:tc>
                  <a:txBody>
                    <a:bodyPr/>
                    <a:lstStyle/>
                    <a:p>
                      <a:pPr algn="l" fontAlgn="b"/>
                      <a:r>
                        <a:rPr lang="en-US" sz="800" b="1" i="0" u="none" strike="noStrike" dirty="0">
                          <a:solidFill>
                            <a:srgbClr val="000000"/>
                          </a:solidFill>
                          <a:effectLst/>
                          <a:latin typeface="Calibri"/>
                        </a:rPr>
                        <a:t>format pane</a:t>
                      </a:r>
                    </a:p>
                  </a:txBody>
                  <a:tcPr marL="7310" marR="7310" marT="6092" marB="0" anchor="b">
                    <a:lnL w="6350" cap="flat" cmpd="sng" algn="ctr">
                      <a:solidFill>
                        <a:srgbClr val="F79646"/>
                      </a:solidFill>
                      <a:prstDash val="solid"/>
                      <a:round/>
                      <a:headEnd type="none" w="med" len="med"/>
                      <a:tailEnd type="none" w="med" len="med"/>
                    </a:lnL>
                    <a:lnR>
                      <a:noFill/>
                    </a:lnR>
                    <a:lnT w="6350" cap="flat" cmpd="sng" algn="ctr">
                      <a:solidFill>
                        <a:srgbClr val="F79646"/>
                      </a:solidFill>
                      <a:prstDash val="solid"/>
                      <a:round/>
                      <a:headEnd type="none" w="med" len="med"/>
                      <a:tailEnd type="none" w="med" len="med"/>
                    </a:lnT>
                    <a:lnB w="6350" cap="flat" cmpd="sng" algn="ctr">
                      <a:solidFill>
                        <a:srgbClr val="F79646"/>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a:rPr>
                        <a:t>A pane that contains formatting settings that control the entire worksheet, as well as individual fields in the view. When open, the Format pane appears on the left side of the workbook.</a:t>
                      </a:r>
                    </a:p>
                  </a:txBody>
                  <a:tcPr marL="7310" marR="7310" marT="6092" marB="0" anchor="b">
                    <a:lnL>
                      <a:noFill/>
                    </a:lnL>
                    <a:lnR w="6350" cap="flat" cmpd="sng" algn="ctr">
                      <a:solidFill>
                        <a:srgbClr val="F79646"/>
                      </a:solidFill>
                      <a:prstDash val="solid"/>
                      <a:round/>
                      <a:headEnd type="none" w="med" len="med"/>
                      <a:tailEnd type="none" w="med" len="med"/>
                    </a:lnR>
                    <a:lnT w="6350" cap="flat" cmpd="sng" algn="ctr">
                      <a:solidFill>
                        <a:srgbClr val="F79646"/>
                      </a:solidFill>
                      <a:prstDash val="solid"/>
                      <a:round/>
                      <a:headEnd type="none" w="med" len="med"/>
                      <a:tailEnd type="none" w="med" len="med"/>
                    </a:lnT>
                    <a:lnB w="6350" cap="flat" cmpd="sng" algn="ctr">
                      <a:solidFill>
                        <a:srgbClr val="F79646"/>
                      </a:solidFill>
                      <a:prstDash val="solid"/>
                      <a:round/>
                      <a:headEnd type="none" w="med" len="med"/>
                      <a:tailEnd type="none" w="med" len="med"/>
                    </a:lnB>
                  </a:tcPr>
                </a:tc>
              </a:tr>
              <a:tr h="243681">
                <a:tc>
                  <a:txBody>
                    <a:bodyPr/>
                    <a:lstStyle/>
                    <a:p>
                      <a:pPr algn="l" fontAlgn="b"/>
                      <a:r>
                        <a:rPr lang="en-US" sz="800" b="1" i="0" u="none" strike="noStrike" dirty="0">
                          <a:solidFill>
                            <a:srgbClr val="000000"/>
                          </a:solidFill>
                          <a:effectLst/>
                          <a:latin typeface="Calibri"/>
                        </a:rPr>
                        <a:t>level of detail (LOD) expression</a:t>
                      </a:r>
                    </a:p>
                  </a:txBody>
                  <a:tcPr marL="7310" marR="7310" marT="6092" marB="0" anchor="b">
                    <a:lnL w="6350" cap="flat" cmpd="sng" algn="ctr">
                      <a:solidFill>
                        <a:srgbClr val="F79646"/>
                      </a:solidFill>
                      <a:prstDash val="solid"/>
                      <a:round/>
                      <a:headEnd type="none" w="med" len="med"/>
                      <a:tailEnd type="none" w="med" len="med"/>
                    </a:lnL>
                    <a:lnR>
                      <a:noFill/>
                    </a:lnR>
                    <a:lnT w="6350" cap="flat" cmpd="sng" algn="ctr">
                      <a:solidFill>
                        <a:srgbClr val="F79646"/>
                      </a:solidFill>
                      <a:prstDash val="solid"/>
                      <a:round/>
                      <a:headEnd type="none" w="med" len="med"/>
                      <a:tailEnd type="none" w="med" len="med"/>
                    </a:lnT>
                    <a:lnB w="6350" cap="flat" cmpd="sng" algn="ctr">
                      <a:solidFill>
                        <a:srgbClr val="F79646"/>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a:rPr>
                        <a:t>A syntax that supports aggregation at dimensionalities other than the view level. With level of detail expressions, you can attach one or more dimensions to any aggregate expression.</a:t>
                      </a:r>
                    </a:p>
                  </a:txBody>
                  <a:tcPr marL="7310" marR="7310" marT="6092" marB="0" anchor="b">
                    <a:lnL>
                      <a:noFill/>
                    </a:lnL>
                    <a:lnR w="6350" cap="flat" cmpd="sng" algn="ctr">
                      <a:solidFill>
                        <a:srgbClr val="F79646"/>
                      </a:solidFill>
                      <a:prstDash val="solid"/>
                      <a:round/>
                      <a:headEnd type="none" w="med" len="med"/>
                      <a:tailEnd type="none" w="med" len="med"/>
                    </a:lnR>
                    <a:lnT w="6350" cap="flat" cmpd="sng" algn="ctr">
                      <a:solidFill>
                        <a:srgbClr val="F79646"/>
                      </a:solidFill>
                      <a:prstDash val="solid"/>
                      <a:round/>
                      <a:headEnd type="none" w="med" len="med"/>
                      <a:tailEnd type="none" w="med" len="med"/>
                    </a:lnT>
                    <a:lnB w="6350" cap="flat" cmpd="sng" algn="ctr">
                      <a:solidFill>
                        <a:srgbClr val="F79646"/>
                      </a:solidFill>
                      <a:prstDash val="solid"/>
                      <a:round/>
                      <a:headEnd type="none" w="med" len="med"/>
                      <a:tailEnd type="none" w="med" len="med"/>
                    </a:lnB>
                  </a:tcPr>
                </a:tc>
              </a:tr>
              <a:tr h="243681">
                <a:tc>
                  <a:txBody>
                    <a:bodyPr/>
                    <a:lstStyle/>
                    <a:p>
                      <a:pPr algn="l" fontAlgn="b"/>
                      <a:r>
                        <a:rPr lang="en-US" sz="800" b="1" i="0" u="none" strike="noStrike" dirty="0">
                          <a:solidFill>
                            <a:srgbClr val="000000"/>
                          </a:solidFill>
                          <a:effectLst/>
                          <a:latin typeface="Calibri"/>
                        </a:rPr>
                        <a:t>marks</a:t>
                      </a:r>
                    </a:p>
                  </a:txBody>
                  <a:tcPr marL="7310" marR="7310" marT="6092" marB="0" anchor="b">
                    <a:lnL w="6350" cap="flat" cmpd="sng" algn="ctr">
                      <a:solidFill>
                        <a:srgbClr val="F79646"/>
                      </a:solidFill>
                      <a:prstDash val="solid"/>
                      <a:round/>
                      <a:headEnd type="none" w="med" len="med"/>
                      <a:tailEnd type="none" w="med" len="med"/>
                    </a:lnL>
                    <a:lnR>
                      <a:noFill/>
                    </a:lnR>
                    <a:lnT w="6350" cap="flat" cmpd="sng" algn="ctr">
                      <a:solidFill>
                        <a:srgbClr val="F79646"/>
                      </a:solidFill>
                      <a:prstDash val="solid"/>
                      <a:round/>
                      <a:headEnd type="none" w="med" len="med"/>
                      <a:tailEnd type="none" w="med" len="med"/>
                    </a:lnT>
                    <a:lnB w="6350" cap="flat" cmpd="sng" algn="ctr">
                      <a:solidFill>
                        <a:srgbClr val="F79646"/>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a:rPr>
                        <a:t>A part of the view that visually represents one or more rows in a data source. A mark can be, for example, a bar, line, or square. You can control the type, color, and size of marks.</a:t>
                      </a:r>
                    </a:p>
                  </a:txBody>
                  <a:tcPr marL="7310" marR="7310" marT="6092" marB="0" anchor="b">
                    <a:lnL>
                      <a:noFill/>
                    </a:lnL>
                    <a:lnR w="6350" cap="flat" cmpd="sng" algn="ctr">
                      <a:solidFill>
                        <a:srgbClr val="F79646"/>
                      </a:solidFill>
                      <a:prstDash val="solid"/>
                      <a:round/>
                      <a:headEnd type="none" w="med" len="med"/>
                      <a:tailEnd type="none" w="med" len="med"/>
                    </a:lnR>
                    <a:lnT w="6350" cap="flat" cmpd="sng" algn="ctr">
                      <a:solidFill>
                        <a:srgbClr val="F79646"/>
                      </a:solidFill>
                      <a:prstDash val="solid"/>
                      <a:round/>
                      <a:headEnd type="none" w="med" len="med"/>
                      <a:tailEnd type="none" w="med" len="med"/>
                    </a:lnT>
                    <a:lnB w="6350" cap="flat" cmpd="sng" algn="ctr">
                      <a:solidFill>
                        <a:srgbClr val="F79646"/>
                      </a:solidFill>
                      <a:prstDash val="solid"/>
                      <a:round/>
                      <a:headEnd type="none" w="med" len="med"/>
                      <a:tailEnd type="none" w="med" len="med"/>
                    </a:lnB>
                  </a:tcPr>
                </a:tc>
              </a:tr>
              <a:tr h="243681">
                <a:tc>
                  <a:txBody>
                    <a:bodyPr/>
                    <a:lstStyle/>
                    <a:p>
                      <a:pPr algn="l" fontAlgn="b"/>
                      <a:r>
                        <a:rPr lang="en-US" sz="800" b="1" i="0" u="none" strike="noStrike" dirty="0">
                          <a:solidFill>
                            <a:srgbClr val="000000"/>
                          </a:solidFill>
                          <a:effectLst/>
                          <a:latin typeface="Calibri"/>
                        </a:rPr>
                        <a:t>marks card</a:t>
                      </a:r>
                    </a:p>
                  </a:txBody>
                  <a:tcPr marL="7310" marR="7310" marT="6092" marB="0" anchor="b">
                    <a:lnL w="6350" cap="flat" cmpd="sng" algn="ctr">
                      <a:solidFill>
                        <a:srgbClr val="F79646"/>
                      </a:solidFill>
                      <a:prstDash val="solid"/>
                      <a:round/>
                      <a:headEnd type="none" w="med" len="med"/>
                      <a:tailEnd type="none" w="med" len="med"/>
                    </a:lnL>
                    <a:lnR>
                      <a:noFill/>
                    </a:lnR>
                    <a:lnT w="6350" cap="flat" cmpd="sng" algn="ctr">
                      <a:solidFill>
                        <a:srgbClr val="F79646"/>
                      </a:solidFill>
                      <a:prstDash val="solid"/>
                      <a:round/>
                      <a:headEnd type="none" w="med" len="med"/>
                      <a:tailEnd type="none" w="med" len="med"/>
                    </a:lnT>
                    <a:lnB w="6350" cap="flat" cmpd="sng" algn="ctr">
                      <a:solidFill>
                        <a:srgbClr val="F79646"/>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a:rPr>
                        <a:t>A card to the left of the view where you can drag fields to control mark properties such as type, color, size, shape, label, tooltip, and detail.</a:t>
                      </a:r>
                    </a:p>
                  </a:txBody>
                  <a:tcPr marL="7310" marR="7310" marT="6092" marB="0" anchor="b">
                    <a:lnL>
                      <a:noFill/>
                    </a:lnL>
                    <a:lnR w="6350" cap="flat" cmpd="sng" algn="ctr">
                      <a:solidFill>
                        <a:srgbClr val="F79646"/>
                      </a:solidFill>
                      <a:prstDash val="solid"/>
                      <a:round/>
                      <a:headEnd type="none" w="med" len="med"/>
                      <a:tailEnd type="none" w="med" len="med"/>
                    </a:lnR>
                    <a:lnT w="6350" cap="flat" cmpd="sng" algn="ctr">
                      <a:solidFill>
                        <a:srgbClr val="F79646"/>
                      </a:solidFill>
                      <a:prstDash val="solid"/>
                      <a:round/>
                      <a:headEnd type="none" w="med" len="med"/>
                      <a:tailEnd type="none" w="med" len="med"/>
                    </a:lnT>
                    <a:lnB w="6350" cap="flat" cmpd="sng" algn="ctr">
                      <a:solidFill>
                        <a:srgbClr val="F79646"/>
                      </a:solidFill>
                      <a:prstDash val="solid"/>
                      <a:round/>
                      <a:headEnd type="none" w="med" len="med"/>
                      <a:tailEnd type="none" w="med" len="med"/>
                    </a:lnB>
                  </a:tcPr>
                </a:tc>
              </a:tr>
              <a:tr h="365522">
                <a:tc>
                  <a:txBody>
                    <a:bodyPr/>
                    <a:lstStyle/>
                    <a:p>
                      <a:pPr algn="l" fontAlgn="b"/>
                      <a:r>
                        <a:rPr lang="en-US" sz="800" b="1" i="0" u="none" strike="noStrike" dirty="0">
                          <a:solidFill>
                            <a:srgbClr val="000000"/>
                          </a:solidFill>
                          <a:effectLst/>
                          <a:latin typeface="Calibri"/>
                        </a:rPr>
                        <a:t>pages shelf</a:t>
                      </a:r>
                    </a:p>
                  </a:txBody>
                  <a:tcPr marL="7310" marR="7310" marT="6092" marB="0" anchor="b">
                    <a:lnL w="6350" cap="flat" cmpd="sng" algn="ctr">
                      <a:solidFill>
                        <a:srgbClr val="F79646"/>
                      </a:solidFill>
                      <a:prstDash val="solid"/>
                      <a:round/>
                      <a:headEnd type="none" w="med" len="med"/>
                      <a:tailEnd type="none" w="med" len="med"/>
                    </a:lnL>
                    <a:lnR>
                      <a:noFill/>
                    </a:lnR>
                    <a:lnT w="6350" cap="flat" cmpd="sng" algn="ctr">
                      <a:solidFill>
                        <a:srgbClr val="F79646"/>
                      </a:solidFill>
                      <a:prstDash val="solid"/>
                      <a:round/>
                      <a:headEnd type="none" w="med" len="med"/>
                      <a:tailEnd type="none" w="med" len="med"/>
                    </a:lnT>
                    <a:lnB w="6350" cap="flat" cmpd="sng" algn="ctr">
                      <a:solidFill>
                        <a:srgbClr val="F79646"/>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a:rPr>
                        <a:t>A shelf to the left of the view that you can use to split a view into a sequence of pages based on the members and values in a discrete or continuous field. Adding a field to the Pages shelf is like adding a field to the Rows shelf, except that a new page is created for each new row.</a:t>
                      </a:r>
                    </a:p>
                  </a:txBody>
                  <a:tcPr marL="7310" marR="7310" marT="6092" marB="0" anchor="b">
                    <a:lnL>
                      <a:noFill/>
                    </a:lnL>
                    <a:lnR w="6350" cap="flat" cmpd="sng" algn="ctr">
                      <a:solidFill>
                        <a:srgbClr val="F79646"/>
                      </a:solidFill>
                      <a:prstDash val="solid"/>
                      <a:round/>
                      <a:headEnd type="none" w="med" len="med"/>
                      <a:tailEnd type="none" w="med" len="med"/>
                    </a:lnR>
                    <a:lnT w="6350" cap="flat" cmpd="sng" algn="ctr">
                      <a:solidFill>
                        <a:srgbClr val="F79646"/>
                      </a:solidFill>
                      <a:prstDash val="solid"/>
                      <a:round/>
                      <a:headEnd type="none" w="med" len="med"/>
                      <a:tailEnd type="none" w="med" len="med"/>
                    </a:lnT>
                    <a:lnB w="6350" cap="flat" cmpd="sng" algn="ctr">
                      <a:solidFill>
                        <a:srgbClr val="F79646"/>
                      </a:solidFill>
                      <a:prstDash val="solid"/>
                      <a:round/>
                      <a:headEnd type="none" w="med" len="med"/>
                      <a:tailEnd type="none" w="med" len="med"/>
                    </a:lnB>
                  </a:tcPr>
                </a:tc>
              </a:tr>
              <a:tr h="365522">
                <a:tc>
                  <a:txBody>
                    <a:bodyPr/>
                    <a:lstStyle/>
                    <a:p>
                      <a:pPr algn="l" fontAlgn="b"/>
                      <a:r>
                        <a:rPr lang="en-US" sz="800" b="1" i="0" u="none" strike="noStrike" dirty="0">
                          <a:solidFill>
                            <a:srgbClr val="000000"/>
                          </a:solidFill>
                          <a:effectLst/>
                          <a:latin typeface="Calibri"/>
                        </a:rPr>
                        <a:t>rows shelf</a:t>
                      </a:r>
                    </a:p>
                  </a:txBody>
                  <a:tcPr marL="7310" marR="7310" marT="6092" marB="0" anchor="b">
                    <a:lnL w="6350" cap="flat" cmpd="sng" algn="ctr">
                      <a:solidFill>
                        <a:srgbClr val="F79646"/>
                      </a:solidFill>
                      <a:prstDash val="solid"/>
                      <a:round/>
                      <a:headEnd type="none" w="med" len="med"/>
                      <a:tailEnd type="none" w="med" len="med"/>
                    </a:lnL>
                    <a:lnR>
                      <a:noFill/>
                    </a:lnR>
                    <a:lnT w="6350" cap="flat" cmpd="sng" algn="ctr">
                      <a:solidFill>
                        <a:srgbClr val="F79646"/>
                      </a:solidFill>
                      <a:prstDash val="solid"/>
                      <a:round/>
                      <a:headEnd type="none" w="med" len="med"/>
                      <a:tailEnd type="none" w="med" len="med"/>
                    </a:lnT>
                    <a:lnB w="6350" cap="flat" cmpd="sng" algn="ctr">
                      <a:solidFill>
                        <a:srgbClr val="F79646"/>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a:rPr>
                        <a:t>A shelf at the top of the workbook that you can use to create the rows of a data table. The shelf accepts any number of dimensions and measures. When you place a dimension on the Rows shelf, Tableaus creates headers for the members of that dimension. When you place a measure on the Rows shelf, Tableau creates quantitative </a:t>
                      </a:r>
                      <a:r>
                        <a:rPr lang="en-US" sz="800" b="0" i="0" u="none" strike="noStrike" dirty="0" smtClean="0">
                          <a:solidFill>
                            <a:srgbClr val="000000"/>
                          </a:solidFill>
                          <a:effectLst/>
                          <a:latin typeface="Calibri"/>
                        </a:rPr>
                        <a:t>axis </a:t>
                      </a:r>
                      <a:r>
                        <a:rPr lang="en-US" sz="800" b="0" i="0" u="none" strike="noStrike" dirty="0">
                          <a:solidFill>
                            <a:srgbClr val="000000"/>
                          </a:solidFill>
                          <a:effectLst/>
                          <a:latin typeface="Calibri"/>
                        </a:rPr>
                        <a:t>for that measure.</a:t>
                      </a:r>
                    </a:p>
                  </a:txBody>
                  <a:tcPr marL="7310" marR="7310" marT="6092" marB="0" anchor="b">
                    <a:lnL>
                      <a:noFill/>
                    </a:lnL>
                    <a:lnR w="6350" cap="flat" cmpd="sng" algn="ctr">
                      <a:solidFill>
                        <a:srgbClr val="F79646"/>
                      </a:solidFill>
                      <a:prstDash val="solid"/>
                      <a:round/>
                      <a:headEnd type="none" w="med" len="med"/>
                      <a:tailEnd type="none" w="med" len="med"/>
                    </a:lnR>
                    <a:lnT w="6350" cap="flat" cmpd="sng" algn="ctr">
                      <a:solidFill>
                        <a:srgbClr val="F79646"/>
                      </a:solidFill>
                      <a:prstDash val="solid"/>
                      <a:round/>
                      <a:headEnd type="none" w="med" len="med"/>
                      <a:tailEnd type="none" w="med" len="med"/>
                    </a:lnT>
                    <a:lnB w="6350" cap="flat" cmpd="sng" algn="ctr">
                      <a:solidFill>
                        <a:srgbClr val="F79646"/>
                      </a:solidFill>
                      <a:prstDash val="solid"/>
                      <a:round/>
                      <a:headEnd type="none" w="med" len="med"/>
                      <a:tailEnd type="none" w="med" len="med"/>
                    </a:lnB>
                  </a:tcPr>
                </a:tc>
              </a:tr>
              <a:tr h="365522">
                <a:tc>
                  <a:txBody>
                    <a:bodyPr/>
                    <a:lstStyle/>
                    <a:p>
                      <a:pPr algn="l" fontAlgn="b"/>
                      <a:r>
                        <a:rPr lang="en-US" sz="800" b="1" i="0" u="none" strike="noStrike" dirty="0">
                          <a:solidFill>
                            <a:srgbClr val="000000"/>
                          </a:solidFill>
                          <a:effectLst/>
                          <a:latin typeface="Calibri"/>
                        </a:rPr>
                        <a:t>shelves</a:t>
                      </a:r>
                    </a:p>
                  </a:txBody>
                  <a:tcPr marL="7310" marR="7310" marT="6092" marB="0" anchor="b">
                    <a:lnL w="6350" cap="flat" cmpd="sng" algn="ctr">
                      <a:solidFill>
                        <a:srgbClr val="F79646"/>
                      </a:solidFill>
                      <a:prstDash val="solid"/>
                      <a:round/>
                      <a:headEnd type="none" w="med" len="med"/>
                      <a:tailEnd type="none" w="med" len="med"/>
                    </a:lnL>
                    <a:lnR>
                      <a:noFill/>
                    </a:lnR>
                    <a:lnT w="6350" cap="flat" cmpd="sng" algn="ctr">
                      <a:solidFill>
                        <a:srgbClr val="F79646"/>
                      </a:solidFill>
                      <a:prstDash val="solid"/>
                      <a:round/>
                      <a:headEnd type="none" w="med" len="med"/>
                      <a:tailEnd type="none" w="med" len="med"/>
                    </a:lnT>
                    <a:lnB w="6350" cap="flat" cmpd="sng" algn="ctr">
                      <a:solidFill>
                        <a:srgbClr val="F79646"/>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a:rPr>
                        <a:t>Named areas to the left and top of the view. You build views by placing fields onto the shelves. Some shelves are available only when you select certain mark types. For example, the Shape shelf is available only when you select the Shape mark type.</a:t>
                      </a:r>
                    </a:p>
                  </a:txBody>
                  <a:tcPr marL="7310" marR="7310" marT="6092" marB="0" anchor="b">
                    <a:lnL>
                      <a:noFill/>
                    </a:lnL>
                    <a:lnR w="6350" cap="flat" cmpd="sng" algn="ctr">
                      <a:solidFill>
                        <a:srgbClr val="F79646"/>
                      </a:solidFill>
                      <a:prstDash val="solid"/>
                      <a:round/>
                      <a:headEnd type="none" w="med" len="med"/>
                      <a:tailEnd type="none" w="med" len="med"/>
                    </a:lnR>
                    <a:lnT w="6350" cap="flat" cmpd="sng" algn="ctr">
                      <a:solidFill>
                        <a:srgbClr val="F79646"/>
                      </a:solidFill>
                      <a:prstDash val="solid"/>
                      <a:round/>
                      <a:headEnd type="none" w="med" len="med"/>
                      <a:tailEnd type="none" w="med" len="med"/>
                    </a:lnT>
                    <a:lnB w="6350" cap="flat" cmpd="sng" algn="ctr">
                      <a:solidFill>
                        <a:srgbClr val="F79646"/>
                      </a:solidFill>
                      <a:prstDash val="solid"/>
                      <a:round/>
                      <a:headEnd type="none" w="med" len="med"/>
                      <a:tailEnd type="none" w="med" len="med"/>
                    </a:lnB>
                  </a:tcPr>
                </a:tc>
              </a:tr>
              <a:tr h="121841">
                <a:tc>
                  <a:txBody>
                    <a:bodyPr/>
                    <a:lstStyle/>
                    <a:p>
                      <a:pPr algn="l" fontAlgn="b"/>
                      <a:r>
                        <a:rPr lang="en-US" sz="800" b="1" i="0" u="none" strike="noStrike" dirty="0">
                          <a:solidFill>
                            <a:srgbClr val="000000"/>
                          </a:solidFill>
                          <a:effectLst/>
                          <a:latin typeface="Calibri"/>
                        </a:rPr>
                        <a:t>workbook</a:t>
                      </a:r>
                    </a:p>
                  </a:txBody>
                  <a:tcPr marL="7310" marR="7310" marT="6092" marB="0" anchor="b">
                    <a:lnL w="6350" cap="flat" cmpd="sng" algn="ctr">
                      <a:solidFill>
                        <a:srgbClr val="F79646"/>
                      </a:solidFill>
                      <a:prstDash val="solid"/>
                      <a:round/>
                      <a:headEnd type="none" w="med" len="med"/>
                      <a:tailEnd type="none" w="med" len="med"/>
                    </a:lnL>
                    <a:lnR>
                      <a:noFill/>
                    </a:lnR>
                    <a:lnT w="6350" cap="flat" cmpd="sng" algn="ctr">
                      <a:solidFill>
                        <a:srgbClr val="F79646"/>
                      </a:solidFill>
                      <a:prstDash val="solid"/>
                      <a:round/>
                      <a:headEnd type="none" w="med" len="med"/>
                      <a:tailEnd type="none" w="med" len="med"/>
                    </a:lnT>
                    <a:lnB w="6350" cap="flat" cmpd="sng" algn="ctr">
                      <a:solidFill>
                        <a:srgbClr val="F79646"/>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a:rPr>
                        <a:t>A file with a .twb extension that contains one or more worksheets (and possibly also dashboards and stories).</a:t>
                      </a:r>
                    </a:p>
                  </a:txBody>
                  <a:tcPr marL="7310" marR="7310" marT="6092" marB="0" anchor="b">
                    <a:lnL>
                      <a:noFill/>
                    </a:lnL>
                    <a:lnR w="6350" cap="flat" cmpd="sng" algn="ctr">
                      <a:solidFill>
                        <a:srgbClr val="F79646"/>
                      </a:solidFill>
                      <a:prstDash val="solid"/>
                      <a:round/>
                      <a:headEnd type="none" w="med" len="med"/>
                      <a:tailEnd type="none" w="med" len="med"/>
                    </a:lnR>
                    <a:lnT w="6350" cap="flat" cmpd="sng" algn="ctr">
                      <a:solidFill>
                        <a:srgbClr val="F79646"/>
                      </a:solidFill>
                      <a:prstDash val="solid"/>
                      <a:round/>
                      <a:headEnd type="none" w="med" len="med"/>
                      <a:tailEnd type="none" w="med" len="med"/>
                    </a:lnT>
                    <a:lnB w="6350" cap="flat" cmpd="sng" algn="ctr">
                      <a:solidFill>
                        <a:srgbClr val="F79646"/>
                      </a:solidFill>
                      <a:prstDash val="solid"/>
                      <a:round/>
                      <a:headEnd type="none" w="med" len="med"/>
                      <a:tailEnd type="none" w="med" len="med"/>
                    </a:lnB>
                  </a:tcPr>
                </a:tc>
              </a:tr>
              <a:tr h="121841">
                <a:tc>
                  <a:txBody>
                    <a:bodyPr/>
                    <a:lstStyle/>
                    <a:p>
                      <a:pPr algn="l" fontAlgn="b"/>
                      <a:r>
                        <a:rPr lang="en-US" sz="800" b="1" i="0" u="none" strike="noStrike" dirty="0">
                          <a:solidFill>
                            <a:srgbClr val="000000"/>
                          </a:solidFill>
                          <a:effectLst/>
                          <a:latin typeface="Calibri"/>
                        </a:rPr>
                        <a:t>worksheet</a:t>
                      </a:r>
                    </a:p>
                  </a:txBody>
                  <a:tcPr marL="7310" marR="7310" marT="6092" marB="0" anchor="b">
                    <a:lnL w="6350" cap="flat" cmpd="sng" algn="ctr">
                      <a:solidFill>
                        <a:srgbClr val="F79646"/>
                      </a:solidFill>
                      <a:prstDash val="solid"/>
                      <a:round/>
                      <a:headEnd type="none" w="med" len="med"/>
                      <a:tailEnd type="none" w="med" len="med"/>
                    </a:lnL>
                    <a:lnR>
                      <a:noFill/>
                    </a:lnR>
                    <a:lnT w="6350" cap="flat" cmpd="sng" algn="ctr">
                      <a:solidFill>
                        <a:srgbClr val="F79646"/>
                      </a:solidFill>
                      <a:prstDash val="solid"/>
                      <a:round/>
                      <a:headEnd type="none" w="med" len="med"/>
                      <a:tailEnd type="none" w="med" len="med"/>
                    </a:lnT>
                    <a:lnB w="6350" cap="flat" cmpd="sng" algn="ctr">
                      <a:solidFill>
                        <a:srgbClr val="F79646"/>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a:rPr>
                        <a:t>A sheet where you build views of your data by dragging fields onto shelves.</a:t>
                      </a:r>
                    </a:p>
                  </a:txBody>
                  <a:tcPr marL="7310" marR="7310" marT="6092" marB="0" anchor="b">
                    <a:lnL>
                      <a:noFill/>
                    </a:lnL>
                    <a:lnR w="6350" cap="flat" cmpd="sng" algn="ctr">
                      <a:solidFill>
                        <a:srgbClr val="F79646"/>
                      </a:solidFill>
                      <a:prstDash val="solid"/>
                      <a:round/>
                      <a:headEnd type="none" w="med" len="med"/>
                      <a:tailEnd type="none" w="med" len="med"/>
                    </a:lnR>
                    <a:lnT w="6350" cap="flat" cmpd="sng" algn="ctr">
                      <a:solidFill>
                        <a:srgbClr val="F79646"/>
                      </a:solidFill>
                      <a:prstDash val="solid"/>
                      <a:round/>
                      <a:headEnd type="none" w="med" len="med"/>
                      <a:tailEnd type="none" w="med" len="med"/>
                    </a:lnT>
                    <a:lnB w="6350" cap="flat" cmpd="sng" algn="ctr">
                      <a:solidFill>
                        <a:srgbClr val="F79646"/>
                      </a:solidFill>
                      <a:prstDash val="solid"/>
                      <a:round/>
                      <a:headEnd type="none" w="med" len="med"/>
                      <a:tailEnd type="none" w="med" len="med"/>
                    </a:lnB>
                  </a:tcPr>
                </a:tc>
              </a:tr>
            </a:tbl>
          </a:graphicData>
        </a:graphic>
      </p:graphicFrame>
      <p:sp>
        <p:nvSpPr>
          <p:cNvPr id="6" name="Slide Number Placeholder 5"/>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6</a:t>
            </a:fld>
            <a:endParaRPr kumimoji="0" lang="en-US" dirty="0"/>
          </a:p>
        </p:txBody>
      </p:sp>
      <p:sp>
        <p:nvSpPr>
          <p:cNvPr id="4" name="Footer Placeholder 3"/>
          <p:cNvSpPr>
            <a:spLocks noGrp="1"/>
          </p:cNvSpPr>
          <p:nvPr>
            <p:ph type="ftr" sz="quarter" idx="12"/>
          </p:nvPr>
        </p:nvSpPr>
        <p:spPr/>
        <p:txBody>
          <a:bodyPr/>
          <a:lstStyle/>
          <a:p>
            <a:r>
              <a:rPr kumimoji="0" lang="en-US" dirty="0" smtClean="0"/>
              <a:t>This document is not for commercial purpose and information herein is completely based on author's experience should </a:t>
            </a:r>
            <a:r>
              <a:rPr kumimoji="0" lang="en-US" dirty="0" err="1" smtClean="0"/>
              <a:t>alwaus</a:t>
            </a:r>
            <a:r>
              <a:rPr kumimoji="0" lang="en-US" dirty="0" smtClean="0"/>
              <a:t> use proper </a:t>
            </a:r>
            <a:r>
              <a:rPr kumimoji="0" lang="en-US" dirty="0" err="1" smtClean="0"/>
              <a:t>judgement</a:t>
            </a:r>
            <a:r>
              <a:rPr kumimoji="0" lang="en-US" dirty="0" smtClean="0"/>
              <a:t> while utilizing the information</a:t>
            </a:r>
            <a:endParaRPr kumimoji="0" lang="en-US" dirty="0"/>
          </a:p>
        </p:txBody>
      </p:sp>
      <p:pic>
        <p:nvPicPr>
          <p:cNvPr id="8" name="Picture 7"/>
          <p:cNvPicPr>
            <a:picLocks noChangeAspect="1" noChangeArrowheads="1"/>
          </p:cNvPicPr>
          <p:nvPr/>
        </p:nvPicPr>
        <p:blipFill>
          <a:blip r:embed="rId2"/>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4205651392"/>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Tableau Aggregations and Disaggregation</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60</a:t>
            </a:fld>
            <a:endParaRPr kumimoji="0" lang="en-US" dirty="0"/>
          </a:p>
        </p:txBody>
      </p:sp>
      <p:sp>
        <p:nvSpPr>
          <p:cNvPr id="9" name="TextBox 8"/>
          <p:cNvSpPr txBox="1"/>
          <p:nvPr/>
        </p:nvSpPr>
        <p:spPr>
          <a:xfrm>
            <a:off x="274320" y="1003757"/>
            <a:ext cx="10149840" cy="2123658"/>
          </a:xfrm>
          <a:prstGeom prst="rect">
            <a:avLst/>
          </a:prstGeom>
          <a:noFill/>
        </p:spPr>
        <p:txBody>
          <a:bodyPr wrap="square" rtlCol="0">
            <a:spAutoFit/>
          </a:bodyPr>
          <a:lstStyle/>
          <a:p>
            <a:r>
              <a:rPr lang="en-US" sz="1100" b="1" dirty="0" smtClean="0">
                <a:latin typeface="Calibri" panose="020F0502020204030204" pitchFamily="34" charset="0"/>
                <a:cs typeface="Calibri" panose="020F0502020204030204" pitchFamily="34" charset="0"/>
              </a:rPr>
              <a:t>About </a:t>
            </a:r>
            <a:r>
              <a:rPr lang="en-US" sz="1100" b="1" dirty="0">
                <a:latin typeface="Calibri" panose="020F0502020204030204" pitchFamily="34" charset="0"/>
                <a:cs typeface="Calibri" panose="020F0502020204030204" pitchFamily="34" charset="0"/>
              </a:rPr>
              <a:t>Aggregate Calculations</a:t>
            </a:r>
          </a:p>
          <a:p>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Suppose you want to analyze the overall gross margin for every product in your data source. One way to do this is to create a new calculated field called Margin that is equal to the profit divided by the sales. Then you could place this measure on a shelf and use the predefined summation aggregation. In this scenario, Margin is defined as follows:</a:t>
            </a:r>
          </a:p>
          <a:p>
            <a:r>
              <a:rPr lang="en-US" sz="1100" b="1" dirty="0">
                <a:latin typeface="Calibri" panose="020F0502020204030204" pitchFamily="34" charset="0"/>
                <a:cs typeface="Calibri" panose="020F0502020204030204" pitchFamily="34" charset="0"/>
              </a:rPr>
              <a:t>Margin = SUM([Profit]/ [Sales])</a:t>
            </a:r>
          </a:p>
          <a:p>
            <a:r>
              <a:rPr lang="en-US" sz="1100" dirty="0">
                <a:latin typeface="Calibri" panose="020F0502020204030204" pitchFamily="34" charset="0"/>
                <a:cs typeface="Calibri" panose="020F0502020204030204" pitchFamily="34" charset="0"/>
              </a:rPr>
              <a:t>This formula calculates the ratio of profit and sales for every row in the data source, and then sums the numbers. That is, the division is performed before the aggregation. However, this is almost certainly not what you would have intended because summing ratios is generally not useful.</a:t>
            </a:r>
          </a:p>
          <a:p>
            <a:r>
              <a:rPr lang="en-US" sz="1100" dirty="0">
                <a:latin typeface="Calibri" panose="020F0502020204030204" pitchFamily="34" charset="0"/>
                <a:cs typeface="Calibri" panose="020F0502020204030204" pitchFamily="34" charset="0"/>
              </a:rPr>
              <a:t>Instead, you probably want to know the sum of all profits divided by the sum of all sales. That formula is shown below.</a:t>
            </a:r>
          </a:p>
          <a:p>
            <a:r>
              <a:rPr lang="en-US" sz="1100" b="1" dirty="0">
                <a:latin typeface="Calibri" panose="020F0502020204030204" pitchFamily="34" charset="0"/>
                <a:cs typeface="Calibri" panose="020F0502020204030204" pitchFamily="34" charset="0"/>
              </a:rPr>
              <a:t>Margin = SUM( [Profit]) / SUM([Sales])</a:t>
            </a:r>
          </a:p>
          <a:p>
            <a:r>
              <a:rPr lang="en-US" sz="1100" dirty="0">
                <a:latin typeface="Calibri" panose="020F0502020204030204" pitchFamily="34" charset="0"/>
                <a:cs typeface="Calibri" panose="020F0502020204030204" pitchFamily="34" charset="0"/>
              </a:rPr>
              <a:t>In this case, the division is performed after each measure is aggregated. An aggregate calculation allows you to create formulas like this</a:t>
            </a:r>
            <a:endParaRPr lang="en-US" sz="1100" dirty="0" smtClean="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p:txBody>
      </p:sp>
      <p:pic>
        <p:nvPicPr>
          <p:cNvPr id="5121" name="Picture 1"/>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533835" y="3200400"/>
            <a:ext cx="5286375" cy="2105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8" name="Picture 7"/>
          <p:cNvPicPr>
            <a:picLocks noChangeAspect="1" noChangeArrowheads="1"/>
          </p:cNvPicPr>
          <p:nvPr/>
        </p:nvPicPr>
        <p:blipFill>
          <a:blip r:embed="rId4"/>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2062725569"/>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Tableau Aggregations and Disaggregation</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61</a:t>
            </a:fld>
            <a:endParaRPr kumimoji="0" lang="en-US" dirty="0"/>
          </a:p>
        </p:txBody>
      </p:sp>
      <p:sp>
        <p:nvSpPr>
          <p:cNvPr id="9" name="TextBox 8"/>
          <p:cNvSpPr txBox="1"/>
          <p:nvPr/>
        </p:nvSpPr>
        <p:spPr>
          <a:xfrm>
            <a:off x="274320" y="1003757"/>
            <a:ext cx="10149840" cy="2123658"/>
          </a:xfrm>
          <a:prstGeom prst="rect">
            <a:avLst/>
          </a:prstGeom>
          <a:noFill/>
        </p:spPr>
        <p:txBody>
          <a:bodyPr wrap="square" rtlCol="0">
            <a:spAutoFit/>
          </a:bodyPr>
          <a:lstStyle/>
          <a:p>
            <a:r>
              <a:rPr lang="en-US" sz="1100" b="1" dirty="0" smtClean="0">
                <a:latin typeface="Calibri" panose="020F0502020204030204" pitchFamily="34" charset="0"/>
                <a:cs typeface="Calibri" panose="020F0502020204030204" pitchFamily="34" charset="0"/>
              </a:rPr>
              <a:t>About </a:t>
            </a:r>
            <a:r>
              <a:rPr lang="en-US" sz="1100" b="1" dirty="0">
                <a:latin typeface="Calibri" panose="020F0502020204030204" pitchFamily="34" charset="0"/>
                <a:cs typeface="Calibri" panose="020F0502020204030204" pitchFamily="34" charset="0"/>
              </a:rPr>
              <a:t>Aggregate Calculations</a:t>
            </a:r>
          </a:p>
          <a:p>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Suppose you want to analyze the overall gross margin for every product in your data source. One way to do this is to create a new calculated field called Margin that is equal to the profit divided by the sales. Then you could place this measure on a shelf and use the predefined summation aggregation. In this scenario, Margin is defined as follows:</a:t>
            </a:r>
          </a:p>
          <a:p>
            <a:r>
              <a:rPr lang="en-US" sz="1100" b="1" dirty="0">
                <a:latin typeface="Calibri" panose="020F0502020204030204" pitchFamily="34" charset="0"/>
                <a:cs typeface="Calibri" panose="020F0502020204030204" pitchFamily="34" charset="0"/>
              </a:rPr>
              <a:t>Margin = SUM([Profit]/ [Sales])</a:t>
            </a:r>
          </a:p>
          <a:p>
            <a:r>
              <a:rPr lang="en-US" sz="1100" dirty="0">
                <a:latin typeface="Calibri" panose="020F0502020204030204" pitchFamily="34" charset="0"/>
                <a:cs typeface="Calibri" panose="020F0502020204030204" pitchFamily="34" charset="0"/>
              </a:rPr>
              <a:t>This formula calculates the ratio of profit and sales for every row in the data source, and then sums the numbers. That is, the division is performed before the aggregation. However, this is almost certainly not what you would have intended because summing ratios is generally not useful.</a:t>
            </a:r>
          </a:p>
          <a:p>
            <a:r>
              <a:rPr lang="en-US" sz="1100" dirty="0">
                <a:latin typeface="Calibri" panose="020F0502020204030204" pitchFamily="34" charset="0"/>
                <a:cs typeface="Calibri" panose="020F0502020204030204" pitchFamily="34" charset="0"/>
              </a:rPr>
              <a:t>Instead, you probably want to know the sum of all profits divided by the sum of all sales. That formula is shown below.</a:t>
            </a:r>
          </a:p>
          <a:p>
            <a:r>
              <a:rPr lang="en-US" sz="1100" b="1" dirty="0">
                <a:latin typeface="Calibri" panose="020F0502020204030204" pitchFamily="34" charset="0"/>
                <a:cs typeface="Calibri" panose="020F0502020204030204" pitchFamily="34" charset="0"/>
              </a:rPr>
              <a:t>Margin = SUM( [Profit]) / SUM([Sales])</a:t>
            </a:r>
          </a:p>
          <a:p>
            <a:r>
              <a:rPr lang="en-US" sz="1100" dirty="0">
                <a:latin typeface="Calibri" panose="020F0502020204030204" pitchFamily="34" charset="0"/>
                <a:cs typeface="Calibri" panose="020F0502020204030204" pitchFamily="34" charset="0"/>
              </a:rPr>
              <a:t>In this case, the division is performed after each measure is aggregated. An aggregate calculation allows you to create formulas like this</a:t>
            </a:r>
            <a:endParaRPr lang="en-US" sz="1100" dirty="0" smtClean="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p:txBody>
      </p:sp>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7" name="Picture 6"/>
          <p:cNvPicPr>
            <a:picLocks noChangeAspect="1" noChangeArrowheads="1"/>
          </p:cNvPicPr>
          <p:nvPr/>
        </p:nvPicPr>
        <p:blipFill>
          <a:blip r:embed="rId3"/>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123976432"/>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Grand Totals and Sub-Totals</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62</a:t>
            </a:fld>
            <a:endParaRPr kumimoji="0" lang="en-US" dirty="0"/>
          </a:p>
        </p:txBody>
      </p:sp>
      <p:sp>
        <p:nvSpPr>
          <p:cNvPr id="9" name="TextBox 8"/>
          <p:cNvSpPr txBox="1"/>
          <p:nvPr/>
        </p:nvSpPr>
        <p:spPr>
          <a:xfrm>
            <a:off x="274320" y="1003757"/>
            <a:ext cx="10149840" cy="3985706"/>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You can calculate grand totals by selecting one of the Grand Totals options on the Analysis &gt; Totals menu. The grand totals are added as an additional row or column to your table</a:t>
            </a:r>
            <a:r>
              <a:rPr lang="en-US" sz="1100" dirty="0" smtClean="0">
                <a:latin typeface="Calibri" panose="020F0502020204030204" pitchFamily="34" charset="0"/>
                <a:cs typeface="Calibri" panose="020F0502020204030204" pitchFamily="34" charset="0"/>
              </a:rPr>
              <a:t>.</a:t>
            </a:r>
          </a:p>
          <a:p>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You can also drag total in from the Analytics pane. See Analytics Pane.</a:t>
            </a:r>
          </a:p>
          <a:p>
            <a:r>
              <a:rPr lang="en-US" sz="1100" dirty="0">
                <a:latin typeface="Calibri" panose="020F0502020204030204" pitchFamily="34" charset="0"/>
                <a:cs typeface="Calibri" panose="020F0502020204030204" pitchFamily="34" charset="0"/>
              </a:rPr>
              <a:t>The following rules dictate whether you can turn on grand totals:</a:t>
            </a:r>
          </a:p>
          <a:p>
            <a:r>
              <a:rPr lang="en-US" sz="1100" dirty="0">
                <a:latin typeface="Calibri" panose="020F0502020204030204" pitchFamily="34" charset="0"/>
                <a:cs typeface="Calibri" panose="020F0502020204030204" pitchFamily="34" charset="0"/>
              </a:rPr>
              <a:t>The view must have at least one header – Headers are displayed whenever you place a dimension on the Columns shelf or </a:t>
            </a:r>
            <a:endParaRPr lang="en-US" sz="1100" dirty="0" smtClean="0">
              <a:latin typeface="Calibri" panose="020F0502020204030204" pitchFamily="34" charset="0"/>
              <a:cs typeface="Calibri" panose="020F0502020204030204" pitchFamily="34" charset="0"/>
            </a:endParaRPr>
          </a:p>
          <a:p>
            <a:r>
              <a:rPr lang="en-US" sz="1100" dirty="0" smtClean="0">
                <a:latin typeface="Calibri" panose="020F0502020204030204" pitchFamily="34" charset="0"/>
                <a:cs typeface="Calibri" panose="020F0502020204030204" pitchFamily="34" charset="0"/>
              </a:rPr>
              <a:t>the </a:t>
            </a:r>
            <a:r>
              <a:rPr lang="en-US" sz="1100" dirty="0">
                <a:latin typeface="Calibri" panose="020F0502020204030204" pitchFamily="34" charset="0"/>
                <a:cs typeface="Calibri" panose="020F0502020204030204" pitchFamily="34" charset="0"/>
              </a:rPr>
              <a:t>Rows shelf. If column headers are displayed, you can calculate grand totals for columns</a:t>
            </a:r>
            <a:r>
              <a:rPr lang="en-US" sz="1100" dirty="0" smtClean="0">
                <a:latin typeface="Calibri" panose="020F0502020204030204" pitchFamily="34" charset="0"/>
                <a:cs typeface="Calibri" panose="020F0502020204030204" pitchFamily="34" charset="0"/>
              </a:rPr>
              <a:t>.</a:t>
            </a:r>
          </a:p>
          <a:p>
            <a:r>
              <a:rPr lang="en-US" sz="1100" dirty="0" smtClean="0">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If row headers are displayed, you can calculate grand totals for rows.</a:t>
            </a:r>
          </a:p>
          <a:p>
            <a:r>
              <a:rPr lang="en-US" sz="1100" dirty="0">
                <a:latin typeface="Calibri" panose="020F0502020204030204" pitchFamily="34" charset="0"/>
                <a:cs typeface="Calibri" panose="020F0502020204030204" pitchFamily="34" charset="0"/>
              </a:rPr>
              <a:t>Measures must be aggregated – The aggregation determines the values displayed for the totals. </a:t>
            </a:r>
            <a:endParaRPr lang="en-US" sz="1100" dirty="0" smtClean="0">
              <a:latin typeface="Calibri" panose="020F0502020204030204" pitchFamily="34" charset="0"/>
              <a:cs typeface="Calibri" panose="020F0502020204030204" pitchFamily="34" charset="0"/>
            </a:endParaRPr>
          </a:p>
          <a:p>
            <a:r>
              <a:rPr lang="en-US" sz="1100" dirty="0" smtClean="0">
                <a:latin typeface="Calibri" panose="020F0502020204030204" pitchFamily="34" charset="0"/>
                <a:cs typeface="Calibri" panose="020F0502020204030204" pitchFamily="34" charset="0"/>
              </a:rPr>
              <a:t>See </a:t>
            </a:r>
            <a:r>
              <a:rPr lang="en-US" sz="1100" dirty="0">
                <a:latin typeface="Calibri" panose="020F0502020204030204" pitchFamily="34" charset="0"/>
                <a:cs typeface="Calibri" panose="020F0502020204030204" pitchFamily="34" charset="0"/>
              </a:rPr>
              <a:t>Grand Totals and Aggregations for more information.</a:t>
            </a:r>
          </a:p>
          <a:p>
            <a:r>
              <a:rPr lang="en-US" sz="1100" dirty="0">
                <a:latin typeface="Calibri" panose="020F0502020204030204" pitchFamily="34" charset="0"/>
                <a:cs typeface="Calibri" panose="020F0502020204030204" pitchFamily="34" charset="0"/>
              </a:rPr>
              <a:t>Grand Totals cannot be applied to continuous dimensions.</a:t>
            </a:r>
          </a:p>
          <a:p>
            <a:r>
              <a:rPr lang="en-US" sz="1100" dirty="0">
                <a:latin typeface="Calibri" panose="020F0502020204030204" pitchFamily="34" charset="0"/>
                <a:cs typeface="Calibri" panose="020F0502020204030204" pitchFamily="34" charset="0"/>
              </a:rPr>
              <a:t>You can also display totals for graphical views of data. In the figure below, </a:t>
            </a:r>
            <a:endParaRPr lang="en-US" sz="1100" dirty="0" smtClean="0">
              <a:latin typeface="Calibri" panose="020F0502020204030204" pitchFamily="34" charset="0"/>
              <a:cs typeface="Calibri" panose="020F0502020204030204" pitchFamily="34" charset="0"/>
            </a:endParaRPr>
          </a:p>
          <a:p>
            <a:r>
              <a:rPr lang="en-US" sz="1100" dirty="0" smtClean="0">
                <a:latin typeface="Calibri" panose="020F0502020204030204" pitchFamily="34" charset="0"/>
                <a:cs typeface="Calibri" panose="020F0502020204030204" pitchFamily="34" charset="0"/>
              </a:rPr>
              <a:t>only </a:t>
            </a:r>
            <a:r>
              <a:rPr lang="en-US" sz="1100" dirty="0">
                <a:latin typeface="Calibri" panose="020F0502020204030204" pitchFamily="34" charset="0"/>
                <a:cs typeface="Calibri" panose="020F0502020204030204" pitchFamily="34" charset="0"/>
              </a:rPr>
              <a:t>column totals are calculated because the table contains only column headers</a:t>
            </a:r>
            <a:r>
              <a:rPr lang="en-US" sz="1100" dirty="0" smtClean="0">
                <a:latin typeface="Calibri" panose="020F0502020204030204" pitchFamily="34" charset="0"/>
                <a:cs typeface="Calibri" panose="020F0502020204030204" pitchFamily="34" charset="0"/>
              </a:rPr>
              <a:t>.</a:t>
            </a: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r>
              <a:rPr lang="en-US" sz="1100" b="1" dirty="0">
                <a:latin typeface="Calibri" panose="020F0502020204030204" pitchFamily="34" charset="0"/>
                <a:cs typeface="Calibri" panose="020F0502020204030204" pitchFamily="34" charset="0"/>
              </a:rPr>
              <a:t>Configuring Grand Totals</a:t>
            </a:r>
          </a:p>
          <a:p>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When grand totals are turned on in the view (either row grand totals or column grand totals), </a:t>
            </a:r>
            <a:endParaRPr lang="en-US" sz="1100" dirty="0" smtClean="0">
              <a:latin typeface="Calibri" panose="020F0502020204030204" pitchFamily="34" charset="0"/>
              <a:cs typeface="Calibri" panose="020F0502020204030204" pitchFamily="34" charset="0"/>
            </a:endParaRPr>
          </a:p>
          <a:p>
            <a:r>
              <a:rPr lang="en-US" sz="1100" dirty="0" smtClean="0">
                <a:latin typeface="Calibri" panose="020F0502020204030204" pitchFamily="34" charset="0"/>
                <a:cs typeface="Calibri" panose="020F0502020204030204" pitchFamily="34" charset="0"/>
              </a:rPr>
              <a:t>you </a:t>
            </a:r>
            <a:r>
              <a:rPr lang="en-US" sz="1100" dirty="0">
                <a:latin typeface="Calibri" panose="020F0502020204030204" pitchFamily="34" charset="0"/>
                <a:cs typeface="Calibri" panose="020F0502020204030204" pitchFamily="34" charset="0"/>
              </a:rPr>
              <a:t>can specify how totals should be computed.</a:t>
            </a:r>
          </a:p>
          <a:p>
            <a:r>
              <a:rPr lang="en-US" sz="1100" dirty="0">
                <a:latin typeface="Calibri" panose="020F0502020204030204" pitchFamily="34" charset="0"/>
                <a:cs typeface="Calibri" panose="020F0502020204030204" pitchFamily="34" charset="0"/>
              </a:rPr>
              <a:t>To configure grand totals, from the Analysis menu choose Totals &gt; Total All Using to display a submenu:</a:t>
            </a:r>
            <a:endParaRPr lang="en-US" sz="1100" dirty="0" smtClean="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p:txBody>
      </p:sp>
      <p:pic>
        <p:nvPicPr>
          <p:cNvPr id="6146" name="Picture 2" descr="https://onlinehelp.tableau.com/current/pro/desktop/en-us/Img/calc_total9.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7580983" y="1303839"/>
            <a:ext cx="2843177" cy="2429961"/>
          </a:xfrm>
          <a:prstGeom prst="rect">
            <a:avLst/>
          </a:prstGeom>
          <a:noFill/>
          <a:extLst>
            <a:ext uri="{909E8E84-426E-40DD-AFC4-6F175D3DCCD1}">
              <a14:hiddenFill xmlns="" xmlns:a14="http://schemas.microsoft.com/office/drawing/2010/main">
                <a:solidFill>
                  <a:srgbClr val="FFFFFF"/>
                </a:solidFill>
              </a14:hiddenFill>
            </a:ext>
          </a:extLst>
        </p:spPr>
      </p:pic>
      <p:pic>
        <p:nvPicPr>
          <p:cNvPr id="6148" name="Picture 4" descr="https://onlinehelp.tableau.com/current/pro/desktop/en-us/Img/calc_total3.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7086600" y="3712346"/>
            <a:ext cx="2977054" cy="2175540"/>
          </a:xfrm>
          <a:prstGeom prst="rect">
            <a:avLst/>
          </a:prstGeom>
          <a:noFill/>
          <a:extLst>
            <a:ext uri="{909E8E84-426E-40DD-AFC4-6F175D3DCCD1}">
              <a14:hiddenFill xmlns="" xmlns:a14="http://schemas.microsoft.com/office/drawing/2010/main">
                <a:solidFill>
                  <a:srgbClr val="FFFFFF"/>
                </a:solidFill>
              </a14:hiddenFill>
            </a:ext>
          </a:extLst>
        </p:spPr>
      </p:pic>
      <p:pic>
        <p:nvPicPr>
          <p:cNvPr id="6150" name="Picture 6" descr="https://onlinehelp.tableau.com/current/pro/desktop/en-us/Img/calc_total1.png"/>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4191000" y="4470578"/>
            <a:ext cx="2590800" cy="2235022"/>
          </a:xfrm>
          <a:prstGeom prst="rect">
            <a:avLst/>
          </a:prstGeom>
          <a:noFill/>
          <a:extLst>
            <a:ext uri="{909E8E84-426E-40DD-AFC4-6F175D3DCCD1}">
              <a14:hiddenFill xmlns="" xmlns:a14="http://schemas.microsoft.com/office/drawing/2010/main">
                <a:solidFill>
                  <a:srgbClr val="FFFFFF"/>
                </a:solidFill>
              </a14:hiddenFill>
            </a:ext>
          </a:extLst>
        </p:spPr>
      </p:pic>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1" name="Picture 10"/>
          <p:cNvPicPr>
            <a:picLocks noChangeAspect="1" noChangeArrowheads="1"/>
          </p:cNvPicPr>
          <p:nvPr/>
        </p:nvPicPr>
        <p:blipFill>
          <a:blip r:embed="rId6"/>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2675405231"/>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Grand Totals and Sub-Totals</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63</a:t>
            </a:fld>
            <a:endParaRPr kumimoji="0" lang="en-US" dirty="0"/>
          </a:p>
        </p:txBody>
      </p:sp>
      <p:sp>
        <p:nvSpPr>
          <p:cNvPr id="9" name="TextBox 8"/>
          <p:cNvSpPr txBox="1"/>
          <p:nvPr/>
        </p:nvSpPr>
        <p:spPr>
          <a:xfrm>
            <a:off x="274320" y="1003757"/>
            <a:ext cx="10149840" cy="2292935"/>
          </a:xfrm>
          <a:prstGeom prst="rect">
            <a:avLst/>
          </a:prstGeom>
          <a:noFill/>
        </p:spPr>
        <p:txBody>
          <a:bodyPr wrap="square" rtlCol="0">
            <a:spAutoFit/>
          </a:bodyPr>
          <a:lstStyle/>
          <a:p>
            <a:r>
              <a:rPr lang="en-US" sz="1100" b="1" dirty="0" smtClean="0">
                <a:latin typeface="Calibri" panose="020F0502020204030204" pitchFamily="34" charset="0"/>
                <a:cs typeface="Calibri" panose="020F0502020204030204" pitchFamily="34" charset="0"/>
              </a:rPr>
              <a:t>Subtotals :</a:t>
            </a:r>
            <a:r>
              <a:rPr lang="en-US" sz="1100" dirty="0" smtClean="0">
                <a:latin typeface="Calibri" panose="020F0502020204030204" pitchFamily="34" charset="0"/>
                <a:cs typeface="Calibri" panose="020F0502020204030204" pitchFamily="34" charset="0"/>
              </a:rPr>
              <a:t>Any </a:t>
            </a:r>
            <a:r>
              <a:rPr lang="en-US" sz="1100" dirty="0">
                <a:latin typeface="Calibri" panose="020F0502020204030204" pitchFamily="34" charset="0"/>
                <a:cs typeface="Calibri" panose="020F0502020204030204" pitchFamily="34" charset="0"/>
              </a:rPr>
              <a:t>data view in Tableau can include </a:t>
            </a:r>
            <a:r>
              <a:rPr lang="en-US" sz="1100" b="1" dirty="0">
                <a:latin typeface="Calibri" panose="020F0502020204030204" pitchFamily="34" charset="0"/>
                <a:cs typeface="Calibri" panose="020F0502020204030204" pitchFamily="34" charset="0"/>
              </a:rPr>
              <a:t>subtotals</a:t>
            </a:r>
            <a:r>
              <a:rPr lang="en-US" sz="1100" dirty="0">
                <a:latin typeface="Calibri" panose="020F0502020204030204" pitchFamily="34" charset="0"/>
                <a:cs typeface="Calibri" panose="020F0502020204030204" pitchFamily="34" charset="0"/>
              </a:rPr>
              <a:t>. For example, you may have a view containing the total sales for two product types broken down by specific products. In addition to seeing the sales for each product you may want to see the total sales for each product type.</a:t>
            </a:r>
          </a:p>
          <a:p>
            <a:r>
              <a:rPr lang="en-US" sz="1100" dirty="0">
                <a:latin typeface="Calibri" panose="020F0502020204030204" pitchFamily="34" charset="0"/>
                <a:cs typeface="Calibri" panose="020F0502020204030204" pitchFamily="34" charset="0"/>
              </a:rPr>
              <a:t>You can add subtotals for all fields or for selected fields. To add subtotals for all fields, choose Totals &gt; Add All Subtotals from the Analysis menu. You then have the option of turning subtotals off for one or more individual fields. You do this by toggling subtotals off, as per the instructions below for turning subtotals off for individual fields.</a:t>
            </a:r>
          </a:p>
          <a:p>
            <a:r>
              <a:rPr lang="en-US" sz="1100" dirty="0">
                <a:latin typeface="Calibri" panose="020F0502020204030204" pitchFamily="34" charset="0"/>
                <a:cs typeface="Calibri" panose="020F0502020204030204" pitchFamily="34" charset="0"/>
              </a:rPr>
              <a:t>To calculate subtotals for an individual field, right-click (Control-click on a Mac) the field in the view and choose Subtotals from the context menu</a:t>
            </a:r>
            <a:r>
              <a:rPr lang="en-US" sz="1100" dirty="0" smtClean="0">
                <a:latin typeface="Calibri" panose="020F0502020204030204" pitchFamily="34" charset="0"/>
                <a:cs typeface="Calibri" panose="020F0502020204030204" pitchFamily="34" charset="0"/>
              </a:rPr>
              <a:t>.</a:t>
            </a: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A check mark then appears next to Subtotals on the context menu.</a:t>
            </a:r>
          </a:p>
          <a:p>
            <a:r>
              <a:rPr lang="en-US" sz="1100" dirty="0">
                <a:latin typeface="Calibri" panose="020F0502020204030204" pitchFamily="34" charset="0"/>
                <a:cs typeface="Calibri" panose="020F0502020204030204" pitchFamily="34" charset="0"/>
              </a:rPr>
              <a:t>You can quickly set the aggregation for subtotals by clicking the column or row header and choosing an </a:t>
            </a:r>
            <a:endParaRPr lang="en-US" sz="1100" dirty="0" smtClean="0">
              <a:latin typeface="Calibri" panose="020F0502020204030204" pitchFamily="34" charset="0"/>
              <a:cs typeface="Calibri" panose="020F0502020204030204" pitchFamily="34" charset="0"/>
            </a:endParaRPr>
          </a:p>
          <a:p>
            <a:r>
              <a:rPr lang="en-US" sz="1100" dirty="0" smtClean="0">
                <a:latin typeface="Calibri" panose="020F0502020204030204" pitchFamily="34" charset="0"/>
                <a:cs typeface="Calibri" panose="020F0502020204030204" pitchFamily="34" charset="0"/>
              </a:rPr>
              <a:t>aggregation </a:t>
            </a:r>
            <a:r>
              <a:rPr lang="en-US" sz="1100" dirty="0">
                <a:latin typeface="Calibri" panose="020F0502020204030204" pitchFamily="34" charset="0"/>
                <a:cs typeface="Calibri" panose="020F0502020204030204" pitchFamily="34" charset="0"/>
              </a:rPr>
              <a:t>from the drop-down list on the tooltip:</a:t>
            </a:r>
          </a:p>
          <a:p>
            <a:endParaRPr lang="en-US" sz="1100" dirty="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p:txBody>
      </p:sp>
      <p:pic>
        <p:nvPicPr>
          <p:cNvPr id="7170" name="Picture 2" descr="https://onlinehelp.tableau.com/current/pro/desktop/en-us/Img/calc_subtotal3.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858000" y="1981200"/>
            <a:ext cx="3390900" cy="2850226"/>
          </a:xfrm>
          <a:prstGeom prst="rect">
            <a:avLst/>
          </a:prstGeom>
          <a:noFill/>
          <a:extLst>
            <a:ext uri="{909E8E84-426E-40DD-AFC4-6F175D3DCCD1}">
              <a14:hiddenFill xmlns="" xmlns:a14="http://schemas.microsoft.com/office/drawing/2010/main">
                <a:solidFill>
                  <a:srgbClr val="FFFFFF"/>
                </a:solidFill>
              </a14:hiddenFill>
            </a:ext>
          </a:extLst>
        </p:spPr>
      </p:pic>
      <p:pic>
        <p:nvPicPr>
          <p:cNvPr id="7172" name="Picture 4" descr="https://onlinehelp.tableau.com/current/pro/desktop/en-us/Img/analytics_pane_configure_totals.p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3276600" y="2590800"/>
            <a:ext cx="3276600" cy="1838325"/>
          </a:xfrm>
          <a:prstGeom prst="rect">
            <a:avLst/>
          </a:prstGeom>
          <a:noFill/>
          <a:extLst>
            <a:ext uri="{909E8E84-426E-40DD-AFC4-6F175D3DCCD1}">
              <a14:hiddenFill xmlns="" xmlns:a14="http://schemas.microsoft.com/office/drawing/2010/main">
                <a:solidFill>
                  <a:srgbClr val="FFFFFF"/>
                </a:solidFill>
              </a14:hiddenFill>
            </a:ext>
          </a:extLst>
        </p:spPr>
      </p:pic>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0" name="Picture 9"/>
          <p:cNvPicPr>
            <a:picLocks noChangeAspect="1" noChangeArrowheads="1"/>
          </p:cNvPicPr>
          <p:nvPr/>
        </p:nvPicPr>
        <p:blipFill>
          <a:blip r:embed="rId5"/>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2098513425"/>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Create </a:t>
            </a:r>
            <a:r>
              <a:rPr lang="en-US" dirty="0"/>
              <a:t>or Edit a Calculated Field</a:t>
            </a:r>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64</a:t>
            </a:fld>
            <a:endParaRPr kumimoji="0" lang="en-US" dirty="0"/>
          </a:p>
        </p:txBody>
      </p:sp>
      <p:sp>
        <p:nvSpPr>
          <p:cNvPr id="9" name="TextBox 8"/>
          <p:cNvSpPr txBox="1"/>
          <p:nvPr/>
        </p:nvSpPr>
        <p:spPr>
          <a:xfrm>
            <a:off x="274320" y="838200"/>
            <a:ext cx="10149840" cy="5509200"/>
          </a:xfrm>
          <a:prstGeom prst="rect">
            <a:avLst/>
          </a:prstGeom>
          <a:noFill/>
        </p:spPr>
        <p:txBody>
          <a:bodyPr wrap="square" rtlCol="0">
            <a:spAutoFit/>
          </a:bodyPr>
          <a:lstStyle/>
          <a:p>
            <a:r>
              <a:rPr lang="en-US" sz="1100" b="1" dirty="0">
                <a:latin typeface="Calibri" panose="020F0502020204030204" pitchFamily="34" charset="0"/>
                <a:cs typeface="Calibri" panose="020F0502020204030204" pitchFamily="34" charset="0"/>
              </a:rPr>
              <a:t>Create a Calculated Field</a:t>
            </a:r>
          </a:p>
          <a:p>
            <a:r>
              <a:rPr lang="en-US" sz="1100" dirty="0">
                <a:latin typeface="Calibri" panose="020F0502020204030204" pitchFamily="34" charset="0"/>
                <a:cs typeface="Calibri" panose="020F0502020204030204" pitchFamily="34" charset="0"/>
              </a:rPr>
              <a:t>To open the calculation editor, click the drop down to the right of Dimensions on the Data pane and choose Create Calculated Field.</a:t>
            </a:r>
          </a:p>
          <a:p>
            <a:r>
              <a:rPr lang="en-US" sz="1100" dirty="0">
                <a:latin typeface="Calibri" panose="020F0502020204030204" pitchFamily="34" charset="0"/>
                <a:cs typeface="Calibri" panose="020F0502020204030204" pitchFamily="34" charset="0"/>
              </a:rPr>
              <a:t>You can also choose Analysis &gt; Create Calculated Field, or right-click (control-click on Mac) in the Data pane and choose Create Calculated Field.</a:t>
            </a:r>
          </a:p>
          <a:p>
            <a:r>
              <a:rPr lang="en-US" sz="1100" dirty="0">
                <a:latin typeface="Calibri" panose="020F0502020204030204" pitchFamily="34" charset="0"/>
                <a:cs typeface="Calibri" panose="020F0502020204030204" pitchFamily="34" charset="0"/>
              </a:rPr>
              <a:t>Click the triangle at the right edge of the editor to open a pane where you can select functions by category or see help for the selected </a:t>
            </a:r>
            <a:r>
              <a:rPr lang="en-US" sz="1100" dirty="0" smtClean="0">
                <a:latin typeface="Calibri" panose="020F0502020204030204" pitchFamily="34" charset="0"/>
                <a:cs typeface="Calibri" panose="020F0502020204030204" pitchFamily="34" charset="0"/>
              </a:rPr>
              <a:t>function</a:t>
            </a: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When the workbook is connected to multiple data sources, the current data source is listed next to the calculation name box in the upper left--in the image above, the current data source is Sample - Superstore. As you work in the editor, any fields that you that are not from the current data source are shown with the data source prepended to the field name. For example: [DS1].[Sales].</a:t>
            </a:r>
          </a:p>
          <a:p>
            <a:r>
              <a:rPr lang="en-US" sz="1100" dirty="0">
                <a:latin typeface="Calibri" panose="020F0502020204030204" pitchFamily="34" charset="0"/>
                <a:cs typeface="Calibri" panose="020F0502020204030204" pitchFamily="34" charset="0"/>
              </a:rPr>
              <a:t>Click Apply in the calculation editor to save the field as currently defined and add it to the Data pane without closing the editor; click OK to save the calculation and close the editor.</a:t>
            </a:r>
          </a:p>
          <a:p>
            <a:r>
              <a:rPr lang="en-US" sz="1100" dirty="0">
                <a:latin typeface="Calibri" panose="020F0502020204030204" pitchFamily="34" charset="0"/>
                <a:cs typeface="Calibri" panose="020F0502020204030204" pitchFamily="34" charset="0"/>
              </a:rPr>
              <a:t>Calculations that return a string or date are saved as dimensions, and calculations that return a number are saved as measures.</a:t>
            </a:r>
          </a:p>
          <a:p>
            <a:r>
              <a:rPr lang="en-US" sz="1100" dirty="0">
                <a:latin typeface="Calibri" panose="020F0502020204030204" pitchFamily="34" charset="0"/>
                <a:cs typeface="Calibri" panose="020F0502020204030204" pitchFamily="34" charset="0"/>
              </a:rPr>
              <a:t>Tableau will allow you to save an invalid calculation; however, a red exclamation point appears next to it in the Data pane</a:t>
            </a:r>
            <a:r>
              <a:rPr lang="en-US" sz="1100" dirty="0" smtClean="0">
                <a:latin typeface="Calibri" panose="020F0502020204030204" pitchFamily="34" charset="0"/>
                <a:cs typeface="Calibri" panose="020F0502020204030204" pitchFamily="34" charset="0"/>
              </a:rPr>
              <a:t>:</a:t>
            </a:r>
          </a:p>
          <a:p>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Until you correct an invalid calculated field, you will not be able to drag it into the view.</a:t>
            </a:r>
          </a:p>
          <a:p>
            <a:endParaRPr lang="en-US" sz="1100" dirty="0" smtClean="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r>
              <a:rPr lang="en-US" sz="1100" b="1" dirty="0">
                <a:latin typeface="Calibri" panose="020F0502020204030204" pitchFamily="34" charset="0"/>
                <a:cs typeface="Calibri" panose="020F0502020204030204" pitchFamily="34" charset="0"/>
              </a:rPr>
              <a:t>Edit a Calculated Field</a:t>
            </a:r>
          </a:p>
          <a:p>
            <a:r>
              <a:rPr lang="en-US" sz="1100" dirty="0">
                <a:latin typeface="Calibri" panose="020F0502020204030204" pitchFamily="34" charset="0"/>
                <a:cs typeface="Calibri" panose="020F0502020204030204" pitchFamily="34" charset="0"/>
              </a:rPr>
              <a:t>To edit a calculated field, right-click (control-click on Mac) it in the Data pane and select Edit.</a:t>
            </a:r>
          </a:p>
          <a:p>
            <a:r>
              <a:rPr lang="en-US" sz="1100" dirty="0">
                <a:latin typeface="Calibri" panose="020F0502020204030204" pitchFamily="34" charset="0"/>
                <a:cs typeface="Calibri" panose="020F0502020204030204" pitchFamily="34" charset="0"/>
              </a:rPr>
              <a:t>You can only edit calculated fields--that is, named fields created in Tableau (as opposed to named fields that were part of the original data source).</a:t>
            </a:r>
          </a:p>
          <a:p>
            <a:endParaRPr lang="en-US" sz="1100" dirty="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p:txBody>
      </p:sp>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032" name="Picture 8" descr="A graphic depicting the Calculation dialog box."/>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604181" y="1752601"/>
            <a:ext cx="4968444" cy="1524000"/>
          </a:xfrm>
          <a:prstGeom prst="rect">
            <a:avLst/>
          </a:prstGeom>
          <a:noFill/>
          <a:extLst>
            <a:ext uri="{909E8E84-426E-40DD-AFC4-6F175D3DCCD1}">
              <a14:hiddenFill xmlns="" xmlns:a14="http://schemas.microsoft.com/office/drawing/2010/main">
                <a:solidFill>
                  <a:srgbClr val="FFFFFF"/>
                </a:solidFill>
              </a14:hiddenFill>
            </a:ext>
          </a:extLst>
        </p:spPr>
      </p:pic>
      <p:pic>
        <p:nvPicPr>
          <p:cNvPr id="1034" name="Picture 10" descr="https://onlinehelp.tableau.com/current/pro/desktop/en-us/Img/calc_syntax_error3.p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7696200" y="4216896"/>
            <a:ext cx="2266950" cy="1552576"/>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p:cNvPicPr>
            <a:picLocks noChangeAspect="1" noChangeArrowheads="1"/>
          </p:cNvPicPr>
          <p:nvPr/>
        </p:nvPicPr>
        <p:blipFill>
          <a:blip r:embed="rId5"/>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2238348048"/>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Parameters</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65</a:t>
            </a:fld>
            <a:endParaRPr kumimoji="0" lang="en-US" dirty="0"/>
          </a:p>
        </p:txBody>
      </p:sp>
      <p:sp>
        <p:nvSpPr>
          <p:cNvPr id="9" name="TextBox 8"/>
          <p:cNvSpPr txBox="1"/>
          <p:nvPr/>
        </p:nvSpPr>
        <p:spPr>
          <a:xfrm>
            <a:off x="274320" y="1003757"/>
            <a:ext cx="10149840" cy="4493538"/>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Parameters are dynamic values that can replace constant values in calculations, filters, and reference lines. For example, you may create a calculated field that returns true if Sales is greater than $500,000 and otherwise return false. You can replace the constant value of “500000” in the formula with a parameter. Then using the parameter control you can dynamically change the threshold in your calculation. Alternatively, you may have a filter to show the top 10 products by profit. You can replace the fixed value “10” in the filter to by a dynamic parameter so you can quickly look at the top 15, 20, and 30 products</a:t>
            </a:r>
            <a:r>
              <a:rPr lang="en-US" sz="1100" dirty="0" smtClean="0">
                <a:latin typeface="Calibri" panose="020F0502020204030204" pitchFamily="34" charset="0"/>
                <a:cs typeface="Calibri" panose="020F0502020204030204" pitchFamily="34" charset="0"/>
              </a:rPr>
              <a:t>.</a:t>
            </a:r>
          </a:p>
          <a:p>
            <a:endParaRPr lang="en-US" sz="1100" dirty="0">
              <a:latin typeface="Calibri" panose="020F0502020204030204" pitchFamily="34" charset="0"/>
              <a:cs typeface="Calibri" panose="020F0502020204030204" pitchFamily="34" charset="0"/>
            </a:endParaRPr>
          </a:p>
          <a:p>
            <a:r>
              <a:rPr lang="en-US" sz="1100" b="1" dirty="0">
                <a:latin typeface="Calibri" panose="020F0502020204030204" pitchFamily="34" charset="0"/>
                <a:cs typeface="Calibri" panose="020F0502020204030204" pitchFamily="34" charset="0"/>
              </a:rPr>
              <a:t>Creating Parameters</a:t>
            </a:r>
          </a:p>
          <a:p>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You can create a new parameter based on a selected field in the Data pane, or you can create a new parameter from any location where you can use a parameter (for example, as you add a reference line or create a filter). Follow the instructions below to create a new parameter from the Data pane.</a:t>
            </a:r>
          </a:p>
          <a:p>
            <a:r>
              <a:rPr lang="en-US" sz="1100" dirty="0">
                <a:latin typeface="Calibri" panose="020F0502020204030204" pitchFamily="34" charset="0"/>
                <a:cs typeface="Calibri" panose="020F0502020204030204" pitchFamily="34" charset="0"/>
              </a:rPr>
              <a:t>In the Data pane, right-click (Control-click on a Mac) a field to base the parameter on and select Create &gt; Parameter.</a:t>
            </a:r>
          </a:p>
          <a:p>
            <a:r>
              <a:rPr lang="en-US" sz="1100" dirty="0">
                <a:latin typeface="Calibri" panose="020F0502020204030204" pitchFamily="34" charset="0"/>
                <a:cs typeface="Calibri" panose="020F0502020204030204" pitchFamily="34" charset="0"/>
              </a:rPr>
              <a:t>Alternatively, you can use the drop-down arrow in the upper right corner and select </a:t>
            </a:r>
            <a:r>
              <a:rPr lang="en-US" sz="1100" b="1" dirty="0">
                <a:latin typeface="Calibri" panose="020F0502020204030204" pitchFamily="34" charset="0"/>
                <a:cs typeface="Calibri" panose="020F0502020204030204" pitchFamily="34" charset="0"/>
              </a:rPr>
              <a:t>Create Parameter</a:t>
            </a:r>
            <a:r>
              <a:rPr lang="en-US" sz="1100" dirty="0" smtClean="0">
                <a:latin typeface="Calibri" panose="020F0502020204030204" pitchFamily="34" charset="0"/>
                <a:cs typeface="Calibri" panose="020F0502020204030204" pitchFamily="34" charset="0"/>
              </a:rPr>
              <a:t>.</a:t>
            </a:r>
          </a:p>
          <a:p>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In the Create Parameter dialog box, give the field a Name and optionally write a Comment to describe the parameter</a:t>
            </a:r>
            <a:r>
              <a:rPr lang="en-US" sz="1100" dirty="0" smtClean="0">
                <a:latin typeface="Calibri" panose="020F0502020204030204" pitchFamily="34" charset="0"/>
                <a:cs typeface="Calibri" panose="020F0502020204030204" pitchFamily="34" charset="0"/>
              </a:rPr>
              <a:t>.</a:t>
            </a: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Specify the data type for the values it will accept:</a:t>
            </a:r>
          </a:p>
          <a:p>
            <a:endParaRPr lang="en-US" sz="1100" dirty="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p:txBody>
      </p:sp>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026" name="Picture 2" descr="https://onlinehelp.tableau.com/current/pro/desktop/en-us/Img/parameters3.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977772" y="2438401"/>
            <a:ext cx="1415316" cy="1600200"/>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https://onlinehelp.tableau.com/current/pro/desktop/en-us/Img/parameters4.p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381000" y="3238501"/>
            <a:ext cx="4029075" cy="1382187"/>
          </a:xfrm>
          <a:prstGeom prst="rect">
            <a:avLst/>
          </a:prstGeom>
          <a:noFill/>
          <a:extLst>
            <a:ext uri="{909E8E84-426E-40DD-AFC4-6F175D3DCCD1}">
              <a14:hiddenFill xmlns="" xmlns:a14="http://schemas.microsoft.com/office/drawing/2010/main">
                <a:solidFill>
                  <a:srgbClr val="FFFFFF"/>
                </a:solidFill>
              </a14:hiddenFill>
            </a:ext>
          </a:extLst>
        </p:spPr>
      </p:pic>
      <p:pic>
        <p:nvPicPr>
          <p:cNvPr id="1030" name="Picture 6" descr="https://onlinehelp.tableau.com/current/pro/desktop/en-us/Img/parameters5.png"/>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381000" y="4973605"/>
            <a:ext cx="3171825" cy="1085850"/>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10"/>
          <p:cNvPicPr>
            <a:picLocks noChangeAspect="1" noChangeArrowheads="1"/>
          </p:cNvPicPr>
          <p:nvPr/>
        </p:nvPicPr>
        <p:blipFill>
          <a:blip r:embed="rId6"/>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2947322323"/>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Parameters</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66</a:t>
            </a:fld>
            <a:endParaRPr kumimoji="0" lang="en-US" dirty="0"/>
          </a:p>
        </p:txBody>
      </p:sp>
      <p:sp>
        <p:nvSpPr>
          <p:cNvPr id="9" name="TextBox 8"/>
          <p:cNvSpPr txBox="1"/>
          <p:nvPr/>
        </p:nvSpPr>
        <p:spPr>
          <a:xfrm>
            <a:off x="274320" y="1003757"/>
            <a:ext cx="10149840" cy="5847755"/>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Specify a current value. This is the default value for the parameter</a:t>
            </a:r>
            <a:r>
              <a:rPr lang="en-US" sz="1100" dirty="0" smtClean="0">
                <a:latin typeface="Calibri" panose="020F0502020204030204" pitchFamily="34" charset="0"/>
                <a:cs typeface="Calibri" panose="020F0502020204030204" pitchFamily="34" charset="0"/>
              </a:rPr>
              <a:t>.</a:t>
            </a: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Specify the display format to use in the parameter control</a:t>
            </a:r>
            <a:r>
              <a:rPr lang="en-US" sz="1100" dirty="0" smtClean="0">
                <a:latin typeface="Calibri" panose="020F0502020204030204" pitchFamily="34" charset="0"/>
                <a:cs typeface="Calibri" panose="020F0502020204030204" pitchFamily="34" charset="0"/>
              </a:rPr>
              <a:t>.</a:t>
            </a: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Specify how the parameter will accept values. You can select from the following options:</a:t>
            </a:r>
          </a:p>
          <a:p>
            <a:r>
              <a:rPr lang="en-US" sz="1100" dirty="0">
                <a:latin typeface="Calibri" panose="020F0502020204030204" pitchFamily="34" charset="0"/>
                <a:cs typeface="Calibri" panose="020F0502020204030204" pitchFamily="34" charset="0"/>
              </a:rPr>
              <a:t>All - the parameter control is a simple type in field.</a:t>
            </a:r>
          </a:p>
          <a:p>
            <a:r>
              <a:rPr lang="en-US" sz="1100" dirty="0">
                <a:latin typeface="Calibri" panose="020F0502020204030204" pitchFamily="34" charset="0"/>
                <a:cs typeface="Calibri" panose="020F0502020204030204" pitchFamily="34" charset="0"/>
              </a:rPr>
              <a:t>List - the parameter control provides a list of possible values for you to select from.</a:t>
            </a:r>
          </a:p>
          <a:p>
            <a:r>
              <a:rPr lang="en-US" sz="1100" dirty="0">
                <a:latin typeface="Calibri" panose="020F0502020204030204" pitchFamily="34" charset="0"/>
                <a:cs typeface="Calibri" panose="020F0502020204030204" pitchFamily="34" charset="0"/>
              </a:rPr>
              <a:t>Range - the parameter control lets you select values within a specified range.</a:t>
            </a:r>
          </a:p>
          <a:p>
            <a:r>
              <a:rPr lang="en-US" sz="1100" dirty="0">
                <a:latin typeface="Calibri" panose="020F0502020204030204" pitchFamily="34" charset="0"/>
                <a:cs typeface="Calibri" panose="020F0502020204030204" pitchFamily="34" charset="0"/>
              </a:rPr>
              <a:t>The availability of these options is determined by the data type</a:t>
            </a:r>
            <a:r>
              <a:rPr lang="en-US" sz="1100" dirty="0" smtClean="0">
                <a:latin typeface="Calibri" panose="020F0502020204030204" pitchFamily="34" charset="0"/>
                <a:cs typeface="Calibri" panose="020F0502020204030204" pitchFamily="34" charset="0"/>
              </a:rPr>
              <a:t>.</a:t>
            </a:r>
          </a:p>
          <a:p>
            <a:r>
              <a:rPr lang="en-US" sz="1100" dirty="0" smtClean="0">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For example, a string parameter can only accept all values or a list. It does not support a range.</a:t>
            </a:r>
          </a:p>
          <a:p>
            <a:r>
              <a:rPr lang="en-US" sz="1100" dirty="0">
                <a:latin typeface="Calibri" panose="020F0502020204030204" pitchFamily="34" charset="0"/>
                <a:cs typeface="Calibri" panose="020F0502020204030204" pitchFamily="34" charset="0"/>
              </a:rPr>
              <a:t>If you select List, you must specify the list of values. Click in the left column to type a value. </a:t>
            </a:r>
            <a:endParaRPr lang="en-US" sz="1100" dirty="0" smtClean="0">
              <a:latin typeface="Calibri" panose="020F0502020204030204" pitchFamily="34" charset="0"/>
              <a:cs typeface="Calibri" panose="020F0502020204030204" pitchFamily="34" charset="0"/>
            </a:endParaRPr>
          </a:p>
          <a:p>
            <a:r>
              <a:rPr lang="en-US" sz="1100" dirty="0" smtClean="0">
                <a:latin typeface="Calibri" panose="020F0502020204030204" pitchFamily="34" charset="0"/>
                <a:cs typeface="Calibri" panose="020F0502020204030204" pitchFamily="34" charset="0"/>
              </a:rPr>
              <a:t>Each </a:t>
            </a:r>
            <a:r>
              <a:rPr lang="en-US" sz="1100" dirty="0">
                <a:latin typeface="Calibri" panose="020F0502020204030204" pitchFamily="34" charset="0"/>
                <a:cs typeface="Calibri" panose="020F0502020204030204" pitchFamily="34" charset="0"/>
              </a:rPr>
              <a:t>value can also have a display alias. You can copy and paste a list of values by clicking Paste from Clipboard. </a:t>
            </a:r>
            <a:endParaRPr lang="en-US" sz="1100" dirty="0" smtClean="0">
              <a:latin typeface="Calibri" panose="020F0502020204030204" pitchFamily="34" charset="0"/>
              <a:cs typeface="Calibri" panose="020F0502020204030204" pitchFamily="34" charset="0"/>
            </a:endParaRPr>
          </a:p>
          <a:p>
            <a:r>
              <a:rPr lang="en-US" sz="1100" dirty="0" smtClean="0">
                <a:latin typeface="Calibri" panose="020F0502020204030204" pitchFamily="34" charset="0"/>
                <a:cs typeface="Calibri" panose="020F0502020204030204" pitchFamily="34" charset="0"/>
              </a:rPr>
              <a:t>Alternatively </a:t>
            </a:r>
            <a:r>
              <a:rPr lang="en-US" sz="1100" dirty="0">
                <a:latin typeface="Calibri" panose="020F0502020204030204" pitchFamily="34" charset="0"/>
                <a:cs typeface="Calibri" panose="020F0502020204030204" pitchFamily="34" charset="0"/>
              </a:rPr>
              <a:t>you can add the members of a field as the list of values by selecting Add from Field</a:t>
            </a:r>
            <a:r>
              <a:rPr lang="en-US" sz="1100" dirty="0" smtClean="0">
                <a:latin typeface="Calibri" panose="020F0502020204030204" pitchFamily="34" charset="0"/>
                <a:cs typeface="Calibri" panose="020F0502020204030204" pitchFamily="34" charset="0"/>
              </a:rPr>
              <a:t>.</a:t>
            </a:r>
          </a:p>
          <a:p>
            <a:endParaRPr lang="en-US" sz="1100" dirty="0" smtClean="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If you select Range you must specify a minimum, maximum and step size. For example, you can define a date range between January 1, 2010 and December 31, 2010, with the step size set to 1 month to create a parameter control that lets you select each month in 2010</a:t>
            </a:r>
            <a:r>
              <a:rPr lang="en-US" sz="1100" dirty="0" smtClean="0">
                <a:latin typeface="Calibri" panose="020F0502020204030204" pitchFamily="34" charset="0"/>
                <a:cs typeface="Calibri" panose="020F0502020204030204" pitchFamily="34" charset="0"/>
              </a:rPr>
              <a:t>.</a:t>
            </a:r>
          </a:p>
          <a:p>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When finished, click OK</a:t>
            </a:r>
            <a:r>
              <a:rPr lang="en-US" sz="1100" dirty="0" smtClean="0">
                <a:latin typeface="Calibri" panose="020F0502020204030204" pitchFamily="34" charset="0"/>
                <a:cs typeface="Calibri" panose="020F0502020204030204" pitchFamily="34" charset="0"/>
              </a:rPr>
              <a:t>.\</a:t>
            </a:r>
          </a:p>
          <a:p>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The parameter is listed in the Parameters section at the bottom of the Data pane</a:t>
            </a:r>
            <a:r>
              <a:rPr lang="en-US" sz="1100" dirty="0" smtClean="0">
                <a:latin typeface="Calibri" panose="020F0502020204030204" pitchFamily="34" charset="0"/>
                <a:cs typeface="Calibri" panose="020F0502020204030204" pitchFamily="34" charset="0"/>
              </a:rPr>
              <a:t>.</a:t>
            </a:r>
          </a:p>
          <a:p>
            <a:r>
              <a:rPr lang="en-US" sz="1100" dirty="0">
                <a:latin typeface="Calibri" panose="020F0502020204030204" pitchFamily="34" charset="0"/>
                <a:cs typeface="Calibri" panose="020F0502020204030204" pitchFamily="34" charset="0"/>
              </a:rPr>
              <a:t>It is also available everywhere else you can use a parameter—for example, </a:t>
            </a:r>
            <a:endParaRPr lang="en-US" sz="1100" dirty="0" smtClean="0">
              <a:latin typeface="Calibri" panose="020F0502020204030204" pitchFamily="34" charset="0"/>
              <a:cs typeface="Calibri" panose="020F0502020204030204" pitchFamily="34" charset="0"/>
            </a:endParaRPr>
          </a:p>
          <a:p>
            <a:r>
              <a:rPr lang="en-US" sz="1100" dirty="0" smtClean="0">
                <a:latin typeface="Calibri" panose="020F0502020204030204" pitchFamily="34" charset="0"/>
                <a:cs typeface="Calibri" panose="020F0502020204030204" pitchFamily="34" charset="0"/>
              </a:rPr>
              <a:t>on </a:t>
            </a:r>
            <a:r>
              <a:rPr lang="en-US" sz="1100" dirty="0">
                <a:latin typeface="Calibri" panose="020F0502020204030204" pitchFamily="34" charset="0"/>
                <a:cs typeface="Calibri" panose="020F0502020204030204" pitchFamily="34" charset="0"/>
              </a:rPr>
              <a:t>the Top tab in the Filter dialog box, or in the Reference Line dialog box. </a:t>
            </a:r>
            <a:endParaRPr lang="en-US" sz="1100" dirty="0" smtClean="0">
              <a:latin typeface="Calibri" panose="020F0502020204030204" pitchFamily="34" charset="0"/>
              <a:cs typeface="Calibri" panose="020F0502020204030204" pitchFamily="34" charset="0"/>
            </a:endParaRPr>
          </a:p>
          <a:p>
            <a:r>
              <a:rPr lang="en-US" sz="1100" dirty="0" smtClean="0">
                <a:latin typeface="Calibri" panose="020F0502020204030204" pitchFamily="34" charset="0"/>
                <a:cs typeface="Calibri" panose="020F0502020204030204" pitchFamily="34" charset="0"/>
              </a:rPr>
              <a:t>Parameters </a:t>
            </a:r>
            <a:r>
              <a:rPr lang="en-US" sz="1100" dirty="0">
                <a:latin typeface="Calibri" panose="020F0502020204030204" pitchFamily="34" charset="0"/>
                <a:cs typeface="Calibri" panose="020F0502020204030204" pitchFamily="34" charset="0"/>
              </a:rPr>
              <a:t>are global across the workbook and can be used in any worksheet.</a:t>
            </a:r>
          </a:p>
          <a:p>
            <a:endParaRPr lang="en-US" sz="1100" dirty="0">
              <a:latin typeface="Calibri" panose="020F0502020204030204" pitchFamily="34" charset="0"/>
              <a:cs typeface="Calibri" panose="020F0502020204030204" pitchFamily="34" charset="0"/>
            </a:endParaRPr>
          </a:p>
        </p:txBody>
      </p:sp>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2050" name="Picture 2" descr="https://onlinehelp.tableau.com/current/pro/desktop/en-us/Img/parameters6.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7264431" y="1003757"/>
            <a:ext cx="3095625" cy="352426"/>
          </a:xfrm>
          <a:prstGeom prst="rect">
            <a:avLst/>
          </a:prstGeom>
          <a:noFill/>
          <a:extLst>
            <a:ext uri="{909E8E84-426E-40DD-AFC4-6F175D3DCCD1}">
              <a14:hiddenFill xmlns="" xmlns:a14="http://schemas.microsoft.com/office/drawing/2010/main">
                <a:solidFill>
                  <a:srgbClr val="FFFFFF"/>
                </a:solidFill>
              </a14:hiddenFill>
            </a:ext>
          </a:extLst>
        </p:spPr>
      </p:pic>
      <p:pic>
        <p:nvPicPr>
          <p:cNvPr id="2052" name="Picture 4" descr="https://onlinehelp.tableau.com/current/pro/desktop/en-us/Img/parameters7.p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6274117" y="1356183"/>
            <a:ext cx="4166235" cy="2065252"/>
          </a:xfrm>
          <a:prstGeom prst="rect">
            <a:avLst/>
          </a:prstGeom>
          <a:noFill/>
          <a:extLst>
            <a:ext uri="{909E8E84-426E-40DD-AFC4-6F175D3DCCD1}">
              <a14:hiddenFill xmlns="" xmlns:a14="http://schemas.microsoft.com/office/drawing/2010/main">
                <a:solidFill>
                  <a:srgbClr val="FFFFFF"/>
                </a:solidFill>
              </a14:hiddenFill>
            </a:ext>
          </a:extLst>
        </p:spPr>
      </p:pic>
      <p:pic>
        <p:nvPicPr>
          <p:cNvPr id="2054" name="Picture 6" descr="https://onlinehelp.tableau.com/current/pro/desktop/en-us/Img/parameters8.png"/>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6934200" y="3429001"/>
            <a:ext cx="3609644" cy="1653874"/>
          </a:xfrm>
          <a:prstGeom prst="rect">
            <a:avLst/>
          </a:prstGeom>
          <a:noFill/>
          <a:extLst>
            <a:ext uri="{909E8E84-426E-40DD-AFC4-6F175D3DCCD1}">
              <a14:hiddenFill xmlns="" xmlns:a14="http://schemas.microsoft.com/office/drawing/2010/main">
                <a:solidFill>
                  <a:srgbClr val="FFFFFF"/>
                </a:solidFill>
              </a14:hiddenFill>
            </a:ext>
          </a:extLst>
        </p:spPr>
      </p:pic>
      <p:pic>
        <p:nvPicPr>
          <p:cNvPr id="2056" name="Picture 8" descr="https://onlinehelp.tableau.com/current/pro/desktop/en-us/Img/parameters9.png"/>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6477000" y="5562600"/>
            <a:ext cx="3333750" cy="1094155"/>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10"/>
          <p:cNvPicPr>
            <a:picLocks noChangeAspect="1" noChangeArrowheads="1"/>
          </p:cNvPicPr>
          <p:nvPr/>
        </p:nvPicPr>
        <p:blipFill>
          <a:blip r:embed="rId7"/>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1456968347"/>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Actions</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67</a:t>
            </a:fld>
            <a:endParaRPr kumimoji="0" lang="en-US" dirty="0"/>
          </a:p>
        </p:txBody>
      </p:sp>
      <p:sp>
        <p:nvSpPr>
          <p:cNvPr id="9" name="TextBox 8"/>
          <p:cNvSpPr txBox="1"/>
          <p:nvPr/>
        </p:nvSpPr>
        <p:spPr>
          <a:xfrm>
            <a:off x="274320" y="1003757"/>
            <a:ext cx="10149840" cy="4324261"/>
          </a:xfrm>
          <a:prstGeom prst="rect">
            <a:avLst/>
          </a:prstGeom>
          <a:noFill/>
        </p:spPr>
        <p:txBody>
          <a:bodyPr wrap="square" rtlCol="0">
            <a:spAutoFit/>
          </a:bodyPr>
          <a:lstStyle/>
          <a:p>
            <a:r>
              <a:rPr lang="en-US" sz="1100" dirty="0" smtClean="0">
                <a:latin typeface="Calibri" panose="020F0502020204030204" pitchFamily="34" charset="0"/>
                <a:cs typeface="Calibri" panose="020F0502020204030204" pitchFamily="34" charset="0"/>
              </a:rPr>
              <a:t>Tableau </a:t>
            </a:r>
            <a:r>
              <a:rPr lang="en-US" sz="1100" dirty="0">
                <a:latin typeface="Calibri" panose="020F0502020204030204" pitchFamily="34" charset="0"/>
                <a:cs typeface="Calibri" panose="020F0502020204030204" pitchFamily="34" charset="0"/>
              </a:rPr>
              <a:t>allows you to add context and interactivity to your data using actions. Link to web pages, files, and other Tableau worksheets directly from your analytical results. Use the data in one view to filter data in another as you create guided analytical stories. Finally, call attention to specific results using highlighting.</a:t>
            </a:r>
          </a:p>
          <a:p>
            <a:r>
              <a:rPr lang="en-US" sz="1100" dirty="0">
                <a:latin typeface="Calibri" panose="020F0502020204030204" pitchFamily="34" charset="0"/>
                <a:cs typeface="Calibri" panose="020F0502020204030204" pitchFamily="34" charset="0"/>
              </a:rPr>
              <a:t>For example, in a dashboard showing home sales by neighborhood you could use actions to help you quickly see relevant information for a selected neighborhood. Select a neighborhood in one view which then highlights the related houses in a map view, filters a list of the houses sold, and opens a web page showing census data for the neighborhood</a:t>
            </a:r>
            <a:r>
              <a:rPr lang="en-US" sz="1100" dirty="0" smtClean="0">
                <a:latin typeface="Calibri" panose="020F0502020204030204" pitchFamily="34" charset="0"/>
                <a:cs typeface="Calibri" panose="020F0502020204030204" pitchFamily="34" charset="0"/>
              </a:rPr>
              <a:t>.</a:t>
            </a:r>
          </a:p>
          <a:p>
            <a:endParaRPr lang="en-US" sz="1100" dirty="0">
              <a:latin typeface="Calibri" panose="020F0502020204030204" pitchFamily="34" charset="0"/>
              <a:cs typeface="Calibri" panose="020F0502020204030204" pitchFamily="34" charset="0"/>
            </a:endParaRPr>
          </a:p>
          <a:p>
            <a:r>
              <a:rPr lang="en-US" sz="1100" dirty="0">
                <a:solidFill>
                  <a:schemeClr val="bg1">
                    <a:lumMod val="75000"/>
                  </a:schemeClr>
                </a:solidFill>
                <a:latin typeface="Calibri" panose="020F0502020204030204" pitchFamily="34" charset="0"/>
                <a:cs typeface="Calibri" panose="020F0502020204030204" pitchFamily="34" charset="0"/>
              </a:rPr>
              <a:t>Note: Actions behave differently in workbooks that use cube data sources. Cube data sources do not accept actions from relational or other cube data sources. For example, suppose you have a workbook that contains a view that uses a MySQL data source, a second view that uses a cube data source A, and a third view that uses a cube data source B. Actions in a view that use the MySQL data source will not affect the views that use the cube data sources. However, actions in the view that use the cube A data source can affect the view that uses the MySQL data source. The view that uses the cube B data source will not be affected in this case</a:t>
            </a:r>
            <a:r>
              <a:rPr lang="en-US" sz="1100" dirty="0" smtClean="0">
                <a:solidFill>
                  <a:schemeClr val="bg1">
                    <a:lumMod val="75000"/>
                  </a:schemeClr>
                </a:solidFill>
                <a:latin typeface="Calibri" panose="020F0502020204030204" pitchFamily="34" charset="0"/>
                <a:cs typeface="Calibri" panose="020F0502020204030204" pitchFamily="34" charset="0"/>
              </a:rPr>
              <a:t>.</a:t>
            </a:r>
          </a:p>
          <a:p>
            <a:r>
              <a:rPr lang="en-US" sz="1100" dirty="0" smtClean="0">
                <a:latin typeface="Calibri" panose="020F0502020204030204" pitchFamily="34" charset="0"/>
                <a:cs typeface="Calibri" panose="020F0502020204030204" pitchFamily="34" charset="0"/>
              </a:rPr>
              <a:t>There </a:t>
            </a:r>
            <a:r>
              <a:rPr lang="en-US" sz="1100" dirty="0">
                <a:latin typeface="Calibri" panose="020F0502020204030204" pitchFamily="34" charset="0"/>
                <a:cs typeface="Calibri" panose="020F0502020204030204" pitchFamily="34" charset="0"/>
              </a:rPr>
              <a:t>are three kinds of actions in Tableau: Filter, Highlight, and URL actions</a:t>
            </a:r>
            <a:r>
              <a:rPr lang="en-US" sz="1100" dirty="0" smtClean="0">
                <a:latin typeface="Calibri" panose="020F0502020204030204" pitchFamily="34" charset="0"/>
                <a:cs typeface="Calibri" panose="020F0502020204030204" pitchFamily="34" charset="0"/>
              </a:rPr>
              <a:t>.</a:t>
            </a:r>
          </a:p>
          <a:p>
            <a:endParaRPr lang="en-US" sz="1100" dirty="0">
              <a:latin typeface="Calibri" panose="020F0502020204030204" pitchFamily="34" charset="0"/>
              <a:cs typeface="Calibri" panose="020F0502020204030204" pitchFamily="34" charset="0"/>
            </a:endParaRPr>
          </a:p>
          <a:p>
            <a:r>
              <a:rPr lang="en-US" sz="1100" b="1" dirty="0" smtClean="0">
                <a:latin typeface="Calibri" panose="020F0502020204030204" pitchFamily="34" charset="0"/>
                <a:cs typeface="Calibri" panose="020F0502020204030204" pitchFamily="34" charset="0"/>
              </a:rPr>
              <a:t>Filter Actions:</a:t>
            </a:r>
          </a:p>
          <a:p>
            <a:endParaRPr lang="en-US" sz="1100" b="1"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Filter actions are a way to send information between worksheets. Typically a filter action is used to send information from a selected mark to another sheet showing related information. For example, when looking at a view showing the sales price of houses, you may want to be able to select a particular house and show all comparable houses in a different view. You could define a filter action to accomplish this task. First you need to decide what comparable means. In this case, say that comparable houses are houses with a similar sale price and square footage. A filter action to show comparable houses can be defined by selecting a destination worksheet and defining filters on sales price and square footage.</a:t>
            </a:r>
          </a:p>
          <a:p>
            <a:r>
              <a:rPr lang="en-US" sz="1100" dirty="0">
                <a:latin typeface="Calibri" panose="020F0502020204030204" pitchFamily="34" charset="0"/>
                <a:cs typeface="Calibri" panose="020F0502020204030204" pitchFamily="34" charset="0"/>
              </a:rPr>
              <a:t>Filter actions work by sending the data values of the relevant source fields as filters to the destination sheet. If you launch the filter action described in this example from a house that sold for $450,000, the destination sheet will have a filter to only show houses that sold for the same amount.</a:t>
            </a:r>
          </a:p>
          <a:p>
            <a:endParaRPr lang="en-US" sz="1100" dirty="0" smtClean="0">
              <a:solidFill>
                <a:schemeClr val="bg1">
                  <a:lumMod val="75000"/>
                </a:schemeClr>
              </a:solidFill>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r>
              <a:rPr lang="en-US" sz="1100" dirty="0" smtClean="0">
                <a:latin typeface="Calibri" panose="020F0502020204030204" pitchFamily="34" charset="0"/>
                <a:cs typeface="Calibri" panose="020F0502020204030204" pitchFamily="34" charset="0"/>
              </a:rPr>
              <a:t>1. On </a:t>
            </a:r>
            <a:r>
              <a:rPr lang="en-US" sz="1100" dirty="0">
                <a:latin typeface="Calibri" panose="020F0502020204030204" pitchFamily="34" charset="0"/>
                <a:cs typeface="Calibri" panose="020F0502020204030204" pitchFamily="34" charset="0"/>
              </a:rPr>
              <a:t>a worksheet, select Worksheet &gt; Actions. From a dashboard, select Dashboard &gt; Actions.</a:t>
            </a:r>
          </a:p>
          <a:p>
            <a:r>
              <a:rPr lang="en-US" sz="1100" dirty="0" smtClean="0">
                <a:latin typeface="Calibri" panose="020F0502020204030204" pitchFamily="34" charset="0"/>
                <a:cs typeface="Calibri" panose="020F0502020204030204" pitchFamily="34" charset="0"/>
              </a:rPr>
              <a:t>2. In </a:t>
            </a:r>
            <a:r>
              <a:rPr lang="en-US" sz="1100" dirty="0">
                <a:latin typeface="Calibri" panose="020F0502020204030204" pitchFamily="34" charset="0"/>
                <a:cs typeface="Calibri" panose="020F0502020204030204" pitchFamily="34" charset="0"/>
              </a:rPr>
              <a:t>the Actions dialog box, click Add Action and then select Filter.</a:t>
            </a:r>
            <a:endParaRPr lang="en-US" sz="1100" dirty="0" smtClean="0">
              <a:latin typeface="Calibri" panose="020F0502020204030204" pitchFamily="34" charset="0"/>
              <a:cs typeface="Calibri" panose="020F0502020204030204" pitchFamily="34" charset="0"/>
            </a:endParaRPr>
          </a:p>
        </p:txBody>
      </p:sp>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4098" name="Picture 2" descr="https://onlinehelp.tableau.com/current/pro/desktop/en-us/Img/filteraction1.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791200" y="4571999"/>
            <a:ext cx="3810000" cy="2149233"/>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p:cNvPicPr>
            <a:picLocks noChangeAspect="1" noChangeArrowheads="1"/>
          </p:cNvPicPr>
          <p:nvPr/>
        </p:nvPicPr>
        <p:blipFill>
          <a:blip r:embed="rId4"/>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1015872668"/>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Actions</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68</a:t>
            </a:fld>
            <a:endParaRPr kumimoji="0" lang="en-US" dirty="0"/>
          </a:p>
        </p:txBody>
      </p:sp>
      <p:sp>
        <p:nvSpPr>
          <p:cNvPr id="9" name="TextBox 8"/>
          <p:cNvSpPr txBox="1"/>
          <p:nvPr/>
        </p:nvSpPr>
        <p:spPr>
          <a:xfrm>
            <a:off x="274320" y="1003757"/>
            <a:ext cx="10149840" cy="5339923"/>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In the subsequent dialog box specify a name for the Action.</a:t>
            </a:r>
          </a:p>
          <a:p>
            <a:r>
              <a:rPr lang="en-US" sz="1100" dirty="0">
                <a:latin typeface="Calibri" panose="020F0502020204030204" pitchFamily="34" charset="0"/>
                <a:cs typeface="Calibri" panose="020F0502020204030204" pitchFamily="34" charset="0"/>
              </a:rPr>
              <a:t>Use a name that defines the action. If you choose to run the action using the menu the name is the option that shows on the menu. For example, when sending housing information from one sheet to a map, the name could be “Map all comparable houses sold in February” You can use variables in the name that will be filled in based on the values of the selected field</a:t>
            </a:r>
            <a:r>
              <a:rPr lang="en-US" sz="1100" dirty="0" smtClean="0">
                <a:latin typeface="Calibri" panose="020F0502020204030204" pitchFamily="34" charset="0"/>
                <a:cs typeface="Calibri" panose="020F0502020204030204" pitchFamily="34" charset="0"/>
              </a:rPr>
              <a:t>.</a:t>
            </a: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Use the drop-down list to select a source sheet or data source. When you select a data source or dashboard sheet you can further refine by selecting the individual sheets you want to launch the action from</a:t>
            </a:r>
            <a:r>
              <a:rPr lang="en-US" sz="1100" dirty="0" smtClean="0">
                <a:latin typeface="Calibri" panose="020F0502020204030204" pitchFamily="34" charset="0"/>
                <a:cs typeface="Calibri" panose="020F0502020204030204" pitchFamily="34" charset="0"/>
              </a:rPr>
              <a:t>.</a:t>
            </a:r>
          </a:p>
          <a:p>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Then select how you want to launch the action. Select one of the following options:</a:t>
            </a:r>
          </a:p>
          <a:p>
            <a:r>
              <a:rPr lang="en-US" sz="1100" b="1" dirty="0">
                <a:latin typeface="Calibri" panose="020F0502020204030204" pitchFamily="34" charset="0"/>
                <a:cs typeface="Calibri" panose="020F0502020204030204" pitchFamily="34" charset="0"/>
              </a:rPr>
              <a:t>Hover</a:t>
            </a:r>
            <a:r>
              <a:rPr lang="en-US" sz="1100" dirty="0">
                <a:latin typeface="Calibri" panose="020F0502020204030204" pitchFamily="34" charset="0"/>
                <a:cs typeface="Calibri" panose="020F0502020204030204" pitchFamily="34" charset="0"/>
              </a:rPr>
              <a:t> - rest the pointer over a mark in the view to run the action. </a:t>
            </a:r>
            <a:endParaRPr lang="en-US" sz="1100" dirty="0" smtClean="0">
              <a:latin typeface="Calibri" panose="020F0502020204030204" pitchFamily="34" charset="0"/>
              <a:cs typeface="Calibri" panose="020F0502020204030204" pitchFamily="34" charset="0"/>
            </a:endParaRPr>
          </a:p>
          <a:p>
            <a:r>
              <a:rPr lang="en-US" sz="1100" dirty="0" smtClean="0">
                <a:latin typeface="Calibri" panose="020F0502020204030204" pitchFamily="34" charset="0"/>
                <a:cs typeface="Calibri" panose="020F0502020204030204" pitchFamily="34" charset="0"/>
              </a:rPr>
              <a:t>This </a:t>
            </a:r>
            <a:r>
              <a:rPr lang="en-US" sz="1100" dirty="0">
                <a:latin typeface="Calibri" panose="020F0502020204030204" pitchFamily="34" charset="0"/>
                <a:cs typeface="Calibri" panose="020F0502020204030204" pitchFamily="34" charset="0"/>
              </a:rPr>
              <a:t>option works well for highlight and filter actions within a dashboard.</a:t>
            </a:r>
          </a:p>
          <a:p>
            <a:r>
              <a:rPr lang="en-US" sz="1100" b="1" dirty="0">
                <a:latin typeface="Calibri" panose="020F0502020204030204" pitchFamily="34" charset="0"/>
                <a:cs typeface="Calibri" panose="020F0502020204030204" pitchFamily="34" charset="0"/>
              </a:rPr>
              <a:t>Select</a:t>
            </a:r>
            <a:r>
              <a:rPr lang="en-US" sz="1100" dirty="0">
                <a:latin typeface="Calibri" panose="020F0502020204030204" pitchFamily="34" charset="0"/>
                <a:cs typeface="Calibri" panose="020F0502020204030204" pitchFamily="34" charset="0"/>
              </a:rPr>
              <a:t> - click on a mark in the view to run the action. This option works well for all types of actions.</a:t>
            </a:r>
          </a:p>
          <a:p>
            <a:r>
              <a:rPr lang="en-US" sz="1100" b="1" dirty="0">
                <a:latin typeface="Calibri" panose="020F0502020204030204" pitchFamily="34" charset="0"/>
                <a:cs typeface="Calibri" panose="020F0502020204030204" pitchFamily="34" charset="0"/>
              </a:rPr>
              <a:t>Menu</a:t>
            </a:r>
            <a:r>
              <a:rPr lang="en-US" sz="1100" dirty="0">
                <a:latin typeface="Calibri" panose="020F0502020204030204" pitchFamily="34" charset="0"/>
                <a:cs typeface="Calibri" panose="020F0502020204030204" pitchFamily="34" charset="0"/>
              </a:rPr>
              <a:t> -right-click (control-click on Mac) a selected mark in the view and then select an option on a </a:t>
            </a:r>
            <a:endParaRPr lang="en-US" sz="1100" dirty="0" smtClean="0">
              <a:latin typeface="Calibri" panose="020F0502020204030204" pitchFamily="34" charset="0"/>
              <a:cs typeface="Calibri" panose="020F0502020204030204" pitchFamily="34" charset="0"/>
            </a:endParaRPr>
          </a:p>
          <a:p>
            <a:r>
              <a:rPr lang="en-US" sz="1100" dirty="0" smtClean="0">
                <a:latin typeface="Calibri" panose="020F0502020204030204" pitchFamily="34" charset="0"/>
                <a:cs typeface="Calibri" panose="020F0502020204030204" pitchFamily="34" charset="0"/>
              </a:rPr>
              <a:t>the </a:t>
            </a:r>
            <a:r>
              <a:rPr lang="en-US" sz="1100" dirty="0">
                <a:latin typeface="Calibri" panose="020F0502020204030204" pitchFamily="34" charset="0"/>
                <a:cs typeface="Calibri" panose="020F0502020204030204" pitchFamily="34" charset="0"/>
              </a:rPr>
              <a:t>context menu. This option works well for filter and URL actions.</a:t>
            </a:r>
            <a:endParaRPr lang="en-US" sz="1100" dirty="0" smtClean="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Use the second drop-down list to select a target sheet. When you select a dashboard sheet </a:t>
            </a:r>
            <a:endParaRPr lang="en-US" sz="1100" dirty="0" smtClean="0">
              <a:latin typeface="Calibri" panose="020F0502020204030204" pitchFamily="34" charset="0"/>
              <a:cs typeface="Calibri" panose="020F0502020204030204" pitchFamily="34" charset="0"/>
            </a:endParaRPr>
          </a:p>
          <a:p>
            <a:r>
              <a:rPr lang="en-US" sz="1100" dirty="0" smtClean="0">
                <a:latin typeface="Calibri" panose="020F0502020204030204" pitchFamily="34" charset="0"/>
                <a:cs typeface="Calibri" panose="020F0502020204030204" pitchFamily="34" charset="0"/>
              </a:rPr>
              <a:t>you </a:t>
            </a:r>
            <a:r>
              <a:rPr lang="en-US" sz="1100" dirty="0">
                <a:latin typeface="Calibri" panose="020F0502020204030204" pitchFamily="34" charset="0"/>
                <a:cs typeface="Calibri" panose="020F0502020204030204" pitchFamily="34" charset="0"/>
              </a:rPr>
              <a:t>can further refine the target by selecting one or more sheets within the dashboard</a:t>
            </a:r>
            <a:r>
              <a:rPr lang="en-US" sz="1100" dirty="0" smtClean="0">
                <a:latin typeface="Calibri" panose="020F0502020204030204" pitchFamily="34" charset="0"/>
                <a:cs typeface="Calibri" panose="020F0502020204030204" pitchFamily="34" charset="0"/>
              </a:rPr>
              <a:t>.</a:t>
            </a:r>
          </a:p>
          <a:p>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Specify what to do when the select is cleared in the view. You can select from the following options:</a:t>
            </a:r>
          </a:p>
          <a:p>
            <a:r>
              <a:rPr lang="en-US" sz="1100" dirty="0">
                <a:latin typeface="Calibri" panose="020F0502020204030204" pitchFamily="34" charset="0"/>
                <a:cs typeface="Calibri" panose="020F0502020204030204" pitchFamily="34" charset="0"/>
              </a:rPr>
              <a:t>Leave the filter - leaves the filter on the target sheets. The target views in the dashboard will show the filtered results.</a:t>
            </a:r>
          </a:p>
          <a:p>
            <a:r>
              <a:rPr lang="en-US" sz="1100" dirty="0">
                <a:latin typeface="Calibri" panose="020F0502020204030204" pitchFamily="34" charset="0"/>
                <a:cs typeface="Calibri" panose="020F0502020204030204" pitchFamily="34" charset="0"/>
              </a:rPr>
              <a:t>Show all values - changes the filter to include all values.</a:t>
            </a:r>
          </a:p>
          <a:p>
            <a:r>
              <a:rPr lang="en-US" sz="1100" dirty="0">
                <a:latin typeface="Calibri" panose="020F0502020204030204" pitchFamily="34" charset="0"/>
                <a:cs typeface="Calibri" panose="020F0502020204030204" pitchFamily="34" charset="0"/>
              </a:rPr>
              <a:t>Exclude all values - changes the filter to exclude all values. This option is useful when you are building dashboards that only show some sheets if a value in another sheet is selected.</a:t>
            </a:r>
          </a:p>
          <a:p>
            <a:r>
              <a:rPr lang="en-US" sz="1100" dirty="0">
                <a:latin typeface="Calibri" panose="020F0502020204030204" pitchFamily="34" charset="0"/>
                <a:cs typeface="Calibri" panose="020F0502020204030204" pitchFamily="34" charset="0"/>
              </a:rPr>
              <a:t>Setup one or more filters to specify the data that you want to show on the target sheets. You can filter on All Fields or define filters on Selected Fields.</a:t>
            </a:r>
          </a:p>
          <a:p>
            <a:r>
              <a:rPr lang="en-US" sz="1100" dirty="0">
                <a:latin typeface="Calibri" panose="020F0502020204030204" pitchFamily="34" charset="0"/>
                <a:cs typeface="Calibri" panose="020F0502020204030204" pitchFamily="34" charset="0"/>
              </a:rPr>
              <a:t>If you are defining filters for specific fields click Add Filter.</a:t>
            </a:r>
          </a:p>
          <a:p>
            <a:endParaRPr lang="en-US" sz="1100" dirty="0" smtClean="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p:txBody>
      </p:sp>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5122" name="Picture 2" descr="https://onlinehelp.tableau.com/current/pro/desktop/en-us/Img/filteraction2.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562600" y="1600200"/>
            <a:ext cx="4600575" cy="800100"/>
          </a:xfrm>
          <a:prstGeom prst="rect">
            <a:avLst/>
          </a:prstGeom>
          <a:noFill/>
          <a:extLst>
            <a:ext uri="{909E8E84-426E-40DD-AFC4-6F175D3DCCD1}">
              <a14:hiddenFill xmlns="" xmlns:a14="http://schemas.microsoft.com/office/drawing/2010/main">
                <a:solidFill>
                  <a:srgbClr val="FFFFFF"/>
                </a:solidFill>
              </a14:hiddenFill>
            </a:ext>
          </a:extLst>
        </p:spPr>
      </p:pic>
      <p:pic>
        <p:nvPicPr>
          <p:cNvPr id="5124" name="Picture 4" descr="https://onlinehelp.tableau.com/current/pro/desktop/en-us/Img/filteraction3.p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7089393" y="2590800"/>
            <a:ext cx="3305175" cy="1950259"/>
          </a:xfrm>
          <a:prstGeom prst="rect">
            <a:avLst/>
          </a:prstGeom>
          <a:noFill/>
          <a:extLst>
            <a:ext uri="{909E8E84-426E-40DD-AFC4-6F175D3DCCD1}">
              <a14:hiddenFill xmlns="" xmlns:a14="http://schemas.microsoft.com/office/drawing/2010/main">
                <a:solidFill>
                  <a:srgbClr val="FFFFFF"/>
                </a:solidFill>
              </a14:hiddenFill>
            </a:ext>
          </a:extLst>
        </p:spPr>
      </p:pic>
      <p:pic>
        <p:nvPicPr>
          <p:cNvPr id="5126" name="Picture 6" descr="https://onlinehelp.tableau.com/current/pro/desktop/en-us/Img/filteraction4.png"/>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5943600" y="3460285"/>
            <a:ext cx="993393" cy="919808"/>
          </a:xfrm>
          <a:prstGeom prst="rect">
            <a:avLst/>
          </a:prstGeom>
          <a:noFill/>
          <a:extLst>
            <a:ext uri="{909E8E84-426E-40DD-AFC4-6F175D3DCCD1}">
              <a14:hiddenFill xmlns="" xmlns:a14="http://schemas.microsoft.com/office/drawing/2010/main">
                <a:solidFill>
                  <a:srgbClr val="FFFFFF"/>
                </a:solidFill>
              </a14:hiddenFill>
            </a:ext>
          </a:extLst>
        </p:spPr>
      </p:pic>
      <p:pic>
        <p:nvPicPr>
          <p:cNvPr id="5128" name="Picture 8" descr="https://onlinehelp.tableau.com/current/pro/desktop/en-us/Img/filteraction5.png"/>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6629400" y="5638800"/>
            <a:ext cx="3252344" cy="1084115"/>
          </a:xfrm>
          <a:prstGeom prst="rect">
            <a:avLst/>
          </a:prstGeom>
          <a:noFill/>
          <a:extLst>
            <a:ext uri="{909E8E84-426E-40DD-AFC4-6F175D3DCCD1}">
              <a14:hiddenFill xmlns="" xmlns:a14="http://schemas.microsoft.com/office/drawing/2010/main">
                <a:solidFill>
                  <a:srgbClr val="FFFFFF"/>
                </a:solidFill>
              </a14:hiddenFill>
            </a:ext>
          </a:extLst>
        </p:spPr>
      </p:pic>
      <p:pic>
        <p:nvPicPr>
          <p:cNvPr id="5130" name="Picture 10" descr="https://onlinehelp.tableau.com/current/pro/desktop/en-us/Img/filteraction6.png"/>
          <p:cNvPicPr>
            <a:picLocks noChangeAspect="1" noChangeArrowheads="1"/>
          </p:cNvPicPr>
          <p:nvPr/>
        </p:nvPicPr>
        <p:blipFill>
          <a:blip r:embed="rId7">
            <a:extLst>
              <a:ext uri="{28A0092B-C50C-407E-A947-70E740481C1C}">
                <a14:useLocalDpi xmlns="" xmlns:a14="http://schemas.microsoft.com/office/drawing/2010/main" val="0"/>
              </a:ext>
            </a:extLst>
          </a:blip>
          <a:srcRect/>
          <a:stretch>
            <a:fillRect/>
          </a:stretch>
        </p:blipFill>
        <p:spPr bwMode="auto">
          <a:xfrm>
            <a:off x="3876776" y="5642499"/>
            <a:ext cx="2581275" cy="953086"/>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1"/>
          <p:cNvPicPr>
            <a:picLocks noChangeAspect="1" noChangeArrowheads="1"/>
          </p:cNvPicPr>
          <p:nvPr/>
        </p:nvPicPr>
        <p:blipFill>
          <a:blip r:embed="rId8"/>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672446929"/>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Actions</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69</a:t>
            </a:fld>
            <a:endParaRPr kumimoji="0" lang="en-US" dirty="0"/>
          </a:p>
        </p:txBody>
      </p:sp>
      <p:sp>
        <p:nvSpPr>
          <p:cNvPr id="9" name="TextBox 8"/>
          <p:cNvSpPr txBox="1"/>
          <p:nvPr/>
        </p:nvSpPr>
        <p:spPr>
          <a:xfrm>
            <a:off x="274320" y="1003757"/>
            <a:ext cx="10149840" cy="2800767"/>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In the Add Filter dialog box, select a source and target data sources and fields. When you run the action from a specific mark on the source sheet, a filter is added to the target sheet that only includes values for the target field that match the values of the source field. In the comparable houses sheet link example, the Source Field is Beds and the Target Field is Beds. That means when you launch the sheet link for a house that has three bedrooms, the destination worksheet will only show houses that also have three bedrooms.</a:t>
            </a:r>
          </a:p>
          <a:p>
            <a:endParaRPr lang="en-US" sz="1100" dirty="0" smtClean="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When finished, click OK three times to close all open dialog boxes and return to the view.</a:t>
            </a:r>
          </a:p>
          <a:p>
            <a:r>
              <a:rPr lang="en-US" sz="1100" dirty="0">
                <a:latin typeface="Calibri" panose="020F0502020204030204" pitchFamily="34" charset="0"/>
                <a:cs typeface="Calibri" panose="020F0502020204030204" pitchFamily="34" charset="0"/>
              </a:rPr>
              <a:t>If you are connected to a relational data source, you can add sheet links across data sources even if the field names are not exactly the same. One data source may have a field titled Latitude while another has a </a:t>
            </a:r>
            <a:r>
              <a:rPr lang="en-US" sz="1100" dirty="0" err="1">
                <a:latin typeface="Calibri" panose="020F0502020204030204" pitchFamily="34" charset="0"/>
                <a:cs typeface="Calibri" panose="020F0502020204030204" pitchFamily="34" charset="0"/>
              </a:rPr>
              <a:t>Lat</a:t>
            </a:r>
            <a:r>
              <a:rPr lang="en-US" sz="1100" dirty="0">
                <a:latin typeface="Calibri" panose="020F0502020204030204" pitchFamily="34" charset="0"/>
                <a:cs typeface="Calibri" panose="020F0502020204030204" pitchFamily="34" charset="0"/>
              </a:rPr>
              <a:t> field. Using the drop down lists in this dialog box, you can associate the Latitude field to the </a:t>
            </a:r>
            <a:r>
              <a:rPr lang="en-US" sz="1100" dirty="0" err="1">
                <a:latin typeface="Calibri" panose="020F0502020204030204" pitchFamily="34" charset="0"/>
                <a:cs typeface="Calibri" panose="020F0502020204030204" pitchFamily="34" charset="0"/>
              </a:rPr>
              <a:t>Lat</a:t>
            </a:r>
            <a:r>
              <a:rPr lang="en-US" sz="1100" dirty="0">
                <a:latin typeface="Calibri" panose="020F0502020204030204" pitchFamily="34" charset="0"/>
                <a:cs typeface="Calibri" panose="020F0502020204030204" pitchFamily="34" charset="0"/>
              </a:rPr>
              <a:t> field. When using a multidimensional data source, the destination sheet must use the same data source as the source sheet. Moreover, the source field names must match the destination field names. In Tableau, multidimensional data sources are supported only in Windows</a:t>
            </a:r>
            <a:r>
              <a:rPr lang="en-US" sz="1100" dirty="0" smtClean="0">
                <a:latin typeface="Calibri" panose="020F0502020204030204" pitchFamily="34" charset="0"/>
                <a:cs typeface="Calibri" panose="020F0502020204030204" pitchFamily="34" charset="0"/>
              </a:rPr>
              <a:t>.</a:t>
            </a: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r>
              <a:rPr lang="en-US" sz="1100" dirty="0">
                <a:solidFill>
                  <a:schemeClr val="bg1">
                    <a:lumMod val="75000"/>
                  </a:schemeClr>
                </a:solidFill>
                <a:latin typeface="Calibri" panose="020F0502020204030204" pitchFamily="34" charset="0"/>
                <a:cs typeface="Calibri" panose="020F0502020204030204" pitchFamily="34" charset="0"/>
              </a:rPr>
              <a:t>The fields available in the Target Field drop-down list are dependent on what you selected as the Source Field. Only fields with the same </a:t>
            </a:r>
            <a:endParaRPr lang="en-US" sz="1100" dirty="0" smtClean="0">
              <a:solidFill>
                <a:schemeClr val="bg1">
                  <a:lumMod val="75000"/>
                </a:schemeClr>
              </a:solidFill>
              <a:latin typeface="Calibri" panose="020F0502020204030204" pitchFamily="34" charset="0"/>
              <a:cs typeface="Calibri" panose="020F0502020204030204" pitchFamily="34" charset="0"/>
            </a:endParaRPr>
          </a:p>
          <a:p>
            <a:r>
              <a:rPr lang="en-US" sz="1100" dirty="0" smtClean="0">
                <a:solidFill>
                  <a:schemeClr val="bg1">
                    <a:lumMod val="75000"/>
                  </a:schemeClr>
                </a:solidFill>
                <a:latin typeface="Calibri" panose="020F0502020204030204" pitchFamily="34" charset="0"/>
                <a:cs typeface="Calibri" panose="020F0502020204030204" pitchFamily="34" charset="0"/>
              </a:rPr>
              <a:t>data </a:t>
            </a:r>
            <a:r>
              <a:rPr lang="en-US" sz="1100" dirty="0">
                <a:solidFill>
                  <a:schemeClr val="bg1">
                    <a:lumMod val="75000"/>
                  </a:schemeClr>
                </a:solidFill>
                <a:latin typeface="Calibri" panose="020F0502020204030204" pitchFamily="34" charset="0"/>
                <a:cs typeface="Calibri" panose="020F0502020204030204" pitchFamily="34" charset="0"/>
              </a:rPr>
              <a:t>type as the source field can be selected as a destination field.</a:t>
            </a:r>
            <a:endParaRPr lang="en-US" sz="1100" dirty="0" smtClean="0">
              <a:solidFill>
                <a:schemeClr val="bg1">
                  <a:lumMod val="75000"/>
                </a:schemeClr>
              </a:solidFill>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p:txBody>
      </p:sp>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6146" name="Picture 2" descr="https://onlinehelp.tableau.com/current/pro/desktop/en-us/Img/filteraction7.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686800" y="2743200"/>
            <a:ext cx="1601457" cy="1862807"/>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p:cNvPicPr>
            <a:picLocks noChangeAspect="1" noChangeArrowheads="1"/>
          </p:cNvPicPr>
          <p:nvPr/>
        </p:nvPicPr>
        <p:blipFill>
          <a:blip r:embed="rId4"/>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375137535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Visual </a:t>
            </a:r>
            <a:r>
              <a:rPr lang="en-US" dirty="0"/>
              <a:t>Cues and Icons</a:t>
            </a:r>
          </a:p>
        </p:txBody>
      </p:sp>
      <p:sp>
        <p:nvSpPr>
          <p:cNvPr id="3" name="TextBox 2"/>
          <p:cNvSpPr txBox="1"/>
          <p:nvPr/>
        </p:nvSpPr>
        <p:spPr>
          <a:xfrm>
            <a:off x="274320" y="1003756"/>
            <a:ext cx="10149840" cy="600164"/>
          </a:xfrm>
          <a:prstGeom prst="rect">
            <a:avLst/>
          </a:prstGeom>
          <a:noFill/>
        </p:spPr>
        <p:txBody>
          <a:bodyPr wrap="square" rtlCol="0">
            <a:spAutoFit/>
          </a:bodyPr>
          <a:lstStyle/>
          <a:p>
            <a:pPr algn="just"/>
            <a:r>
              <a:rPr lang="en-US" sz="1100" dirty="0" smtClean="0">
                <a:latin typeface="Calibri" panose="020F0502020204030204" pitchFamily="34" charset="0"/>
                <a:cs typeface="Calibri" panose="020F0502020204030204" pitchFamily="34" charset="0"/>
              </a:rPr>
              <a:t>Tableau </a:t>
            </a:r>
            <a:r>
              <a:rPr lang="en-US" sz="1100" dirty="0">
                <a:latin typeface="Calibri" panose="020F0502020204030204" pitchFamily="34" charset="0"/>
                <a:cs typeface="Calibri" panose="020F0502020204030204" pitchFamily="34" charset="0"/>
              </a:rPr>
              <a:t>provides many visual cues to help you evaluate the type of data that’s displayed in the Data pane and the state of a data view.</a:t>
            </a:r>
          </a:p>
          <a:p>
            <a:pPr algn="just"/>
            <a:endParaRPr lang="en-US" sz="1100" dirty="0">
              <a:latin typeface="Calibri" panose="020F0502020204030204" pitchFamily="34" charset="0"/>
              <a:cs typeface="Calibri" panose="020F0502020204030204" pitchFamily="34" charset="0"/>
            </a:endParaRPr>
          </a:p>
          <a:p>
            <a:pPr algn="just"/>
            <a:endParaRPr lang="en-US" sz="1100" dirty="0">
              <a:latin typeface="Calibri" panose="020F0502020204030204" pitchFamily="34" charset="0"/>
              <a:cs typeface="Calibri" panose="020F0502020204030204" pitchFamily="34" charset="0"/>
            </a:endParaRPr>
          </a:p>
        </p:txBody>
      </p:sp>
      <p:sp>
        <p:nvSpPr>
          <p:cNvPr id="4" name="Rectangle 3"/>
          <p:cNvSpPr/>
          <p:nvPr/>
        </p:nvSpPr>
        <p:spPr>
          <a:xfrm>
            <a:off x="365760" y="1303839"/>
            <a:ext cx="10058400" cy="769441"/>
          </a:xfrm>
          <a:prstGeom prst="rect">
            <a:avLst/>
          </a:prstGeom>
        </p:spPr>
        <p:txBody>
          <a:bodyPr wrap="square">
            <a:spAutoFit/>
          </a:bodyPr>
          <a:lstStyle/>
          <a:p>
            <a:r>
              <a:rPr lang="en-US" sz="1100" b="1" dirty="0"/>
              <a:t>Data sources in the Data pane</a:t>
            </a:r>
          </a:p>
          <a:p>
            <a:pPr algn="just"/>
            <a:r>
              <a:rPr lang="en-US" sz="1100" dirty="0">
                <a:latin typeface="Calibri" panose="020F0502020204030204" pitchFamily="34" charset="0"/>
                <a:cs typeface="Calibri" panose="020F0502020204030204" pitchFamily="34" charset="0"/>
              </a:rPr>
              <a:t>The following table explains each of the icons used to describe the type of data sources in the Data pane. Each icon in the table can be modified by one of two </a:t>
            </a:r>
            <a:r>
              <a:rPr lang="en-US" sz="1100" dirty="0" smtClean="0">
                <a:latin typeface="Calibri" panose="020F0502020204030204" pitchFamily="34" charset="0"/>
                <a:cs typeface="Calibri" panose="020F0502020204030204" pitchFamily="34" charset="0"/>
              </a:rPr>
              <a:t>indicators</a:t>
            </a:r>
          </a:p>
          <a:p>
            <a:pPr algn="just"/>
            <a:endParaRPr lang="en-US" sz="1100" dirty="0">
              <a:latin typeface="Calibri" panose="020F0502020204030204" pitchFamily="34" charset="0"/>
              <a:cs typeface="Calibri" panose="020F0502020204030204" pitchFamily="34" charset="0"/>
            </a:endParaRPr>
          </a:p>
          <a:p>
            <a:pPr algn="just"/>
            <a:endParaRPr lang="en-US" sz="1100" dirty="0">
              <a:latin typeface="Calibri" panose="020F0502020204030204" pitchFamily="34" charset="0"/>
              <a:cs typeface="Calibri" panose="020F0502020204030204" pitchFamily="34" charset="0"/>
            </a:endParaRPr>
          </a:p>
        </p:txBody>
      </p:sp>
      <p:pic>
        <p:nvPicPr>
          <p:cNvPr id="2058" name="Picture 10"/>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74320" y="1981201"/>
            <a:ext cx="7147560" cy="8493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89" name="Picture 41"/>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48640" y="2812881"/>
            <a:ext cx="8054340" cy="3025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Slide Number Placeholder 1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7</a:t>
            </a:fld>
            <a:endParaRPr kumimoji="0" lang="en-US" dirty="0"/>
          </a:p>
        </p:txBody>
      </p:sp>
      <p:sp>
        <p:nvSpPr>
          <p:cNvPr id="5" name="Footer Placeholder 4"/>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0" name="Picture 9"/>
          <p:cNvPicPr>
            <a:picLocks noChangeAspect="1" noChangeArrowheads="1"/>
          </p:cNvPicPr>
          <p:nvPr/>
        </p:nvPicPr>
        <p:blipFill>
          <a:blip r:embed="rId4"/>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425135400"/>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Aliases</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70</a:t>
            </a:fld>
            <a:endParaRPr kumimoji="0" lang="en-US" dirty="0"/>
          </a:p>
        </p:txBody>
      </p:sp>
      <p:sp>
        <p:nvSpPr>
          <p:cNvPr id="9" name="TextBox 8"/>
          <p:cNvSpPr txBox="1"/>
          <p:nvPr/>
        </p:nvSpPr>
        <p:spPr>
          <a:xfrm>
            <a:off x="274320" y="1003757"/>
            <a:ext cx="10149840" cy="4324261"/>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Aliases are alternate names for specific values within a dimension. For example, you may want to assign aliases for the values of the “Customer Segment” dimension. Perhaps you want the “Consumer” members of this field to display as “Home Consumer” in all views.</a:t>
            </a:r>
          </a:p>
          <a:p>
            <a:r>
              <a:rPr lang="en-US" sz="1100" dirty="0">
                <a:latin typeface="Calibri" panose="020F0502020204030204" pitchFamily="34" charset="0"/>
                <a:cs typeface="Calibri" panose="020F0502020204030204" pitchFamily="34" charset="0"/>
              </a:rPr>
              <a:t>Aliases can be created for the members of most dimensions in the Data pane. You cannot, however, define aliases for continuous dimensions and dates, and they do not apply to measures. The method for creating aliases depends on the type of data source you are using.</a:t>
            </a:r>
          </a:p>
          <a:p>
            <a:endParaRPr lang="en-US" sz="1100" dirty="0" smtClean="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r>
              <a:rPr lang="en-US" sz="1100" b="1" dirty="0">
                <a:latin typeface="Calibri" panose="020F0502020204030204" pitchFamily="34" charset="0"/>
                <a:cs typeface="Calibri" panose="020F0502020204030204" pitchFamily="34" charset="0"/>
              </a:rPr>
              <a:t>Groups</a:t>
            </a:r>
          </a:p>
          <a:p>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A group is a combination of dimension members that make higher level categories. For example, if you are working with a view that shows average test scores by major, you may want to group certain majors together to create major categories. English and History may be combined into a group called Liberal Arts while Biology and Physics may be grouped as Science Majors. Groups are useful for both correcting data errors (e.g., combining CA, Calif., and California into one) as well as answering "what if" type questions (e.g., "What if we combined the East and West regions</a:t>
            </a:r>
            <a:r>
              <a:rPr lang="en-US" sz="1100" dirty="0" smtClean="0">
                <a:latin typeface="Calibri" panose="020F0502020204030204" pitchFamily="34" charset="0"/>
                <a:cs typeface="Calibri" panose="020F0502020204030204" pitchFamily="34" charset="0"/>
              </a:rPr>
              <a:t>?).</a:t>
            </a:r>
          </a:p>
          <a:p>
            <a:endParaRPr lang="en-US" sz="1100" dirty="0">
              <a:latin typeface="Calibri" panose="020F0502020204030204" pitchFamily="34" charset="0"/>
              <a:cs typeface="Calibri" panose="020F0502020204030204" pitchFamily="34" charset="0"/>
            </a:endParaRPr>
          </a:p>
          <a:p>
            <a:r>
              <a:rPr lang="en-US" sz="1100" b="1" dirty="0">
                <a:latin typeface="Calibri" panose="020F0502020204030204" pitchFamily="34" charset="0"/>
                <a:cs typeface="Calibri" panose="020F0502020204030204" pitchFamily="34" charset="0"/>
              </a:rPr>
              <a:t>Creating Groups</a:t>
            </a:r>
          </a:p>
          <a:p>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You can create a group by selecting headers in the view or selecting marks. You can also create a group from a dimension in the Data pane. Regardless of how you create a group, a new group field is added to the Data pane. You can use the group field like other fields in the view, adding it to the Columns or Rows shelves, to the Marks card, or to the Filters shelf. When you create a group by selecting headers or marks in the view, the view is updated to use the grouped field.</a:t>
            </a:r>
          </a:p>
          <a:p>
            <a:r>
              <a:rPr lang="en-US" sz="1100" dirty="0">
                <a:latin typeface="Calibri" panose="020F0502020204030204" pitchFamily="34" charset="0"/>
                <a:cs typeface="Calibri" panose="020F0502020204030204" pitchFamily="34" charset="0"/>
              </a:rPr>
              <a:t>Correct data errors or combine dimension members</a:t>
            </a:r>
          </a:p>
          <a:p>
            <a:r>
              <a:rPr lang="en-US" sz="1100" dirty="0">
                <a:latin typeface="Calibri" panose="020F0502020204030204" pitchFamily="34" charset="0"/>
                <a:cs typeface="Calibri" panose="020F0502020204030204" pitchFamily="34" charset="0"/>
              </a:rPr>
              <a:t>If you are using groups to correct data errors (for example, to combine "CA" and "California") </a:t>
            </a:r>
            <a:r>
              <a:rPr lang="en-US" sz="1100" dirty="0" smtClean="0">
                <a:latin typeface="Calibri" panose="020F0502020204030204" pitchFamily="34" charset="0"/>
                <a:cs typeface="Calibri" panose="020F0502020204030204" pitchFamily="34" charset="0"/>
              </a:rPr>
              <a:t>or</a:t>
            </a:r>
          </a:p>
          <a:p>
            <a:r>
              <a:rPr lang="en-US" sz="1100" dirty="0" smtClean="0">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to combine dimensions members (for example, to combine "East" and "West" regions</a:t>
            </a:r>
            <a:r>
              <a:rPr lang="en-US" sz="1100" dirty="0" smtClean="0">
                <a:latin typeface="Calibri" panose="020F0502020204030204" pitchFamily="34" charset="0"/>
                <a:cs typeface="Calibri" panose="020F0502020204030204" pitchFamily="34" charset="0"/>
              </a:rPr>
              <a:t>),</a:t>
            </a:r>
          </a:p>
          <a:p>
            <a:r>
              <a:rPr lang="en-US" sz="1100" dirty="0" smtClean="0">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the easiest option is to select headers in the view.</a:t>
            </a:r>
          </a:p>
          <a:p>
            <a:r>
              <a:rPr lang="en-US" sz="1100" dirty="0">
                <a:latin typeface="Calibri" panose="020F0502020204030204" pitchFamily="34" charset="0"/>
                <a:cs typeface="Calibri" panose="020F0502020204030204" pitchFamily="34" charset="0"/>
              </a:rPr>
              <a:t>Press and hold the CTRL or Shift key on the keyboard to multi-select headers in the view. </a:t>
            </a:r>
            <a:endParaRPr lang="en-US" sz="1100" dirty="0" smtClean="0">
              <a:latin typeface="Calibri" panose="020F0502020204030204" pitchFamily="34" charset="0"/>
              <a:cs typeface="Calibri" panose="020F0502020204030204" pitchFamily="34" charset="0"/>
            </a:endParaRPr>
          </a:p>
          <a:p>
            <a:r>
              <a:rPr lang="en-US" sz="1100" dirty="0" smtClean="0">
                <a:latin typeface="Calibri" panose="020F0502020204030204" pitchFamily="34" charset="0"/>
                <a:cs typeface="Calibri" panose="020F0502020204030204" pitchFamily="34" charset="0"/>
              </a:rPr>
              <a:t>Click </a:t>
            </a:r>
            <a:r>
              <a:rPr lang="en-US" sz="1100" dirty="0">
                <a:latin typeface="Calibri" panose="020F0502020204030204" pitchFamily="34" charset="0"/>
                <a:cs typeface="Calibri" panose="020F0502020204030204" pitchFamily="34" charset="0"/>
              </a:rPr>
              <a:t>the Group button  on the toolbar.</a:t>
            </a:r>
          </a:p>
          <a:p>
            <a:r>
              <a:rPr lang="en-US" sz="1100" dirty="0">
                <a:latin typeface="Calibri" panose="020F0502020204030204" pitchFamily="34" charset="0"/>
                <a:cs typeface="Calibri" panose="020F0502020204030204" pitchFamily="34" charset="0"/>
              </a:rPr>
              <a:t>Alternatively, you can right-click and select Group or click the Group icon on the tooltip.</a:t>
            </a:r>
            <a:endParaRPr lang="en-US" sz="1100" dirty="0" smtClean="0">
              <a:latin typeface="Calibri" panose="020F0502020204030204" pitchFamily="34" charset="0"/>
              <a:cs typeface="Calibri" panose="020F0502020204030204" pitchFamily="34" charset="0"/>
            </a:endParaRPr>
          </a:p>
        </p:txBody>
      </p:sp>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026" name="Picture 2" descr="https://onlinehelp.tableau.com/current/pro/desktop/en-us/Img/ad-hoc2.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096000" y="4151151"/>
            <a:ext cx="2667000" cy="2574395"/>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p:cNvPicPr>
            <a:picLocks noChangeAspect="1" noChangeArrowheads="1"/>
          </p:cNvPicPr>
          <p:nvPr/>
        </p:nvPicPr>
        <p:blipFill>
          <a:blip r:embed="rId4"/>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4238276956"/>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Groups</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71</a:t>
            </a:fld>
            <a:endParaRPr kumimoji="0" lang="en-US" dirty="0"/>
          </a:p>
        </p:txBody>
      </p:sp>
      <p:sp>
        <p:nvSpPr>
          <p:cNvPr id="9" name="TextBox 8"/>
          <p:cNvSpPr txBox="1"/>
          <p:nvPr/>
        </p:nvSpPr>
        <p:spPr>
          <a:xfrm>
            <a:off x="274320" y="1003757"/>
            <a:ext cx="10149840" cy="4832092"/>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The selected members are combined into a single member. In this example, the view now shows the SUM(Sales) across all binders, envelopes and fasteners as a single mark. A default is automatically constructed using the combined member names. The dimension on the Rows or Columns shelf is replaced with the new grouped field</a:t>
            </a:r>
            <a:r>
              <a:rPr lang="en-US" sz="1100" dirty="0" smtClean="0">
                <a:latin typeface="Calibri" panose="020F0502020204030204" pitchFamily="34" charset="0"/>
                <a:cs typeface="Calibri" panose="020F0502020204030204" pitchFamily="34" charset="0"/>
              </a:rPr>
              <a:t>.</a:t>
            </a: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r>
              <a:rPr lang="en-US" sz="1100" b="1" dirty="0">
                <a:latin typeface="Calibri" panose="020F0502020204030204" pitchFamily="34" charset="0"/>
                <a:cs typeface="Calibri" panose="020F0502020204030204" pitchFamily="34" charset="0"/>
              </a:rPr>
              <a:t>Editing an Existing Group</a:t>
            </a:r>
          </a:p>
          <a:p>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After you have created a grouped field, you can add and remove members from the groups, create new groups, change the default group names, and change the name of the grouped field. You can make some changes directly in the view, and others through the Edit Group dialog box.</a:t>
            </a:r>
          </a:p>
          <a:p>
            <a:r>
              <a:rPr lang="en-US" sz="1100" dirty="0">
                <a:latin typeface="Calibri" panose="020F0502020204030204" pitchFamily="34" charset="0"/>
                <a:cs typeface="Calibri" panose="020F0502020204030204" pitchFamily="34" charset="0"/>
              </a:rPr>
              <a:t>Edit groups directly in the view</a:t>
            </a:r>
          </a:p>
          <a:p>
            <a:r>
              <a:rPr lang="en-US" sz="1100" dirty="0">
                <a:latin typeface="Calibri" panose="020F0502020204030204" pitchFamily="34" charset="0"/>
                <a:cs typeface="Calibri" panose="020F0502020204030204" pitchFamily="34" charset="0"/>
              </a:rPr>
              <a:t>You can add and remove members from an existing group and create new groups by selecting marks directly in the view. Do one of the following:</a:t>
            </a:r>
          </a:p>
          <a:p>
            <a:r>
              <a:rPr lang="en-US" sz="1100" dirty="0">
                <a:latin typeface="Calibri" panose="020F0502020204030204" pitchFamily="34" charset="0"/>
                <a:cs typeface="Calibri" panose="020F0502020204030204" pitchFamily="34" charset="0"/>
              </a:rPr>
              <a:t>Add to an existing group - Select one or more marks you want to add to an existing group. Then hold SHIFT or CTRL on your keyboard (use the z key on a Mac) to also select at least one member of the group you want to add to. Click the Group  button on the toolbar or tooltip.</a:t>
            </a:r>
          </a:p>
          <a:p>
            <a:r>
              <a:rPr lang="en-US" sz="1100" dirty="0">
                <a:latin typeface="Calibri" panose="020F0502020204030204" pitchFamily="34" charset="0"/>
                <a:cs typeface="Calibri" panose="020F0502020204030204" pitchFamily="34" charset="0"/>
              </a:rPr>
              <a:t>Remove from an existing group - Select one or more marks you want to ungroup. Then click the Ungroup Members  button on the toolbar or tooltip. Make sure that the selection only contains members from one group at a time.</a:t>
            </a:r>
          </a:p>
          <a:p>
            <a:r>
              <a:rPr lang="en-US" sz="1100" dirty="0">
                <a:latin typeface="Calibri" panose="020F0502020204030204" pitchFamily="34" charset="0"/>
                <a:cs typeface="Calibri" panose="020F0502020204030204" pitchFamily="34" charset="0"/>
              </a:rPr>
              <a:t>Create a new group - Select one or more marks that you want to create a new group with. Then click the Group button on the toolbar or tooltip.</a:t>
            </a:r>
          </a:p>
          <a:p>
            <a:r>
              <a:rPr lang="en-US" sz="1100" dirty="0">
                <a:latin typeface="Calibri" panose="020F0502020204030204" pitchFamily="34" charset="0"/>
                <a:cs typeface="Calibri" panose="020F0502020204030204" pitchFamily="34" charset="0"/>
              </a:rPr>
              <a:t>Open the Edit Group dialog box</a:t>
            </a:r>
          </a:p>
          <a:p>
            <a:r>
              <a:rPr lang="en-US" sz="1100" dirty="0">
                <a:latin typeface="Calibri" panose="020F0502020204030204" pitchFamily="34" charset="0"/>
                <a:cs typeface="Calibri" panose="020F0502020204030204" pitchFamily="34" charset="0"/>
              </a:rPr>
              <a:t>While editing groups directly in the view is useful when rapidly defining ad hoc groups, you can more finely control the members of each group using the Edit Group dialog box. Right-click (control-click on Mac) the grouped field in the Data pane or in the view and select Edit Group.</a:t>
            </a:r>
            <a:endParaRPr lang="en-US" sz="1100" dirty="0" smtClean="0">
              <a:latin typeface="Calibri" panose="020F0502020204030204" pitchFamily="34" charset="0"/>
              <a:cs typeface="Calibri" panose="020F0502020204030204" pitchFamily="34" charset="0"/>
            </a:endParaRPr>
          </a:p>
        </p:txBody>
      </p:sp>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2050" name="Picture 2" descr="https://onlinehelp.tableau.com/current/pro/desktop/en-us/Img/ad-hoc3.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7315200" y="1434644"/>
            <a:ext cx="2990850" cy="2185621"/>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p:cNvPicPr>
            <a:picLocks noChangeAspect="1" noChangeArrowheads="1"/>
          </p:cNvPicPr>
          <p:nvPr/>
        </p:nvPicPr>
        <p:blipFill>
          <a:blip r:embed="rId4"/>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4219968202"/>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Sets</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72</a:t>
            </a:fld>
            <a:endParaRPr kumimoji="0" lang="en-US" dirty="0"/>
          </a:p>
        </p:txBody>
      </p:sp>
      <p:sp>
        <p:nvSpPr>
          <p:cNvPr id="9" name="TextBox 8"/>
          <p:cNvSpPr txBox="1"/>
          <p:nvPr/>
        </p:nvSpPr>
        <p:spPr>
          <a:xfrm>
            <a:off x="274320" y="1003757"/>
            <a:ext cx="10149840" cy="4493538"/>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Sets are custom fields that define a subset of data based on some conditions. A set can be based on a computed condition, for example, a set may contain customers with sales over a certain threshold. Computed sets update as your data changes. Alternatively, a set can be based on specific data point in your view. You can use sets to compare and ask questions about a subset of data. For example, in a scatter plot showing product sales, you may select the products with the most sales and add them to a set. You may then create another set that contains the products with the highest return rates. With these two sets you can ask questions like "What percent of my total sales is from high returned products?" Or you may go further and compare the two sets to each other to create a new set that contains only high sales products that are also returned frequently.</a:t>
            </a:r>
          </a:p>
          <a:p>
            <a:r>
              <a:rPr lang="en-US" sz="1100" dirty="0">
                <a:latin typeface="Calibri" panose="020F0502020204030204" pitchFamily="34" charset="0"/>
                <a:cs typeface="Calibri" panose="020F0502020204030204" pitchFamily="34" charset="0"/>
              </a:rPr>
              <a:t>Tableau displays sets at the bottom of the Data pane and labels them with the set icon </a:t>
            </a:r>
            <a:r>
              <a:rPr lang="en-US" sz="1100" dirty="0" smtClean="0">
                <a:latin typeface="Calibri" panose="020F0502020204030204" pitchFamily="34" charset="0"/>
                <a:cs typeface="Calibri" panose="020F0502020204030204" pitchFamily="34" charset="0"/>
              </a:rPr>
              <a:t>.</a:t>
            </a:r>
          </a:p>
          <a:p>
            <a:endParaRPr lang="en-US" sz="1100" dirty="0" smtClean="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When you drag a set to the view, you can choose to aggregate the members using In/Out mode or to list all of the individual members of the set. See Using Sets to learn more about these modes.</a:t>
            </a:r>
          </a:p>
          <a:p>
            <a:r>
              <a:rPr lang="en-US" sz="1100" dirty="0">
                <a:latin typeface="Calibri" panose="020F0502020204030204" pitchFamily="34" charset="0"/>
                <a:cs typeface="Calibri" panose="020F0502020204030204" pitchFamily="34" charset="0"/>
              </a:rPr>
              <a:t>If you are connected to a multidimensional data source, you may see additional sets that were created in your data source. These sets are also listed in the Sets area of the Data pane but are indicated with the server named set icon . A server named set can be used in the same way as any other sets you create in Tableau.</a:t>
            </a:r>
          </a:p>
          <a:p>
            <a:r>
              <a:rPr lang="en-US" sz="1100" dirty="0">
                <a:latin typeface="Calibri" panose="020F0502020204030204" pitchFamily="34" charset="0"/>
                <a:cs typeface="Calibri" panose="020F0502020204030204" pitchFamily="34" charset="0"/>
              </a:rPr>
              <a:t>Sets can be automatically generated as a result of an action. These sets are indicated by the action set icon . See Actions.</a:t>
            </a:r>
          </a:p>
          <a:p>
            <a:r>
              <a:rPr lang="en-US" sz="1100" dirty="0">
                <a:latin typeface="Calibri" panose="020F0502020204030204" pitchFamily="34" charset="0"/>
                <a:cs typeface="Calibri" panose="020F0502020204030204" pitchFamily="34" charset="0"/>
              </a:rPr>
              <a:t>Finally, when working with workbooks connected to Tableau Server or Tableau Online, User Filters display in the Sets area of the Data pane using the user filter set icon user</a:t>
            </a:r>
            <a:r>
              <a:rPr lang="en-US" sz="1100" dirty="0" smtClean="0">
                <a:latin typeface="Calibri" panose="020F0502020204030204" pitchFamily="34" charset="0"/>
                <a:cs typeface="Calibri" panose="020F0502020204030204" pitchFamily="34" charset="0"/>
              </a:rPr>
              <a:t>.</a:t>
            </a:r>
          </a:p>
          <a:p>
            <a:endParaRPr lang="en-US" sz="1100" dirty="0">
              <a:latin typeface="Calibri" panose="020F0502020204030204" pitchFamily="34" charset="0"/>
              <a:cs typeface="Calibri" panose="020F0502020204030204" pitchFamily="34" charset="0"/>
            </a:endParaRPr>
          </a:p>
          <a:p>
            <a:r>
              <a:rPr lang="en-US" sz="1100" b="1" dirty="0" smtClean="0">
                <a:latin typeface="Calibri" panose="020F0502020204030204" pitchFamily="34" charset="0"/>
                <a:cs typeface="Calibri" panose="020F0502020204030204" pitchFamily="34" charset="0"/>
              </a:rPr>
              <a:t>Creating a Set</a:t>
            </a:r>
          </a:p>
          <a:p>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There are many ways to create and edit sets in Tableau. To create a set, select marks or headers in the view or right-click (control-click on Mac) a field in the Data pane. You can also create a set that is based on a filter you've already defined. Regardless of how you create the set, it is either constant or computed. A constant set contains a specified list of members based on one or more dimensions. For example, a constant set might contain the specific names of products that you are keeping an eye on. A computed set is dynamic and the members change as the underlying data changes. For example, a computed set may contain the top 5 products by total sales. As the sales data changes, the companies included in the set will also change.</a:t>
            </a:r>
            <a:endParaRPr lang="en-US" sz="1100" dirty="0" smtClean="0">
              <a:latin typeface="Calibri" panose="020F0502020204030204" pitchFamily="34" charset="0"/>
              <a:cs typeface="Calibri" panose="020F0502020204030204" pitchFamily="34" charset="0"/>
            </a:endParaRPr>
          </a:p>
        </p:txBody>
      </p:sp>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3074" name="Picture 2" descr="https://onlinehelp.tableau.com/current/pro/desktop/en-us/Img/sets1.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7924800" y="2099176"/>
            <a:ext cx="2343150" cy="962025"/>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p:cNvPicPr>
            <a:picLocks noChangeAspect="1" noChangeArrowheads="1"/>
          </p:cNvPicPr>
          <p:nvPr/>
        </p:nvPicPr>
        <p:blipFill>
          <a:blip r:embed="rId4"/>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3448592368"/>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Sets</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73</a:t>
            </a:fld>
            <a:endParaRPr kumimoji="0" lang="en-US" dirty="0"/>
          </a:p>
        </p:txBody>
      </p:sp>
      <p:sp>
        <p:nvSpPr>
          <p:cNvPr id="9" name="TextBox 8"/>
          <p:cNvSpPr txBox="1"/>
          <p:nvPr/>
        </p:nvSpPr>
        <p:spPr>
          <a:xfrm>
            <a:off x="274320" y="1003757"/>
            <a:ext cx="10149840" cy="4324261"/>
          </a:xfrm>
          <a:prstGeom prst="rect">
            <a:avLst/>
          </a:prstGeom>
          <a:noFill/>
        </p:spPr>
        <p:txBody>
          <a:bodyPr wrap="square" rtlCol="0">
            <a:spAutoFit/>
          </a:bodyPr>
          <a:lstStyle/>
          <a:p>
            <a:r>
              <a:rPr lang="en-US" sz="1100" b="1" dirty="0">
                <a:latin typeface="Calibri" panose="020F0502020204030204" pitchFamily="34" charset="0"/>
                <a:cs typeface="Calibri" panose="020F0502020204030204" pitchFamily="34" charset="0"/>
              </a:rPr>
              <a:t>Constant sets</a:t>
            </a:r>
          </a:p>
          <a:p>
            <a:r>
              <a:rPr lang="en-US" sz="1100" dirty="0">
                <a:latin typeface="Calibri" panose="020F0502020204030204" pitchFamily="34" charset="0"/>
                <a:cs typeface="Calibri" panose="020F0502020204030204" pitchFamily="34" charset="0"/>
              </a:rPr>
              <a:t>The members of a constant set are fixed and do not change. To create a constant set, you need to select the members you want to include. A constant set can be based on a single dimension or multiple dimensions.</a:t>
            </a:r>
          </a:p>
          <a:p>
            <a:r>
              <a:rPr lang="en-US" sz="1100" dirty="0">
                <a:latin typeface="Calibri" panose="020F0502020204030204" pitchFamily="34" charset="0"/>
                <a:cs typeface="Calibri" panose="020F0502020204030204" pitchFamily="34" charset="0"/>
              </a:rPr>
              <a:t>Select one or more marks or headers in the view.</a:t>
            </a:r>
          </a:p>
          <a:p>
            <a:r>
              <a:rPr lang="en-US" sz="1100" dirty="0">
                <a:latin typeface="Calibri" panose="020F0502020204030204" pitchFamily="34" charset="0"/>
                <a:cs typeface="Calibri" panose="020F0502020204030204" pitchFamily="34" charset="0"/>
              </a:rPr>
              <a:t>Right-click (control-click on Mac) and select </a:t>
            </a:r>
            <a:r>
              <a:rPr lang="en-US" sz="1100" b="1" dirty="0">
                <a:latin typeface="Calibri" panose="020F0502020204030204" pitchFamily="34" charset="0"/>
                <a:cs typeface="Calibri" panose="020F0502020204030204" pitchFamily="34" charset="0"/>
              </a:rPr>
              <a:t>Create Set</a:t>
            </a:r>
            <a:r>
              <a:rPr lang="en-US" sz="1100" dirty="0">
                <a:latin typeface="Calibri" panose="020F0502020204030204" pitchFamily="34" charset="0"/>
                <a:cs typeface="Calibri" panose="020F0502020204030204" pitchFamily="34" charset="0"/>
              </a:rPr>
              <a:t> or click the </a:t>
            </a:r>
            <a:r>
              <a:rPr lang="en-US" sz="1100" b="1" dirty="0">
                <a:latin typeface="Calibri" panose="020F0502020204030204" pitchFamily="34" charset="0"/>
                <a:cs typeface="Calibri" panose="020F0502020204030204" pitchFamily="34" charset="0"/>
              </a:rPr>
              <a:t>Create Set </a:t>
            </a:r>
            <a:r>
              <a:rPr lang="en-US" sz="1100" dirty="0">
                <a:latin typeface="Calibri" panose="020F0502020204030204" pitchFamily="34" charset="0"/>
                <a:cs typeface="Calibri" panose="020F0502020204030204" pitchFamily="34" charset="0"/>
              </a:rPr>
              <a:t>option on the tooltip</a:t>
            </a:r>
            <a:r>
              <a:rPr lang="en-US" sz="1100" dirty="0" smtClean="0">
                <a:latin typeface="Calibri" panose="020F0502020204030204" pitchFamily="34" charset="0"/>
                <a:cs typeface="Calibri" panose="020F0502020204030204" pitchFamily="34" charset="0"/>
              </a:rPr>
              <a:t>.</a:t>
            </a:r>
          </a:p>
          <a:p>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In the Create Set dialog box, type a name for the set</a:t>
            </a:r>
            <a:r>
              <a:rPr lang="en-US" sz="1100" dirty="0" smtClean="0">
                <a:latin typeface="Calibri" panose="020F0502020204030204" pitchFamily="34" charset="0"/>
                <a:cs typeface="Calibri" panose="020F0502020204030204" pitchFamily="34" charset="0"/>
              </a:rPr>
              <a:t>.</a:t>
            </a: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r>
              <a:rPr lang="en-US" sz="1100" b="1" dirty="0">
                <a:latin typeface="Calibri" panose="020F0502020204030204" pitchFamily="34" charset="0"/>
                <a:cs typeface="Calibri" panose="020F0502020204030204" pitchFamily="34" charset="0"/>
              </a:rPr>
              <a:t>Computed sets</a:t>
            </a:r>
          </a:p>
          <a:p>
            <a:r>
              <a:rPr lang="en-US" sz="1100" dirty="0">
                <a:latin typeface="Calibri" panose="020F0502020204030204" pitchFamily="34" charset="0"/>
                <a:cs typeface="Calibri" panose="020F0502020204030204" pitchFamily="34" charset="0"/>
              </a:rPr>
              <a:t>The members of a computed set are dynamic and change when the underlying data changes. </a:t>
            </a:r>
            <a:endParaRPr lang="en-US" sz="1100" dirty="0" smtClean="0">
              <a:latin typeface="Calibri" panose="020F0502020204030204" pitchFamily="34" charset="0"/>
              <a:cs typeface="Calibri" panose="020F0502020204030204" pitchFamily="34" charset="0"/>
            </a:endParaRPr>
          </a:p>
          <a:p>
            <a:r>
              <a:rPr lang="en-US" sz="1100" dirty="0" smtClean="0">
                <a:latin typeface="Calibri" panose="020F0502020204030204" pitchFamily="34" charset="0"/>
                <a:cs typeface="Calibri" panose="020F0502020204030204" pitchFamily="34" charset="0"/>
              </a:rPr>
              <a:t>Computed </a:t>
            </a:r>
            <a:r>
              <a:rPr lang="en-US" sz="1100" dirty="0">
                <a:latin typeface="Calibri" panose="020F0502020204030204" pitchFamily="34" charset="0"/>
                <a:cs typeface="Calibri" panose="020F0502020204030204" pitchFamily="34" charset="0"/>
              </a:rPr>
              <a:t>sets can only be based on a single dimension.</a:t>
            </a:r>
          </a:p>
          <a:p>
            <a:r>
              <a:rPr lang="en-US" sz="1100" dirty="0">
                <a:latin typeface="Calibri" panose="020F0502020204030204" pitchFamily="34" charset="0"/>
                <a:cs typeface="Calibri" panose="020F0502020204030204" pitchFamily="34" charset="0"/>
              </a:rPr>
              <a:t>Right-click (control-click on Mac) a dimension in the Data pane.</a:t>
            </a:r>
          </a:p>
          <a:p>
            <a:r>
              <a:rPr lang="en-US" sz="1100" dirty="0">
                <a:latin typeface="Calibri" panose="020F0502020204030204" pitchFamily="34" charset="0"/>
                <a:cs typeface="Calibri" panose="020F0502020204030204" pitchFamily="34" charset="0"/>
              </a:rPr>
              <a:t>Select Create &gt; Set.</a:t>
            </a:r>
          </a:p>
          <a:p>
            <a:r>
              <a:rPr lang="en-US" sz="1100" dirty="0">
                <a:latin typeface="Calibri" panose="020F0502020204030204" pitchFamily="34" charset="0"/>
                <a:cs typeface="Calibri" panose="020F0502020204030204" pitchFamily="34" charset="0"/>
              </a:rPr>
              <a:t>In the Create Set dialog box, type a name for the set.</a:t>
            </a:r>
          </a:p>
          <a:p>
            <a:r>
              <a:rPr lang="en-US" sz="1100" dirty="0">
                <a:latin typeface="Calibri" panose="020F0502020204030204" pitchFamily="34" charset="0"/>
                <a:cs typeface="Calibri" panose="020F0502020204030204" pitchFamily="34" charset="0"/>
              </a:rPr>
              <a:t>On the General tab, select one or more values that will be considered when computing the set. You can alternatively select the Use all option to always consider all members even when new members are added or removed</a:t>
            </a:r>
            <a:r>
              <a:rPr lang="en-US" sz="1100" dirty="0" smtClean="0">
                <a:latin typeface="Calibri" panose="020F0502020204030204" pitchFamily="34" charset="0"/>
                <a:cs typeface="Calibri" panose="020F0502020204030204" pitchFamily="34" charset="0"/>
              </a:rPr>
              <a:t>.</a:t>
            </a:r>
          </a:p>
          <a:p>
            <a:r>
              <a:rPr lang="en-US" sz="1100" dirty="0" smtClean="0">
                <a:latin typeface="Calibri" panose="020F0502020204030204" pitchFamily="34" charset="0"/>
                <a:cs typeface="Calibri" panose="020F0502020204030204" pitchFamily="34" charset="0"/>
              </a:rPr>
              <a:t>Define </a:t>
            </a:r>
            <a:r>
              <a:rPr lang="en-US" sz="1100" dirty="0">
                <a:latin typeface="Calibri" panose="020F0502020204030204" pitchFamily="34" charset="0"/>
                <a:cs typeface="Calibri" panose="020F0502020204030204" pitchFamily="34" charset="0"/>
              </a:rPr>
              <a:t>how to compute the members by adding conditions and limits</a:t>
            </a:r>
            <a:r>
              <a:rPr lang="en-US" sz="1100" dirty="0" smtClean="0">
                <a:latin typeface="Calibri" panose="020F0502020204030204" pitchFamily="34" charset="0"/>
                <a:cs typeface="Calibri" panose="020F0502020204030204" pitchFamily="34" charset="0"/>
              </a:rPr>
              <a:t>:</a:t>
            </a:r>
          </a:p>
          <a:p>
            <a:endParaRPr lang="en-US" sz="1100" dirty="0">
              <a:latin typeface="Calibri" panose="020F0502020204030204" pitchFamily="34" charset="0"/>
              <a:cs typeface="Calibri" panose="020F0502020204030204" pitchFamily="34" charset="0"/>
            </a:endParaRPr>
          </a:p>
          <a:p>
            <a:r>
              <a:rPr lang="en-US" sz="1100" b="1" dirty="0">
                <a:latin typeface="Calibri" panose="020F0502020204030204" pitchFamily="34" charset="0"/>
                <a:cs typeface="Calibri" panose="020F0502020204030204" pitchFamily="34" charset="0"/>
              </a:rPr>
              <a:t>Condition</a:t>
            </a:r>
            <a:r>
              <a:rPr lang="en-US" sz="1100" dirty="0">
                <a:latin typeface="Calibri" panose="020F0502020204030204" pitchFamily="34" charset="0"/>
                <a:cs typeface="Calibri" panose="020F0502020204030204" pitchFamily="34" charset="0"/>
              </a:rPr>
              <a:t>: Use the Condition tab to define rules that determine what members to include in the set. For example, you might specify a condition that is based on total sales that only includes products with sales over $100,000.</a:t>
            </a: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p:txBody>
      </p:sp>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4098" name="Picture 2" descr="https://onlinehelp.tableau.com/current/pro/desktop/en-us/Img/sortgroup_sets_create1.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943600" y="1447963"/>
            <a:ext cx="4277386" cy="1904456"/>
          </a:xfrm>
          <a:prstGeom prst="rect">
            <a:avLst/>
          </a:prstGeom>
          <a:noFill/>
          <a:extLst>
            <a:ext uri="{909E8E84-426E-40DD-AFC4-6F175D3DCCD1}">
              <a14:hiddenFill xmlns="" xmlns:a14="http://schemas.microsoft.com/office/drawing/2010/main">
                <a:solidFill>
                  <a:srgbClr val="FFFFFF"/>
                </a:solidFill>
              </a14:hiddenFill>
            </a:ext>
          </a:extLst>
        </p:spPr>
      </p:pic>
      <p:pic>
        <p:nvPicPr>
          <p:cNvPr id="4100" name="Picture 4" descr="https://onlinehelp.tableau.com/current/pro/desktop/en-us/Img/sortgroup_sets_create3.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038600" y="4419600"/>
            <a:ext cx="1485900" cy="2209962"/>
          </a:xfrm>
          <a:prstGeom prst="rect">
            <a:avLst/>
          </a:prstGeom>
          <a:noFill/>
          <a:extLst>
            <a:ext uri="{909E8E84-426E-40DD-AFC4-6F175D3DCCD1}">
              <a14:hiddenFill xmlns="" xmlns:a14="http://schemas.microsoft.com/office/drawing/2010/main">
                <a:solidFill>
                  <a:srgbClr val="FFFFFF"/>
                </a:solidFill>
              </a14:hiddenFill>
            </a:ext>
          </a:extLst>
        </p:spPr>
      </p:pic>
      <p:pic>
        <p:nvPicPr>
          <p:cNvPr id="4102" name="Picture 6" descr="https://onlinehelp.tableau.com/current/pro/desktop/en-us/Img/sortgroup_sets_create4.pn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5905500" y="4419600"/>
            <a:ext cx="1485900" cy="2209962"/>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10"/>
          <p:cNvPicPr>
            <a:picLocks noChangeAspect="1" noChangeArrowheads="1"/>
          </p:cNvPicPr>
          <p:nvPr/>
        </p:nvPicPr>
        <p:blipFill>
          <a:blip r:embed="rId6"/>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1371898608"/>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Sets</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74</a:t>
            </a:fld>
            <a:endParaRPr kumimoji="0" lang="en-US" dirty="0"/>
          </a:p>
        </p:txBody>
      </p:sp>
      <p:sp>
        <p:nvSpPr>
          <p:cNvPr id="9" name="TextBox 8"/>
          <p:cNvSpPr txBox="1"/>
          <p:nvPr/>
        </p:nvSpPr>
        <p:spPr>
          <a:xfrm>
            <a:off x="274320" y="1003757"/>
            <a:ext cx="10149840" cy="3816429"/>
          </a:xfrm>
          <a:prstGeom prst="rect">
            <a:avLst/>
          </a:prstGeom>
          <a:noFill/>
        </p:spPr>
        <p:txBody>
          <a:bodyPr wrap="square" rtlCol="0">
            <a:spAutoFit/>
          </a:bodyPr>
          <a:lstStyle/>
          <a:p>
            <a:r>
              <a:rPr lang="en-US" sz="1100" b="1" dirty="0">
                <a:latin typeface="Calibri" panose="020F0502020204030204" pitchFamily="34" charset="0"/>
                <a:cs typeface="Calibri" panose="020F0502020204030204" pitchFamily="34" charset="0"/>
              </a:rPr>
              <a:t>Using Sets</a:t>
            </a:r>
          </a:p>
          <a:p>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After you create a set, it displays at the bottom of the Data pane in the Sets area. You can then drag sets into the view like any other field. For example, you can drag the set to the Filter shelf to quickly filter the view to only show the members of the set. Alternatively, you can drag the set to the Marks card or the Rows and Columns shelves. When you drag a set to the view, you can choose to show the members of the set or aggregate the members into In/Out categories.</a:t>
            </a:r>
          </a:p>
          <a:p>
            <a:r>
              <a:rPr lang="en-US" sz="1100" b="1" dirty="0">
                <a:latin typeface="Calibri" panose="020F0502020204030204" pitchFamily="34" charset="0"/>
                <a:cs typeface="Calibri" panose="020F0502020204030204" pitchFamily="34" charset="0"/>
              </a:rPr>
              <a:t>Show In/Out of Set</a:t>
            </a:r>
          </a:p>
          <a:p>
            <a:r>
              <a:rPr lang="en-US" sz="1100" dirty="0">
                <a:latin typeface="Calibri" panose="020F0502020204030204" pitchFamily="34" charset="0"/>
                <a:cs typeface="Calibri" panose="020F0502020204030204" pitchFamily="34" charset="0"/>
              </a:rPr>
              <a:t>In most cases, when you drag a set to the view, Tableau displays the set using the In/Out mode. This mode separates the set into two categories: In, which contains the members in the set; and Out, which contains any members that are not part of the set. For example, in a set defined as the top 25 customers, the top customers would be part of the In category and all other customers would be part of the Out category. Using the In/Out mode makes it easy to compare the members in the set to everything else. You can use this mode to answer questions like "What percent of my total revenue comes from members of this set?"</a:t>
            </a:r>
          </a:p>
          <a:p>
            <a:r>
              <a:rPr lang="en-US" sz="1100" dirty="0">
                <a:latin typeface="Calibri" panose="020F0502020204030204" pitchFamily="34" charset="0"/>
                <a:cs typeface="Calibri" panose="020F0502020204030204" pitchFamily="34" charset="0"/>
              </a:rPr>
              <a:t>Switch a set to use In/Out mode by selecting Show In/Out of Set on the field menu.</a:t>
            </a:r>
          </a:p>
          <a:p>
            <a:r>
              <a:rPr lang="en-US" sz="1100" dirty="0">
                <a:latin typeface="Calibri" panose="020F0502020204030204" pitchFamily="34" charset="0"/>
                <a:cs typeface="Calibri" panose="020F0502020204030204" pitchFamily="34" charset="0"/>
              </a:rPr>
              <a:t>When a set is in In/Out mode, the field on the shelf is prefaced by the text, "IN/OUT" followed by the set name.</a:t>
            </a:r>
          </a:p>
          <a:p>
            <a:r>
              <a:rPr lang="en-US" sz="1100" b="1" dirty="0" err="1" smtClean="0">
                <a:latin typeface="Calibri" panose="020F0502020204030204" pitchFamily="34" charset="0"/>
                <a:cs typeface="Calibri" panose="020F0502020204030204" pitchFamily="34" charset="0"/>
              </a:rPr>
              <a:t>Note:</a:t>
            </a:r>
            <a:r>
              <a:rPr lang="en-US" sz="1100" dirty="0" err="1" smtClean="0">
                <a:latin typeface="Calibri" panose="020F0502020204030204" pitchFamily="34" charset="0"/>
                <a:cs typeface="Calibri" panose="020F0502020204030204" pitchFamily="34" charset="0"/>
              </a:rPr>
              <a:t>In</a:t>
            </a:r>
            <a:r>
              <a:rPr lang="en-US" sz="1100" dirty="0" smtClean="0">
                <a:latin typeface="Calibri" panose="020F0502020204030204" pitchFamily="34" charset="0"/>
                <a:cs typeface="Calibri" panose="020F0502020204030204" pitchFamily="34" charset="0"/>
              </a:rPr>
              <a:t>/Out </a:t>
            </a:r>
            <a:r>
              <a:rPr lang="en-US" sz="1100" dirty="0">
                <a:latin typeface="Calibri" panose="020F0502020204030204" pitchFamily="34" charset="0"/>
                <a:cs typeface="Calibri" panose="020F0502020204030204" pitchFamily="34" charset="0"/>
              </a:rPr>
              <a:t>mode is not available in workbooks created before version 8.2 that use Microsoft Excel or text file data sources, workbooks that use the legacy connection, or workbooks that use Microsoft Access data sources.</a:t>
            </a:r>
          </a:p>
          <a:p>
            <a:r>
              <a:rPr lang="en-US" sz="1100" b="1" dirty="0">
                <a:latin typeface="Calibri" panose="020F0502020204030204" pitchFamily="34" charset="0"/>
                <a:cs typeface="Calibri" panose="020F0502020204030204" pitchFamily="34" charset="0"/>
              </a:rPr>
              <a:t>Show Members in Set</a:t>
            </a:r>
          </a:p>
          <a:p>
            <a:r>
              <a:rPr lang="en-US" sz="1100" dirty="0">
                <a:latin typeface="Calibri" panose="020F0502020204030204" pitchFamily="34" charset="0"/>
                <a:cs typeface="Calibri" panose="020F0502020204030204" pitchFamily="34" charset="0"/>
              </a:rPr>
              <a:t>As an alternative to showing the set using In/Out mode, you can list the members in the set. Showing the members in the set automatically adds a filter to the view that includes only the members of the set.</a:t>
            </a:r>
          </a:p>
          <a:p>
            <a:r>
              <a:rPr lang="en-US" sz="1100" dirty="0">
                <a:latin typeface="Calibri" panose="020F0502020204030204" pitchFamily="34" charset="0"/>
                <a:cs typeface="Calibri" panose="020F0502020204030204" pitchFamily="34" charset="0"/>
              </a:rPr>
              <a:t>Switch a set to list the individual members by selecting Show Members in Set on the field menu.</a:t>
            </a:r>
          </a:p>
          <a:p>
            <a:r>
              <a:rPr lang="en-US" sz="1100" dirty="0">
                <a:latin typeface="Calibri" panose="020F0502020204030204" pitchFamily="34" charset="0"/>
                <a:cs typeface="Calibri" panose="020F0502020204030204" pitchFamily="34" charset="0"/>
              </a:rPr>
              <a:t>Note: To display the fully qualified member names for cubes, right-click the set in the Data pane and select Qualify Member Names.</a:t>
            </a:r>
          </a:p>
          <a:p>
            <a:endParaRPr lang="en-US" sz="1100" dirty="0" smtClean="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p:txBody>
      </p:sp>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7" name="Picture 6"/>
          <p:cNvPicPr>
            <a:picLocks noChangeAspect="1" noChangeArrowheads="1"/>
          </p:cNvPicPr>
          <p:nvPr/>
        </p:nvPicPr>
        <p:blipFill>
          <a:blip r:embed="rId3"/>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1562656486"/>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Sets</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75</a:t>
            </a:fld>
            <a:endParaRPr kumimoji="0" lang="en-US" dirty="0"/>
          </a:p>
        </p:txBody>
      </p:sp>
      <p:sp>
        <p:nvSpPr>
          <p:cNvPr id="9" name="TextBox 8"/>
          <p:cNvSpPr txBox="1"/>
          <p:nvPr/>
        </p:nvSpPr>
        <p:spPr>
          <a:xfrm>
            <a:off x="274320" y="1003757"/>
            <a:ext cx="10149840" cy="4324261"/>
          </a:xfrm>
          <a:prstGeom prst="rect">
            <a:avLst/>
          </a:prstGeom>
          <a:noFill/>
        </p:spPr>
        <p:txBody>
          <a:bodyPr wrap="square" rtlCol="0">
            <a:spAutoFit/>
          </a:bodyPr>
          <a:lstStyle/>
          <a:p>
            <a:r>
              <a:rPr lang="en-US" sz="1100" b="1" dirty="0">
                <a:latin typeface="Calibri" panose="020F0502020204030204" pitchFamily="34" charset="0"/>
                <a:cs typeface="Calibri" panose="020F0502020204030204" pitchFamily="34" charset="0"/>
              </a:rPr>
              <a:t>Combining Sets</a:t>
            </a:r>
          </a:p>
          <a:p>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You can combine two sets to compare the members. When you combine sets you create a new set containing either the combination of all members, just the members that exist in both, or members that exist in one set but not the other. Combining sets allows you to answer complex questions to understand cohorts of data. For example, to determine the percentage of customers who purchased both last year and this year, you can combine two sets containing the customers from each year and return only the customers that exist in both sets. Another example would be to determine what products sell the most but also have the highest return rate.</a:t>
            </a:r>
          </a:p>
          <a:p>
            <a:r>
              <a:rPr lang="en-US" sz="1100" dirty="0">
                <a:latin typeface="Calibri" panose="020F0502020204030204" pitchFamily="34" charset="0"/>
                <a:cs typeface="Calibri" panose="020F0502020204030204" pitchFamily="34" charset="0"/>
              </a:rPr>
              <a:t>To combine two sets, they must be based on the same dimensions. That is, you can combine a set containing the top customers with another set containing the customers that purchased last year. However, you cannot combine the top customers set with a top products set. In the latter case, the one set is based on the Customer dimension while the other is based on the Product dimension.</a:t>
            </a:r>
          </a:p>
          <a:p>
            <a:r>
              <a:rPr lang="en-US" sz="1100" dirty="0">
                <a:latin typeface="Calibri" panose="020F0502020204030204" pitchFamily="34" charset="0"/>
                <a:cs typeface="Calibri" panose="020F0502020204030204" pitchFamily="34" charset="0"/>
              </a:rPr>
              <a:t>Select two sets in the Data pane that you want to combine.</a:t>
            </a:r>
          </a:p>
          <a:p>
            <a:r>
              <a:rPr lang="en-US" sz="1100" dirty="0">
                <a:latin typeface="Calibri" panose="020F0502020204030204" pitchFamily="34" charset="0"/>
                <a:cs typeface="Calibri" panose="020F0502020204030204" pitchFamily="34" charset="0"/>
              </a:rPr>
              <a:t>Right-click (control-click on Mac) the sets and select Create Combined Set.</a:t>
            </a:r>
          </a:p>
          <a:p>
            <a:r>
              <a:rPr lang="en-US" sz="1100" dirty="0">
                <a:latin typeface="Calibri" panose="020F0502020204030204" pitchFamily="34" charset="0"/>
                <a:cs typeface="Calibri" panose="020F0502020204030204" pitchFamily="34" charset="0"/>
              </a:rPr>
              <a:t>In the Create Set dialog box, type a name for the new combined set.</a:t>
            </a:r>
          </a:p>
          <a:p>
            <a:r>
              <a:rPr lang="en-US" sz="1100" dirty="0">
                <a:latin typeface="Calibri" panose="020F0502020204030204" pitchFamily="34" charset="0"/>
                <a:cs typeface="Calibri" panose="020F0502020204030204" pitchFamily="34" charset="0"/>
              </a:rPr>
              <a:t>Verify that the two sets you want to combine are selected in the two drop-down menus.</a:t>
            </a:r>
          </a:p>
          <a:p>
            <a:r>
              <a:rPr lang="en-US" sz="1100" dirty="0">
                <a:latin typeface="Calibri" panose="020F0502020204030204" pitchFamily="34" charset="0"/>
                <a:cs typeface="Calibri" panose="020F0502020204030204" pitchFamily="34" charset="0"/>
              </a:rPr>
              <a:t>Select one of the following options for how to combine the sets:</a:t>
            </a:r>
          </a:p>
          <a:p>
            <a:r>
              <a:rPr lang="en-US" sz="1100" dirty="0">
                <a:latin typeface="Calibri" panose="020F0502020204030204" pitchFamily="34" charset="0"/>
                <a:cs typeface="Calibri" panose="020F0502020204030204" pitchFamily="34" charset="0"/>
              </a:rPr>
              <a:t>All Members in Both Sets - the combined set will contain all of the members from both sets.</a:t>
            </a:r>
          </a:p>
          <a:p>
            <a:r>
              <a:rPr lang="en-US" sz="1100" dirty="0">
                <a:latin typeface="Calibri" panose="020F0502020204030204" pitchFamily="34" charset="0"/>
                <a:cs typeface="Calibri" panose="020F0502020204030204" pitchFamily="34" charset="0"/>
              </a:rPr>
              <a:t>Shared Members in Both Sets - the combined set will only contain members that exist in both sets.</a:t>
            </a:r>
          </a:p>
          <a:p>
            <a:r>
              <a:rPr lang="en-US" sz="1100" dirty="0">
                <a:latin typeface="Calibri" panose="020F0502020204030204" pitchFamily="34" charset="0"/>
                <a:cs typeface="Calibri" panose="020F0502020204030204" pitchFamily="34" charset="0"/>
              </a:rPr>
              <a:t>Except Shared Members - the combined set will contain all members from the specified set that don't exist in the second set. These options are equivalent to subtracting one set from another. For example, if the first set contains Apples, Oranges, and Pears and the second set contains Pears and Nuts; combining the first set except the shared members would contain just Apples and Oranges. Pears is removed because it exists in the second set.</a:t>
            </a:r>
          </a:p>
          <a:p>
            <a:r>
              <a:rPr lang="en-US" sz="1100" dirty="0">
                <a:latin typeface="Calibri" panose="020F0502020204030204" pitchFamily="34" charset="0"/>
                <a:cs typeface="Calibri" panose="020F0502020204030204" pitchFamily="34" charset="0"/>
              </a:rPr>
              <a:t>Optionally specify a character that will separate the members if the sets represent multiple dimensions.</a:t>
            </a:r>
          </a:p>
          <a:p>
            <a:r>
              <a:rPr lang="en-US" sz="1100" dirty="0">
                <a:latin typeface="Calibri" panose="020F0502020204030204" pitchFamily="34" charset="0"/>
                <a:cs typeface="Calibri" panose="020F0502020204030204" pitchFamily="34" charset="0"/>
              </a:rPr>
              <a:t>When finished, click OK.</a:t>
            </a:r>
          </a:p>
          <a:p>
            <a:r>
              <a:rPr lang="en-US" sz="1100" dirty="0">
                <a:latin typeface="Calibri" panose="020F0502020204030204" pitchFamily="34" charset="0"/>
                <a:cs typeface="Calibri" panose="020F0502020204030204" pitchFamily="34" charset="0"/>
              </a:rPr>
              <a:t>Note: This functionality is not available in workbooks created before version 8.2 that use Microsoft Excel or text file data sources, workbooks that use the legacy connection, or workbooks that use Microsoft Access data sources.</a:t>
            </a:r>
            <a:endParaRPr lang="en-US" sz="1100" dirty="0" smtClean="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p:txBody>
      </p:sp>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7" name="Picture 6"/>
          <p:cNvPicPr>
            <a:picLocks noChangeAspect="1" noChangeArrowheads="1"/>
          </p:cNvPicPr>
          <p:nvPr/>
        </p:nvPicPr>
        <p:blipFill>
          <a:blip r:embed="rId3"/>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2045543030"/>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Bins</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76</a:t>
            </a:fld>
            <a:endParaRPr kumimoji="0" lang="en-US" dirty="0"/>
          </a:p>
        </p:txBody>
      </p:sp>
      <p:sp>
        <p:nvSpPr>
          <p:cNvPr id="9" name="TextBox 8"/>
          <p:cNvSpPr txBox="1"/>
          <p:nvPr/>
        </p:nvSpPr>
        <p:spPr>
          <a:xfrm>
            <a:off x="274320" y="1003757"/>
            <a:ext cx="10149840" cy="4662815"/>
          </a:xfrm>
          <a:prstGeom prst="rect">
            <a:avLst/>
          </a:prstGeom>
          <a:noFill/>
        </p:spPr>
        <p:txBody>
          <a:bodyPr wrap="square" rtlCol="0">
            <a:spAutoFit/>
          </a:bodyPr>
          <a:lstStyle/>
          <a:p>
            <a:r>
              <a:rPr lang="en-US" sz="1100" b="1" dirty="0">
                <a:latin typeface="Calibri" panose="020F0502020204030204" pitchFamily="34" charset="0"/>
                <a:cs typeface="Calibri" panose="020F0502020204030204" pitchFamily="34" charset="0"/>
              </a:rPr>
              <a:t>Create Bins from a Continuous Measure</a:t>
            </a:r>
          </a:p>
          <a:p>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Sometimes it's useful to convert a continuous measure (or a numeric dimension) into bins.</a:t>
            </a:r>
          </a:p>
          <a:p>
            <a:r>
              <a:rPr lang="en-US" sz="1100" dirty="0">
                <a:latin typeface="Calibri" panose="020F0502020204030204" pitchFamily="34" charset="0"/>
                <a:cs typeface="Calibri" panose="020F0502020204030204" pitchFamily="34" charset="0"/>
              </a:rPr>
              <a:t>For example, suppose you create a view with Profit on Rows and State on Columns. You could consider the State field as a set of bins—each profit value is sorted into a bin corresponding to the state from which the value was recorded. But if you want to bin Profit values without reference to a dimension, you can create a numeric bin, with each bin corresponding to a range of values so that each profit value is sorted into a bin.</a:t>
            </a:r>
          </a:p>
          <a:p>
            <a:r>
              <a:rPr lang="en-US" sz="1100" b="1" dirty="0">
                <a:latin typeface="Calibri" panose="020F0502020204030204" pitchFamily="34" charset="0"/>
                <a:cs typeface="Calibri" panose="020F0502020204030204" pitchFamily="34" charset="0"/>
              </a:rPr>
              <a:t>Note</a:t>
            </a:r>
            <a:r>
              <a:rPr lang="en-US" sz="1100" dirty="0">
                <a:latin typeface="Calibri" panose="020F0502020204030204" pitchFamily="34" charset="0"/>
                <a:cs typeface="Calibri" panose="020F0502020204030204" pitchFamily="34" charset="0"/>
              </a:rPr>
              <a:t>: You can bin data only for relational data sources. This feature is not supported for cube (multidimensional) data sources</a:t>
            </a:r>
            <a:r>
              <a:rPr lang="en-US" sz="1100" dirty="0" smtClean="0">
                <a:latin typeface="Calibri" panose="020F0502020204030204" pitchFamily="34" charset="0"/>
                <a:cs typeface="Calibri" panose="020F0502020204030204" pitchFamily="34" charset="0"/>
              </a:rPr>
              <a:t>.</a:t>
            </a:r>
          </a:p>
          <a:p>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When you bin a measure you create a new dimension. That's because you are creating a field with a limited and discrete set of possible values out of a field with an unlimited, continuous range of values. However, once the dimension is created you can convert it to a continuous dimension. This can be useful if you want to create a histogram. See Create a Histogram from a Binned Dimension.</a:t>
            </a:r>
          </a:p>
          <a:p>
            <a:r>
              <a:rPr lang="en-US" sz="1100" b="1" dirty="0">
                <a:latin typeface="Calibri" panose="020F0502020204030204" pitchFamily="34" charset="0"/>
                <a:cs typeface="Calibri" panose="020F0502020204030204" pitchFamily="34" charset="0"/>
              </a:rPr>
              <a:t>Create a Binned Dimension:</a:t>
            </a:r>
          </a:p>
          <a:p>
            <a:r>
              <a:rPr lang="en-US" sz="1100" dirty="0">
                <a:latin typeface="Calibri" panose="020F0502020204030204" pitchFamily="34" charset="0"/>
                <a:cs typeface="Calibri" panose="020F0502020204030204" pitchFamily="34" charset="0"/>
              </a:rPr>
              <a:t>In the Data pane, right-click (control-click on Mac) a measure and select Create &gt; Bins</a:t>
            </a:r>
            <a:r>
              <a:rPr lang="en-US" sz="1100" dirty="0" smtClean="0">
                <a:latin typeface="Calibri" panose="020F0502020204030204" pitchFamily="34" charset="0"/>
                <a:cs typeface="Calibri" panose="020F0502020204030204" pitchFamily="34" charset="0"/>
              </a:rPr>
              <a:t>.</a:t>
            </a:r>
          </a:p>
          <a:p>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In the Create Bins dialog box, accept the proposed New field name or specify a different name for the new field</a:t>
            </a:r>
            <a:r>
              <a:rPr lang="en-US" sz="1100" dirty="0" smtClean="0">
                <a:latin typeface="Calibri" panose="020F0502020204030204" pitchFamily="34" charset="0"/>
                <a:cs typeface="Calibri" panose="020F0502020204030204" pitchFamily="34" charset="0"/>
              </a:rPr>
              <a:t>.</a:t>
            </a:r>
          </a:p>
          <a:p>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Either enter a value in the Size of bins field or have Tableau calculate a value for you.</a:t>
            </a:r>
          </a:p>
          <a:p>
            <a:r>
              <a:rPr lang="en-US" sz="1100" dirty="0">
                <a:latin typeface="Calibri" panose="020F0502020204030204" pitchFamily="34" charset="0"/>
                <a:cs typeface="Calibri" panose="020F0502020204030204" pitchFamily="34" charset="0"/>
              </a:rPr>
              <a:t>If Tableau can perform the optimizing calculation quickly enough (in less than 1.5 seconds), </a:t>
            </a:r>
            <a:endParaRPr lang="en-US" sz="1100" dirty="0" smtClean="0">
              <a:latin typeface="Calibri" panose="020F0502020204030204" pitchFamily="34" charset="0"/>
              <a:cs typeface="Calibri" panose="020F0502020204030204" pitchFamily="34" charset="0"/>
            </a:endParaRPr>
          </a:p>
          <a:p>
            <a:r>
              <a:rPr lang="en-US" sz="1100" dirty="0" smtClean="0">
                <a:latin typeface="Calibri" panose="020F0502020204030204" pitchFamily="34" charset="0"/>
                <a:cs typeface="Calibri" panose="020F0502020204030204" pitchFamily="34" charset="0"/>
              </a:rPr>
              <a:t>the </a:t>
            </a:r>
            <a:r>
              <a:rPr lang="en-US" sz="1100" dirty="0">
                <a:latin typeface="Calibri" panose="020F0502020204030204" pitchFamily="34" charset="0"/>
                <a:cs typeface="Calibri" panose="020F0502020204030204" pitchFamily="34" charset="0"/>
              </a:rPr>
              <a:t>value you see initially in Size of bins is Tableau's estimate of the optimal bin size.</a:t>
            </a:r>
          </a:p>
          <a:p>
            <a:r>
              <a:rPr lang="en-US" sz="1100" dirty="0">
                <a:latin typeface="Calibri" panose="020F0502020204030204" pitchFamily="34" charset="0"/>
                <a:cs typeface="Calibri" panose="020F0502020204030204" pitchFamily="34" charset="0"/>
              </a:rPr>
              <a:t>If Tableau cannot perform the optimizing calculation quickly, the Size of bins field defaults to 10. </a:t>
            </a:r>
            <a:endParaRPr lang="en-US" sz="1100" dirty="0" smtClean="0">
              <a:latin typeface="Calibri" panose="020F0502020204030204" pitchFamily="34" charset="0"/>
              <a:cs typeface="Calibri" panose="020F0502020204030204" pitchFamily="34" charset="0"/>
            </a:endParaRPr>
          </a:p>
          <a:p>
            <a:r>
              <a:rPr lang="en-US" sz="1100" dirty="0" smtClean="0">
                <a:latin typeface="Calibri" panose="020F0502020204030204" pitchFamily="34" charset="0"/>
                <a:cs typeface="Calibri" panose="020F0502020204030204" pitchFamily="34" charset="0"/>
              </a:rPr>
              <a:t>In </a:t>
            </a:r>
            <a:r>
              <a:rPr lang="en-US" sz="1100" dirty="0">
                <a:latin typeface="Calibri" panose="020F0502020204030204" pitchFamily="34" charset="0"/>
                <a:cs typeface="Calibri" panose="020F0502020204030204" pitchFamily="34" charset="0"/>
              </a:rPr>
              <a:t>this case you can click Suggest Bin Size to have Tableau perform the optimizing calculation.</a:t>
            </a:r>
          </a:p>
          <a:p>
            <a:r>
              <a:rPr lang="en-US" sz="1100" dirty="0">
                <a:latin typeface="Calibri" panose="020F0502020204030204" pitchFamily="34" charset="0"/>
                <a:cs typeface="Calibri" panose="020F0502020204030204" pitchFamily="34" charset="0"/>
              </a:rPr>
              <a:t>The formula that Tableau uses to calculate an optimal bin size is</a:t>
            </a:r>
          </a:p>
          <a:p>
            <a:r>
              <a:rPr lang="en-US" sz="1100" dirty="0">
                <a:latin typeface="Calibri" panose="020F0502020204030204" pitchFamily="34" charset="0"/>
                <a:cs typeface="Calibri" panose="020F0502020204030204" pitchFamily="34" charset="0"/>
              </a:rPr>
              <a:t>Number of Bins = 3 + log2(n) * log(n)</a:t>
            </a:r>
          </a:p>
          <a:p>
            <a:r>
              <a:rPr lang="en-US" sz="1100" dirty="0">
                <a:latin typeface="Calibri" panose="020F0502020204030204" pitchFamily="34" charset="0"/>
                <a:cs typeface="Calibri" panose="020F0502020204030204" pitchFamily="34" charset="0"/>
              </a:rPr>
              <a:t>In the formula, n is the number of distinct rows in the table. The size of each bin is determined by dividing the difference between the smallest and the largest values by the number of bins.</a:t>
            </a: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p:txBody>
      </p:sp>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5122" name="Picture 2" descr="https://onlinehelp.tableau.com/current/pro/desktop/en-us/Img/calc_bins5.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7543800" y="2743200"/>
            <a:ext cx="2752725" cy="2216132"/>
          </a:xfrm>
          <a:prstGeom prst="rect">
            <a:avLst/>
          </a:prstGeom>
          <a:noFill/>
          <a:extLst>
            <a:ext uri="{909E8E84-426E-40DD-AFC4-6F175D3DCCD1}">
              <a14:hiddenFill xmlns="" xmlns:a14="http://schemas.microsoft.com/office/drawing/2010/main">
                <a:solidFill>
                  <a:srgbClr val="FFFFFF"/>
                </a:solidFill>
              </a14:hiddenFill>
            </a:ext>
          </a:extLst>
        </p:spPr>
      </p:pic>
      <p:pic>
        <p:nvPicPr>
          <p:cNvPr id="5124" name="Picture 4" descr="A graphic depicting the Create Bins dialog&#10;box."/>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7010400" y="5105400"/>
            <a:ext cx="2457450" cy="1363212"/>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p:cNvPicPr>
            <a:picLocks noChangeAspect="1" noChangeArrowheads="1"/>
          </p:cNvPicPr>
          <p:nvPr/>
        </p:nvPicPr>
        <p:blipFill>
          <a:blip r:embed="rId5"/>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16967625"/>
      </p:ext>
    </p:extLst>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Tableau Hierarchy</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77</a:t>
            </a:fld>
            <a:endParaRPr kumimoji="0" lang="en-US" dirty="0"/>
          </a:p>
        </p:txBody>
      </p:sp>
      <p:sp>
        <p:nvSpPr>
          <p:cNvPr id="9" name="TextBox 8"/>
          <p:cNvSpPr txBox="1"/>
          <p:nvPr/>
        </p:nvSpPr>
        <p:spPr>
          <a:xfrm>
            <a:off x="274320" y="1003757"/>
            <a:ext cx="10149840" cy="4493538"/>
          </a:xfrm>
          <a:prstGeom prst="rect">
            <a:avLst/>
          </a:prstGeom>
          <a:noFill/>
        </p:spPr>
        <p:txBody>
          <a:bodyPr wrap="square" rtlCol="0">
            <a:spAutoFit/>
          </a:bodyPr>
          <a:lstStyle/>
          <a:p>
            <a:r>
              <a:rPr lang="en-US" sz="1100" b="1" dirty="0">
                <a:latin typeface="Calibri" panose="020F0502020204030204" pitchFamily="34" charset="0"/>
                <a:cs typeface="Calibri" panose="020F0502020204030204" pitchFamily="34" charset="0"/>
              </a:rPr>
              <a:t>Drilling Down and Up in a Hierarchy</a:t>
            </a:r>
          </a:p>
          <a:p>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One of the most useful ways to navigate hierarchies is to drill down or drill up. For example, if you are examining the sales totals for various years, you can then drill down and view sales for all of the months within each year. Alternatively, if you are examining sales totals for all months, you can then drill up and view the sales for each year.</a:t>
            </a:r>
          </a:p>
          <a:p>
            <a:r>
              <a:rPr lang="en-US" sz="1100" dirty="0">
                <a:latin typeface="Calibri" panose="020F0502020204030204" pitchFamily="34" charset="0"/>
                <a:cs typeface="Calibri" panose="020F0502020204030204" pitchFamily="34" charset="0"/>
              </a:rPr>
              <a:t>You can drill down and drill up in Tableau by clicking on fields placed on shelves, or by selecting a hierarchy header in the table. These two methods are described below</a:t>
            </a:r>
            <a:r>
              <a:rPr lang="en-US" sz="1100" dirty="0" smtClean="0">
                <a:latin typeface="Calibri" panose="020F0502020204030204" pitchFamily="34" charset="0"/>
                <a:cs typeface="Calibri" panose="020F0502020204030204" pitchFamily="34" charset="0"/>
              </a:rPr>
              <a:t>.</a:t>
            </a: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r>
              <a:rPr lang="en-US" sz="1100" b="1" dirty="0">
                <a:latin typeface="Calibri" panose="020F0502020204030204" pitchFamily="34" charset="0"/>
                <a:cs typeface="Calibri" panose="020F0502020204030204" pitchFamily="34" charset="0"/>
              </a:rPr>
              <a:t>Using Headers</a:t>
            </a:r>
          </a:p>
          <a:p>
            <a:r>
              <a:rPr lang="en-US" sz="1100" dirty="0">
                <a:latin typeface="Calibri" panose="020F0502020204030204" pitchFamily="34" charset="0"/>
                <a:cs typeface="Calibri" panose="020F0502020204030204" pitchFamily="34" charset="0"/>
              </a:rPr>
              <a:t>To drill down and drill up for individual dimension members in a hierarchy, right-click (control-click on Mac) a table header and select Drill Down or Drill Up from the context menu. This is often referred to as non-uniform drill down because you expose only the members of interest instead of exposing all the members of a given level.</a:t>
            </a:r>
          </a:p>
          <a:p>
            <a:r>
              <a:rPr lang="en-US" sz="1100" dirty="0">
                <a:latin typeface="Calibri" panose="020F0502020204030204" pitchFamily="34" charset="0"/>
                <a:cs typeface="Calibri" panose="020F0502020204030204" pitchFamily="34" charset="0"/>
              </a:rPr>
              <a:t>For example, the following figure illustrates drilling down into the Root Beer member of the Gen2,Product dimension. Note that new row headers are displayed in the table and that Gen3,Product, which is the next generation in the hierarchy</a:t>
            </a:r>
            <a:r>
              <a:rPr lang="en-US" sz="1100" dirty="0" smtClean="0">
                <a:latin typeface="Calibri" panose="020F0502020204030204" pitchFamily="34" charset="0"/>
                <a:cs typeface="Calibri" panose="020F0502020204030204" pitchFamily="34" charset="0"/>
              </a:rPr>
              <a:t>,</a:t>
            </a:r>
          </a:p>
          <a:p>
            <a:r>
              <a:rPr lang="en-US" sz="1100" dirty="0" smtClean="0">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is automatically displayed.</a:t>
            </a:r>
          </a:p>
          <a:p>
            <a:endParaRPr lang="en-US" sz="1100" dirty="0" smtClean="0">
              <a:latin typeface="Calibri" panose="020F0502020204030204" pitchFamily="34" charset="0"/>
              <a:cs typeface="Calibri" panose="020F0502020204030204" pitchFamily="34" charset="0"/>
            </a:endParaRPr>
          </a:p>
        </p:txBody>
      </p:sp>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027" name="Picture 3" descr="https://onlinehelp.tableau.com/current/pro/desktop/en-us/Img/symbol_plusminus1.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5387638" y="236538"/>
            <a:ext cx="85725" cy="85725"/>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81000" y="1828800"/>
            <a:ext cx="6781800" cy="19218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30" name="Picture 6" descr="https://onlinehelp.tableau.com/current/pro/desktop/en-us/Img/wwd_drilldown7.png"/>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7162800" y="2057400"/>
            <a:ext cx="3295697" cy="2286000"/>
          </a:xfrm>
          <a:prstGeom prst="rect">
            <a:avLst/>
          </a:prstGeom>
          <a:noFill/>
          <a:extLst>
            <a:ext uri="{909E8E84-426E-40DD-AFC4-6F175D3DCCD1}">
              <a14:hiddenFill xmlns="" xmlns:a14="http://schemas.microsoft.com/office/drawing/2010/main">
                <a:solidFill>
                  <a:srgbClr val="FFFFFF"/>
                </a:solidFill>
              </a14:hiddenFill>
            </a:ext>
          </a:extLst>
        </p:spPr>
      </p:pic>
      <p:pic>
        <p:nvPicPr>
          <p:cNvPr id="1032" name="Picture 8" descr="https://onlinehelp.tableau.com/current/pro/desktop/en-us/Img/wwd_drilldown8.png"/>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5257800" y="4953000"/>
            <a:ext cx="4376598" cy="1773228"/>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10"/>
          <p:cNvPicPr>
            <a:picLocks noChangeAspect="1" noChangeArrowheads="1"/>
          </p:cNvPicPr>
          <p:nvPr/>
        </p:nvPicPr>
        <p:blipFill>
          <a:blip r:embed="rId7"/>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760836028"/>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Tableau Sorting</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78</a:t>
            </a:fld>
            <a:endParaRPr kumimoji="0" lang="en-US" dirty="0"/>
          </a:p>
        </p:txBody>
      </p:sp>
      <p:sp>
        <p:nvSpPr>
          <p:cNvPr id="9" name="TextBox 8"/>
          <p:cNvSpPr txBox="1"/>
          <p:nvPr/>
        </p:nvSpPr>
        <p:spPr>
          <a:xfrm>
            <a:off x="274320" y="1003757"/>
            <a:ext cx="10149840" cy="2631490"/>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In Tableau, sorting a data view means arranging dimension members in a specified order. Tableau supports computed sorting and manual sorting.</a:t>
            </a:r>
          </a:p>
          <a:p>
            <a:endParaRPr lang="en-US" sz="1100" dirty="0" smtClean="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r>
              <a:rPr lang="en-US" sz="1100" b="1" dirty="0">
                <a:latin typeface="Calibri" panose="020F0502020204030204" pitchFamily="34" charset="0"/>
                <a:cs typeface="Calibri" panose="020F0502020204030204" pitchFamily="34" charset="0"/>
              </a:rPr>
              <a:t>Computed </a:t>
            </a:r>
            <a:r>
              <a:rPr lang="en-US" sz="1100" b="1" dirty="0" smtClean="0">
                <a:latin typeface="Calibri" panose="020F0502020204030204" pitchFamily="34" charset="0"/>
                <a:cs typeface="Calibri" panose="020F0502020204030204" pitchFamily="34" charset="0"/>
              </a:rPr>
              <a:t>Sorting / Dynamic Sorting</a:t>
            </a:r>
            <a:endParaRPr lang="en-US" sz="1100" b="1" dirty="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You might want to sort customers by alphabetical order, or sort a product line from lowest sales to highest sales. Both of these sorts are “computed sorts” because they use programmatic rules that you define to sort the field</a:t>
            </a:r>
            <a:r>
              <a:rPr lang="en-US" sz="1100" dirty="0" smtClean="0">
                <a:latin typeface="Calibri" panose="020F0502020204030204" pitchFamily="34" charset="0"/>
                <a:cs typeface="Calibri" panose="020F0502020204030204" pitchFamily="34" charset="0"/>
              </a:rPr>
              <a:t>.</a:t>
            </a:r>
          </a:p>
          <a:p>
            <a:endParaRPr lang="en-US" sz="1100" dirty="0">
              <a:latin typeface="Calibri" panose="020F0502020204030204" pitchFamily="34" charset="0"/>
              <a:cs typeface="Calibri" panose="020F0502020204030204" pitchFamily="34" charset="0"/>
            </a:endParaRPr>
          </a:p>
          <a:p>
            <a:r>
              <a:rPr lang="en-US" sz="1100" b="1" dirty="0">
                <a:latin typeface="Calibri" panose="020F0502020204030204" pitchFamily="34" charset="0"/>
                <a:cs typeface="Calibri" panose="020F0502020204030204" pitchFamily="34" charset="0"/>
              </a:rPr>
              <a:t>How to Sort Data (Computed Sorts)</a:t>
            </a:r>
          </a:p>
          <a:p>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Computed sorts can be applied either directly on an axis in the view or using the sort dialog box to apply computed sorts to specific fields in the view.</a:t>
            </a:r>
          </a:p>
          <a:p>
            <a:r>
              <a:rPr lang="en-US" sz="1100" dirty="0">
                <a:latin typeface="Calibri" panose="020F0502020204030204" pitchFamily="34" charset="0"/>
                <a:cs typeface="Calibri" panose="020F0502020204030204" pitchFamily="34" charset="0"/>
              </a:rPr>
              <a:t>Sorting on an Axis</a:t>
            </a:r>
          </a:p>
          <a:p>
            <a:r>
              <a:rPr lang="en-US" sz="1100" dirty="0">
                <a:latin typeface="Calibri" panose="020F0502020204030204" pitchFamily="34" charset="0"/>
                <a:cs typeface="Calibri" panose="020F0502020204030204" pitchFamily="34" charset="0"/>
              </a:rPr>
              <a:t>A quick way to create a computed sort is to use the sort buttons on an axis. The sort buttons on an axis will automatically create a sort that makes sense for the view you’ve created. The sort will be computed, which means it will update correctly if the underlying data changes.</a:t>
            </a:r>
          </a:p>
          <a:p>
            <a:r>
              <a:rPr lang="en-US" sz="1100" dirty="0">
                <a:latin typeface="Calibri" panose="020F0502020204030204" pitchFamily="34" charset="0"/>
                <a:cs typeface="Calibri" panose="020F0502020204030204" pitchFamily="34" charset="0"/>
              </a:rPr>
              <a:t>When you hover over an axis with your cursor, a sort icon displays. Click it once to sort Ascending, again to sort Descending, and a third time to clear the sort.</a:t>
            </a:r>
            <a:endParaRPr lang="en-US" sz="1100" dirty="0" smtClean="0">
              <a:latin typeface="Calibri" panose="020F0502020204030204" pitchFamily="34" charset="0"/>
              <a:cs typeface="Calibri" panose="020F0502020204030204" pitchFamily="34" charset="0"/>
            </a:endParaRPr>
          </a:p>
        </p:txBody>
      </p:sp>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027" name="Picture 3" descr="https://onlinehelp.tableau.com/current/pro/desktop/en-us/Img/symbol_plusminus1.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5387638" y="236538"/>
            <a:ext cx="85725" cy="85725"/>
          </a:xfrm>
          <a:prstGeom prst="rect">
            <a:avLst/>
          </a:prstGeom>
          <a:noFill/>
          <a:extLst>
            <a:ext uri="{909E8E84-426E-40DD-AFC4-6F175D3DCCD1}">
              <a14:hiddenFill xmlns="" xmlns:a14="http://schemas.microsoft.com/office/drawing/2010/main">
                <a:solidFill>
                  <a:srgbClr val="FFFFFF"/>
                </a:solidFill>
              </a14:hiddenFill>
            </a:ext>
          </a:extLst>
        </p:spPr>
      </p:pic>
      <p:pic>
        <p:nvPicPr>
          <p:cNvPr id="2050" name="Picture 2" descr="https://onlinehelp.tableau.com/current/pro/desktop/en-us/Img/sortgroup_sorting_computed_howto1.p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7391400" y="3655617"/>
            <a:ext cx="2127212" cy="2413128"/>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ectangle 4"/>
          <p:cNvSpPr/>
          <p:nvPr/>
        </p:nvSpPr>
        <p:spPr>
          <a:xfrm>
            <a:off x="381000" y="3635247"/>
            <a:ext cx="5486400" cy="938719"/>
          </a:xfrm>
          <a:prstGeom prst="rect">
            <a:avLst/>
          </a:prstGeom>
        </p:spPr>
        <p:txBody>
          <a:bodyPr>
            <a:spAutoFit/>
          </a:bodyPr>
          <a:lstStyle/>
          <a:p>
            <a:r>
              <a:rPr lang="en-US" sz="1100" b="1" dirty="0">
                <a:latin typeface="Calibri" panose="020F0502020204030204" pitchFamily="34" charset="0"/>
                <a:cs typeface="Calibri" panose="020F0502020204030204" pitchFamily="34" charset="0"/>
              </a:rPr>
              <a:t>Sorting Specific Fields</a:t>
            </a:r>
          </a:p>
          <a:p>
            <a:r>
              <a:rPr lang="en-US" sz="1100" dirty="0">
                <a:latin typeface="Calibri" panose="020F0502020204030204" pitchFamily="34" charset="0"/>
                <a:cs typeface="Calibri" panose="020F0502020204030204" pitchFamily="34" charset="0"/>
              </a:rPr>
              <a:t>You can sort a specific field using the Sort dialog box.</a:t>
            </a:r>
          </a:p>
          <a:p>
            <a:r>
              <a:rPr lang="en-US" sz="1100" dirty="0">
                <a:latin typeface="Calibri" panose="020F0502020204030204" pitchFamily="34" charset="0"/>
                <a:cs typeface="Calibri" panose="020F0502020204030204" pitchFamily="34" charset="0"/>
              </a:rPr>
              <a:t>Open the Sort dialog box.</a:t>
            </a:r>
          </a:p>
          <a:p>
            <a:r>
              <a:rPr lang="en-US" sz="1100" dirty="0">
                <a:latin typeface="Calibri" panose="020F0502020204030204" pitchFamily="34" charset="0"/>
                <a:cs typeface="Calibri" panose="020F0502020204030204" pitchFamily="34" charset="0"/>
              </a:rPr>
              <a:t>Right-click (control-click on Mac) on the field that you want to sort and select </a:t>
            </a:r>
            <a:r>
              <a:rPr lang="en-US" sz="1100" b="1" dirty="0">
                <a:latin typeface="Calibri" panose="020F0502020204030204" pitchFamily="34" charset="0"/>
                <a:cs typeface="Calibri" panose="020F0502020204030204" pitchFamily="34" charset="0"/>
              </a:rPr>
              <a:t>Sort</a:t>
            </a:r>
            <a:r>
              <a:rPr lang="en-US" sz="1100" dirty="0">
                <a:latin typeface="Calibri" panose="020F0502020204030204" pitchFamily="34" charset="0"/>
                <a:cs typeface="Calibri" panose="020F0502020204030204" pitchFamily="34" charset="0"/>
              </a:rPr>
              <a:t> from the context menu.</a:t>
            </a:r>
          </a:p>
        </p:txBody>
      </p:sp>
      <p:pic>
        <p:nvPicPr>
          <p:cNvPr id="2052" name="Picture 4" descr="https://onlinehelp.tableau.com/current/pro/desktop/en-us/Img/sort_1.png"/>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4267200" y="4419600"/>
            <a:ext cx="2971800" cy="2333626"/>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10"/>
          <p:cNvPicPr>
            <a:picLocks noChangeAspect="1" noChangeArrowheads="1"/>
          </p:cNvPicPr>
          <p:nvPr/>
        </p:nvPicPr>
        <p:blipFill>
          <a:blip r:embed="rId6"/>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2709728911"/>
      </p:ext>
    </p:extLst>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Tableau Sorting</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79</a:t>
            </a:fld>
            <a:endParaRPr kumimoji="0" lang="en-US" dirty="0"/>
          </a:p>
        </p:txBody>
      </p:sp>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027" name="Picture 3" descr="https://onlinehelp.tableau.com/current/pro/desktop/en-us/Img/symbol_plusminus1.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5387638" y="236538"/>
            <a:ext cx="85725" cy="85725"/>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381000" y="762000"/>
            <a:ext cx="9906000" cy="2462213"/>
          </a:xfrm>
          <a:prstGeom prst="rect">
            <a:avLst/>
          </a:prstGeom>
        </p:spPr>
        <p:txBody>
          <a:bodyPr wrap="square">
            <a:spAutoFit/>
          </a:bodyPr>
          <a:lstStyle/>
          <a:p>
            <a:r>
              <a:rPr lang="en-US" sz="1100" dirty="0">
                <a:latin typeface="Calibri" panose="020F0502020204030204" pitchFamily="34" charset="0"/>
                <a:cs typeface="Calibri" panose="020F0502020204030204" pitchFamily="34" charset="0"/>
              </a:rPr>
              <a:t>Specify the sorting options.</a:t>
            </a:r>
          </a:p>
          <a:p>
            <a:r>
              <a:rPr lang="en-US" sz="1100" dirty="0">
                <a:latin typeface="Calibri" panose="020F0502020204030204" pitchFamily="34" charset="0"/>
                <a:cs typeface="Calibri" panose="020F0502020204030204" pitchFamily="34" charset="0"/>
              </a:rPr>
              <a:t>Complete the </a:t>
            </a:r>
            <a:r>
              <a:rPr lang="en-US" sz="1100" b="1" dirty="0">
                <a:latin typeface="Calibri" panose="020F0502020204030204" pitchFamily="34" charset="0"/>
                <a:cs typeface="Calibri" panose="020F0502020204030204" pitchFamily="34" charset="0"/>
              </a:rPr>
              <a:t>Sort</a:t>
            </a:r>
            <a:r>
              <a:rPr lang="en-US" sz="1100" dirty="0">
                <a:latin typeface="Calibri" panose="020F0502020204030204" pitchFamily="34" charset="0"/>
                <a:cs typeface="Calibri" panose="020F0502020204030204" pitchFamily="34" charset="0"/>
              </a:rPr>
              <a:t> dialog box by specifying the following criteria:</a:t>
            </a:r>
          </a:p>
          <a:p>
            <a:pPr lvl="1"/>
            <a:r>
              <a:rPr lang="en-US" sz="1100" dirty="0">
                <a:latin typeface="Calibri" panose="020F0502020204030204" pitchFamily="34" charset="0"/>
                <a:cs typeface="Calibri" panose="020F0502020204030204" pitchFamily="34" charset="0"/>
              </a:rPr>
              <a:t>Sort order - Displays the sort results in ascending or descending order.</a:t>
            </a:r>
          </a:p>
          <a:p>
            <a:pPr lvl="1"/>
            <a:r>
              <a:rPr lang="en-US" sz="1100" dirty="0">
                <a:latin typeface="Calibri" panose="020F0502020204030204" pitchFamily="34" charset="0"/>
                <a:cs typeface="Calibri" panose="020F0502020204030204" pitchFamily="34" charset="0"/>
              </a:rPr>
              <a:t>Sort by – Sort by one of these three options:</a:t>
            </a:r>
          </a:p>
          <a:p>
            <a:pPr lvl="2"/>
            <a:r>
              <a:rPr lang="en-US" sz="1100" b="1" dirty="0">
                <a:latin typeface="Calibri" panose="020F0502020204030204" pitchFamily="34" charset="0"/>
                <a:cs typeface="Calibri" panose="020F0502020204030204" pitchFamily="34" charset="0"/>
              </a:rPr>
              <a:t>Data source order</a:t>
            </a:r>
            <a:r>
              <a:rPr lang="en-US" sz="1100" dirty="0">
                <a:latin typeface="Calibri" panose="020F0502020204030204" pitchFamily="34" charset="0"/>
                <a:cs typeface="Calibri" panose="020F0502020204030204" pitchFamily="34" charset="0"/>
              </a:rPr>
              <a:t> - the order that the data source naturally orders the data. Generally for relational data sources, this tends to be in alphabetical order. If you are using a cube, this order is the defined hierarchal order of the members within a dimension.</a:t>
            </a:r>
          </a:p>
          <a:p>
            <a:pPr lvl="2"/>
            <a:r>
              <a:rPr lang="en-US" sz="1100" b="1" dirty="0">
                <a:latin typeface="Calibri" panose="020F0502020204030204" pitchFamily="34" charset="0"/>
                <a:cs typeface="Calibri" panose="020F0502020204030204" pitchFamily="34" charset="0"/>
              </a:rPr>
              <a:t>Alphabetic</a:t>
            </a:r>
            <a:r>
              <a:rPr lang="en-US" sz="1100" dirty="0">
                <a:latin typeface="Calibri" panose="020F0502020204030204" pitchFamily="34" charset="0"/>
                <a:cs typeface="Calibri" panose="020F0502020204030204" pitchFamily="34" charset="0"/>
              </a:rPr>
              <a:t> - the order of the letters in the alphabet.</a:t>
            </a:r>
          </a:p>
          <a:p>
            <a:pPr lvl="2"/>
            <a:r>
              <a:rPr lang="en-US" sz="1100" b="1" dirty="0">
                <a:latin typeface="Calibri" panose="020F0502020204030204" pitchFamily="34" charset="0"/>
                <a:cs typeface="Calibri" panose="020F0502020204030204" pitchFamily="34" charset="0"/>
              </a:rPr>
              <a:t>Field</a:t>
            </a:r>
            <a:r>
              <a:rPr lang="en-US" sz="1100" dirty="0">
                <a:latin typeface="Calibri" panose="020F0502020204030204" pitchFamily="34" charset="0"/>
                <a:cs typeface="Calibri" panose="020F0502020204030204" pitchFamily="34" charset="0"/>
              </a:rPr>
              <a:t> - order the data based on the associated values of another field. For example, you could order several products by their total sales values.</a:t>
            </a:r>
          </a:p>
          <a:p>
            <a:pPr lvl="2"/>
            <a:r>
              <a:rPr lang="en-US" sz="1100" dirty="0">
                <a:latin typeface="Calibri" panose="020F0502020204030204" pitchFamily="34" charset="0"/>
                <a:cs typeface="Calibri" panose="020F0502020204030204" pitchFamily="34" charset="0"/>
              </a:rPr>
              <a:t>When working with a relational data source and sorting by another field, you must also specify the aggregation function to use. This option is not available for multidimensional data sources because aggregations are defined when the cube is created and cannot be modified in Tableau. In Tableau, multidimensional data sources are supported only in Windows.</a:t>
            </a:r>
          </a:p>
          <a:p>
            <a:r>
              <a:rPr lang="en-US" sz="1100" dirty="0">
                <a:latin typeface="Calibri" panose="020F0502020204030204" pitchFamily="34" charset="0"/>
                <a:cs typeface="Calibri" panose="020F0502020204030204" pitchFamily="34" charset="0"/>
              </a:rPr>
              <a:t>A typical scenario is to sort one or more dimensions by a measure. For example, the </a:t>
            </a:r>
            <a:r>
              <a:rPr lang="en-US" sz="1100" b="1" dirty="0">
                <a:latin typeface="Calibri" panose="020F0502020204030204" pitchFamily="34" charset="0"/>
                <a:cs typeface="Calibri" panose="020F0502020204030204" pitchFamily="34" charset="0"/>
              </a:rPr>
              <a:t>Sort</a:t>
            </a:r>
            <a:r>
              <a:rPr lang="en-US" sz="1100" dirty="0">
                <a:latin typeface="Calibri" panose="020F0502020204030204" pitchFamily="34" charset="0"/>
                <a:cs typeface="Calibri" panose="020F0502020204030204" pitchFamily="34" charset="0"/>
              </a:rPr>
              <a:t> dialog box shown below is configured to sort the members of the Customer Segment field in descending order and by the sum of the Sales measure. The results will be displayed so that the member with the highest sales is displayed first, the member with the second highest sales is displayed second, and so on.</a:t>
            </a:r>
          </a:p>
        </p:txBody>
      </p:sp>
      <p:pic>
        <p:nvPicPr>
          <p:cNvPr id="3074" name="Picture 2" descr="https://onlinehelp.tableau.com/current/pro/desktop/en-us/Img/sort_2.p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6934200" y="3224213"/>
            <a:ext cx="2524863" cy="2514600"/>
          </a:xfrm>
          <a:prstGeom prst="rect">
            <a:avLst/>
          </a:prstGeom>
          <a:noFill/>
          <a:extLst>
            <a:ext uri="{909E8E84-426E-40DD-AFC4-6F175D3DCCD1}">
              <a14:hiddenFill xmlns="" xmlns:a14="http://schemas.microsoft.com/office/drawing/2010/main">
                <a:solidFill>
                  <a:srgbClr val="FFFFFF"/>
                </a:solidFill>
              </a14:hiddenFill>
            </a:ext>
          </a:extLst>
        </p:spPr>
      </p:pic>
      <p:sp>
        <p:nvSpPr>
          <p:cNvPr id="7" name="Rectangle 6"/>
          <p:cNvSpPr/>
          <p:nvPr/>
        </p:nvSpPr>
        <p:spPr>
          <a:xfrm>
            <a:off x="457200" y="3216803"/>
            <a:ext cx="6324600" cy="1446550"/>
          </a:xfrm>
          <a:prstGeom prst="rect">
            <a:avLst/>
          </a:prstGeom>
        </p:spPr>
        <p:txBody>
          <a:bodyPr wrap="square">
            <a:spAutoFit/>
          </a:bodyPr>
          <a:lstStyle/>
          <a:p>
            <a:r>
              <a:rPr lang="en-US" sz="1100" dirty="0">
                <a:latin typeface="Calibri" panose="020F0502020204030204" pitchFamily="34" charset="0"/>
                <a:cs typeface="Calibri" panose="020F0502020204030204" pitchFamily="34" charset="0"/>
              </a:rPr>
              <a:t>You should keep the following rules in mind when interpreting the sort results:</a:t>
            </a:r>
          </a:p>
          <a:p>
            <a:r>
              <a:rPr lang="en-US" sz="1100" dirty="0">
                <a:latin typeface="Calibri" panose="020F0502020204030204" pitchFamily="34" charset="0"/>
                <a:cs typeface="Calibri" panose="020F0502020204030204" pitchFamily="34" charset="0"/>
              </a:rPr>
              <a:t>Tableau computes the sort across the entire table using the specified criteria. Refer to Example – Sorting a Text Table for an example.</a:t>
            </a:r>
          </a:p>
          <a:p>
            <a:r>
              <a:rPr lang="en-US" sz="1100" dirty="0">
                <a:latin typeface="Calibri" panose="020F0502020204030204" pitchFamily="34" charset="0"/>
                <a:cs typeface="Calibri" panose="020F0502020204030204" pitchFamily="34" charset="0"/>
              </a:rPr>
              <a:t>Sorts do not break the dimension hierarchy. Sorted fields are always displayed within the ordered context already set forth by the fields on the Rows and Columns shelves. This means that Tableau will not rearrange any of the headers of the fields that appear before (to the left of) the sorted field.</a:t>
            </a:r>
          </a:p>
          <a:p>
            <a:r>
              <a:rPr lang="en-US" sz="1100" dirty="0">
                <a:latin typeface="Calibri" panose="020F0502020204030204" pitchFamily="34" charset="0"/>
                <a:cs typeface="Calibri" panose="020F0502020204030204" pitchFamily="34" charset="0"/>
              </a:rPr>
              <a:t>If you want to break the dimension hierarchy when sorting a multidimensional data source, place only the hierarchy level that you want sorted on the Rows or Columns shelf.</a:t>
            </a:r>
          </a:p>
        </p:txBody>
      </p:sp>
      <p:pic>
        <p:nvPicPr>
          <p:cNvPr id="10" name="Picture 9"/>
          <p:cNvPicPr>
            <a:picLocks noChangeAspect="1" noChangeArrowheads="1"/>
          </p:cNvPicPr>
          <p:nvPr/>
        </p:nvPicPr>
        <p:blipFill>
          <a:blip r:embed="rId5"/>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323764149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Visual </a:t>
            </a:r>
            <a:r>
              <a:rPr lang="en-US" dirty="0"/>
              <a:t>Cues and Icons</a:t>
            </a:r>
          </a:p>
        </p:txBody>
      </p:sp>
      <p:sp>
        <p:nvSpPr>
          <p:cNvPr id="3" name="TextBox 2"/>
          <p:cNvSpPr txBox="1"/>
          <p:nvPr/>
        </p:nvSpPr>
        <p:spPr>
          <a:xfrm>
            <a:off x="274320" y="1003756"/>
            <a:ext cx="10149840" cy="1107996"/>
          </a:xfrm>
          <a:prstGeom prst="rect">
            <a:avLst/>
          </a:prstGeom>
          <a:noFill/>
        </p:spPr>
        <p:txBody>
          <a:bodyPr wrap="square" rtlCol="0">
            <a:spAutoFit/>
          </a:bodyPr>
          <a:lstStyle/>
          <a:p>
            <a:pPr algn="just"/>
            <a:r>
              <a:rPr lang="en-US" sz="1100" dirty="0" smtClean="0">
                <a:latin typeface="Calibri" panose="020F0502020204030204" pitchFamily="34" charset="0"/>
                <a:cs typeface="Calibri" panose="020F0502020204030204" pitchFamily="34" charset="0"/>
              </a:rPr>
              <a:t>Tableau </a:t>
            </a:r>
            <a:r>
              <a:rPr lang="en-US" sz="1100" dirty="0">
                <a:latin typeface="Calibri" panose="020F0502020204030204" pitchFamily="34" charset="0"/>
                <a:cs typeface="Calibri" panose="020F0502020204030204" pitchFamily="34" charset="0"/>
              </a:rPr>
              <a:t>provides many visual cues to help you evaluate the type of data that’s displayed in the Data pane and the state of a data view</a:t>
            </a:r>
            <a:r>
              <a:rPr lang="en-US" sz="1100" dirty="0" smtClean="0">
                <a:latin typeface="Calibri" panose="020F0502020204030204" pitchFamily="34" charset="0"/>
                <a:cs typeface="Calibri" panose="020F0502020204030204" pitchFamily="34" charset="0"/>
              </a:rPr>
              <a:t>.</a:t>
            </a:r>
          </a:p>
          <a:p>
            <a:pPr algn="just"/>
            <a:endParaRPr lang="en-US" sz="1100" dirty="0">
              <a:latin typeface="Calibri" panose="020F0502020204030204" pitchFamily="34" charset="0"/>
              <a:cs typeface="Calibri" panose="020F0502020204030204" pitchFamily="34" charset="0"/>
            </a:endParaRPr>
          </a:p>
          <a:p>
            <a:pPr algn="just"/>
            <a:endParaRPr lang="en-US" sz="1100" dirty="0" smtClean="0">
              <a:latin typeface="Calibri" panose="020F0502020204030204" pitchFamily="34" charset="0"/>
              <a:cs typeface="Calibri" panose="020F0502020204030204" pitchFamily="34" charset="0"/>
            </a:endParaRPr>
          </a:p>
          <a:p>
            <a:pPr algn="just"/>
            <a:endParaRPr lang="en-US" sz="1100" dirty="0" smtClean="0">
              <a:latin typeface="Calibri" panose="020F0502020204030204" pitchFamily="34" charset="0"/>
              <a:cs typeface="Calibri" panose="020F0502020204030204" pitchFamily="34" charset="0"/>
            </a:endParaRPr>
          </a:p>
          <a:p>
            <a:pPr algn="just"/>
            <a:endParaRPr lang="en-US" sz="1100" dirty="0" smtClean="0">
              <a:latin typeface="Calibri" panose="020F0502020204030204" pitchFamily="34" charset="0"/>
              <a:cs typeface="Calibri" panose="020F0502020204030204" pitchFamily="34" charset="0"/>
            </a:endParaRPr>
          </a:p>
          <a:p>
            <a:pPr algn="just"/>
            <a:endParaRPr lang="en-US" sz="1100" dirty="0">
              <a:latin typeface="Calibri" panose="020F0502020204030204" pitchFamily="34" charset="0"/>
              <a:cs typeface="Calibri" panose="020F0502020204030204" pitchFamily="34" charset="0"/>
            </a:endParaRPr>
          </a:p>
        </p:txBody>
      </p:sp>
      <p:pic>
        <p:nvPicPr>
          <p:cNvPr id="3082" name="Picture 10"/>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57200" y="1228309"/>
            <a:ext cx="7147560" cy="17668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130" name="Picture 58"/>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57200" y="2995195"/>
            <a:ext cx="6008455" cy="37004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2" name="Slide Number Placeholder 11"/>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8</a:t>
            </a:fld>
            <a:endParaRPr kumimoji="0" lang="en-US" dirty="0"/>
          </a:p>
        </p:txBody>
      </p:sp>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spTree>
    <p:extLst>
      <p:ext uri="{BB962C8B-B14F-4D97-AF65-F5344CB8AC3E}">
        <p14:creationId xmlns="" xmlns:p14="http://schemas.microsoft.com/office/powerpoint/2010/main" val="3779105627"/>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Tableau Sorting</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80</a:t>
            </a:fld>
            <a:endParaRPr kumimoji="0" lang="en-US" dirty="0"/>
          </a:p>
        </p:txBody>
      </p:sp>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027" name="Picture 3" descr="https://onlinehelp.tableau.com/current/pro/desktop/en-us/Img/symbol_plusminus1.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5387638" y="236538"/>
            <a:ext cx="85725" cy="85725"/>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ectangle 4"/>
          <p:cNvSpPr/>
          <p:nvPr/>
        </p:nvSpPr>
        <p:spPr>
          <a:xfrm>
            <a:off x="381000" y="838200"/>
            <a:ext cx="9906000" cy="938719"/>
          </a:xfrm>
          <a:prstGeom prst="rect">
            <a:avLst/>
          </a:prstGeom>
        </p:spPr>
        <p:txBody>
          <a:bodyPr wrap="square">
            <a:spAutoFit/>
          </a:bodyPr>
          <a:lstStyle/>
          <a:p>
            <a:r>
              <a:rPr lang="en-US" sz="1100" dirty="0">
                <a:latin typeface="Calibri" panose="020F0502020204030204" pitchFamily="34" charset="0"/>
                <a:cs typeface="Calibri" panose="020F0502020204030204" pitchFamily="34" charset="0"/>
              </a:rPr>
              <a:t>Example – Sorting a Text Table</a:t>
            </a:r>
          </a:p>
          <a:p>
            <a:r>
              <a:rPr lang="en-US" sz="1100" dirty="0">
                <a:latin typeface="Calibri" panose="020F0502020204030204" pitchFamily="34" charset="0"/>
                <a:cs typeface="Calibri" panose="020F0502020204030204" pitchFamily="34" charset="0"/>
              </a:rPr>
              <a:t>Using the </a:t>
            </a:r>
            <a:r>
              <a:rPr lang="en-US" sz="1100" b="1" dirty="0">
                <a:latin typeface="Calibri" panose="020F0502020204030204" pitchFamily="34" charset="0"/>
                <a:cs typeface="Calibri" panose="020F0502020204030204" pitchFamily="34" charset="0"/>
              </a:rPr>
              <a:t>Sample-Superstore</a:t>
            </a:r>
            <a:r>
              <a:rPr lang="en-US" sz="1100" dirty="0">
                <a:latin typeface="Calibri" panose="020F0502020204030204" pitchFamily="34" charset="0"/>
                <a:cs typeface="Calibri" panose="020F0502020204030204" pitchFamily="34" charset="0"/>
              </a:rPr>
              <a:t> data source, this example sorts the rows and columns of a text table to determine which products and years have the highest average discounts. To create the view, follow the steps below:</a:t>
            </a:r>
          </a:p>
          <a:p>
            <a:r>
              <a:rPr lang="en-US" sz="1100" dirty="0">
                <a:latin typeface="Calibri" panose="020F0502020204030204" pitchFamily="34" charset="0"/>
                <a:cs typeface="Calibri" panose="020F0502020204030204" pitchFamily="34" charset="0"/>
              </a:rPr>
              <a:t>Place the </a:t>
            </a:r>
            <a:r>
              <a:rPr lang="en-US" sz="1100" b="1" dirty="0">
                <a:latin typeface="Calibri" panose="020F0502020204030204" pitchFamily="34" charset="0"/>
                <a:cs typeface="Calibri" panose="020F0502020204030204" pitchFamily="34" charset="0"/>
              </a:rPr>
              <a:t>Order Date</a:t>
            </a:r>
            <a:r>
              <a:rPr lang="en-US" sz="1100" dirty="0">
                <a:latin typeface="Calibri" panose="020F0502020204030204" pitchFamily="34" charset="0"/>
                <a:cs typeface="Calibri" panose="020F0502020204030204" pitchFamily="34" charset="0"/>
              </a:rPr>
              <a:t> dimension on the </a:t>
            </a:r>
            <a:r>
              <a:rPr lang="en-US" sz="1100" b="1" dirty="0">
                <a:latin typeface="Calibri" panose="020F0502020204030204" pitchFamily="34" charset="0"/>
                <a:cs typeface="Calibri" panose="020F0502020204030204" pitchFamily="34" charset="0"/>
              </a:rPr>
              <a:t>Columns </a:t>
            </a:r>
            <a:r>
              <a:rPr lang="en-US" sz="1100" dirty="0">
                <a:latin typeface="Calibri" panose="020F0502020204030204" pitchFamily="34" charset="0"/>
                <a:cs typeface="Calibri" panose="020F0502020204030204" pitchFamily="34" charset="0"/>
              </a:rPr>
              <a:t>shelf and the </a:t>
            </a:r>
            <a:r>
              <a:rPr lang="en-US" sz="1100" b="1" dirty="0">
                <a:latin typeface="Calibri" panose="020F0502020204030204" pitchFamily="34" charset="0"/>
                <a:cs typeface="Calibri" panose="020F0502020204030204" pitchFamily="34" charset="0"/>
              </a:rPr>
              <a:t>Sub-Category</a:t>
            </a:r>
            <a:r>
              <a:rPr lang="en-US" sz="1100" dirty="0">
                <a:latin typeface="Calibri" panose="020F0502020204030204" pitchFamily="34" charset="0"/>
                <a:cs typeface="Calibri" panose="020F0502020204030204" pitchFamily="34" charset="0"/>
              </a:rPr>
              <a:t> dimension on the </a:t>
            </a:r>
            <a:r>
              <a:rPr lang="en-US" sz="1100" b="1" dirty="0">
                <a:latin typeface="Calibri" panose="020F0502020204030204" pitchFamily="34" charset="0"/>
                <a:cs typeface="Calibri" panose="020F0502020204030204" pitchFamily="34" charset="0"/>
              </a:rPr>
              <a:t>Rows </a:t>
            </a:r>
            <a:r>
              <a:rPr lang="en-US" sz="1100" dirty="0">
                <a:latin typeface="Calibri" panose="020F0502020204030204" pitchFamily="34" charset="0"/>
                <a:cs typeface="Calibri" panose="020F0502020204030204" pitchFamily="34" charset="0"/>
              </a:rPr>
              <a:t>shelf.</a:t>
            </a:r>
          </a:p>
          <a:p>
            <a:r>
              <a:rPr lang="en-US" sz="1100" dirty="0">
                <a:latin typeface="Calibri" panose="020F0502020204030204" pitchFamily="34" charset="0"/>
                <a:cs typeface="Calibri" panose="020F0502020204030204" pitchFamily="34" charset="0"/>
              </a:rPr>
              <a:t>Complete the text table by placing </a:t>
            </a:r>
            <a:r>
              <a:rPr lang="en-US" sz="1100" b="1" dirty="0">
                <a:latin typeface="Calibri" panose="020F0502020204030204" pitchFamily="34" charset="0"/>
                <a:cs typeface="Calibri" panose="020F0502020204030204" pitchFamily="34" charset="0"/>
              </a:rPr>
              <a:t>Discount </a:t>
            </a:r>
            <a:r>
              <a:rPr lang="en-US" sz="1100" dirty="0">
                <a:latin typeface="Calibri" panose="020F0502020204030204" pitchFamily="34" charset="0"/>
                <a:cs typeface="Calibri" panose="020F0502020204030204" pitchFamily="34" charset="0"/>
              </a:rPr>
              <a:t>on </a:t>
            </a:r>
            <a:r>
              <a:rPr lang="en-US" sz="1100" b="1" dirty="0">
                <a:latin typeface="Calibri" panose="020F0502020204030204" pitchFamily="34" charset="0"/>
                <a:cs typeface="Calibri" panose="020F0502020204030204" pitchFamily="34" charset="0"/>
              </a:rPr>
              <a:t>Text</a:t>
            </a:r>
            <a:r>
              <a:rPr lang="en-US" sz="1100" dirty="0">
                <a:latin typeface="Calibri" panose="020F0502020204030204" pitchFamily="34" charset="0"/>
                <a:cs typeface="Calibri" panose="020F0502020204030204" pitchFamily="34" charset="0"/>
              </a:rPr>
              <a:t>. By default, the table is sorted in alphabetical order.</a:t>
            </a:r>
          </a:p>
        </p:txBody>
      </p:sp>
      <p:pic>
        <p:nvPicPr>
          <p:cNvPr id="4098" name="Picture 2" descr="https://onlinehelp.tableau.com/current/pro/desktop/en-us/Img/sort_3.p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7778228" y="1524000"/>
            <a:ext cx="2508772" cy="2209800"/>
          </a:xfrm>
          <a:prstGeom prst="rect">
            <a:avLst/>
          </a:prstGeom>
          <a:noFill/>
          <a:extLst>
            <a:ext uri="{909E8E84-426E-40DD-AFC4-6F175D3DCCD1}">
              <a14:hiddenFill xmlns="" xmlns:a14="http://schemas.microsoft.com/office/drawing/2010/main">
                <a:solidFill>
                  <a:srgbClr val="FFFFFF"/>
                </a:solidFill>
              </a14:hiddenFill>
            </a:ext>
          </a:extLst>
        </p:spPr>
      </p:pic>
      <p:sp>
        <p:nvSpPr>
          <p:cNvPr id="8" name="Rectangle 7"/>
          <p:cNvSpPr/>
          <p:nvPr/>
        </p:nvSpPr>
        <p:spPr>
          <a:xfrm>
            <a:off x="457200" y="1780299"/>
            <a:ext cx="7239000" cy="2970044"/>
          </a:xfrm>
          <a:prstGeom prst="rect">
            <a:avLst/>
          </a:prstGeom>
        </p:spPr>
        <p:txBody>
          <a:bodyPr wrap="square">
            <a:spAutoFit/>
          </a:bodyPr>
          <a:lstStyle/>
          <a:p>
            <a:r>
              <a:rPr lang="en-US" sz="1100" dirty="0">
                <a:latin typeface="Calibri" panose="020F0502020204030204" pitchFamily="34" charset="0"/>
                <a:cs typeface="Calibri" panose="020F0502020204030204" pitchFamily="34" charset="0"/>
              </a:rPr>
              <a:t>Sort the fields.</a:t>
            </a:r>
          </a:p>
          <a:p>
            <a:r>
              <a:rPr lang="en-US" sz="1100" dirty="0">
                <a:latin typeface="Calibri" panose="020F0502020204030204" pitchFamily="34" charset="0"/>
                <a:cs typeface="Calibri" panose="020F0502020204030204" pitchFamily="34" charset="0"/>
              </a:rPr>
              <a:t>Right-click (control-click on Mac) </a:t>
            </a:r>
            <a:r>
              <a:rPr lang="en-US" sz="1100" b="1" dirty="0">
                <a:latin typeface="Calibri" panose="020F0502020204030204" pitchFamily="34" charset="0"/>
                <a:cs typeface="Calibri" panose="020F0502020204030204" pitchFamily="34" charset="0"/>
              </a:rPr>
              <a:t>Order Date</a:t>
            </a:r>
            <a:r>
              <a:rPr lang="en-US" sz="1100" dirty="0">
                <a:latin typeface="Calibri" panose="020F0502020204030204" pitchFamily="34" charset="0"/>
                <a:cs typeface="Calibri" panose="020F0502020204030204" pitchFamily="34" charset="0"/>
              </a:rPr>
              <a:t> on the Columns shelf and select </a:t>
            </a:r>
            <a:r>
              <a:rPr lang="en-US" sz="1100" b="1" dirty="0">
                <a:latin typeface="Calibri" panose="020F0502020204030204" pitchFamily="34" charset="0"/>
                <a:cs typeface="Calibri" panose="020F0502020204030204" pitchFamily="34" charset="0"/>
              </a:rPr>
              <a:t>Sort</a:t>
            </a:r>
            <a:r>
              <a:rPr lang="en-US" sz="1100" dirty="0">
                <a:latin typeface="Calibri" panose="020F0502020204030204" pitchFamily="34" charset="0"/>
                <a:cs typeface="Calibri" panose="020F0502020204030204" pitchFamily="34" charset="0"/>
              </a:rPr>
              <a:t> from the context menu. In the Sort dialog box, do the following:</a:t>
            </a:r>
          </a:p>
          <a:p>
            <a:r>
              <a:rPr lang="en-US" sz="1100" dirty="0">
                <a:latin typeface="Calibri" panose="020F0502020204030204" pitchFamily="34" charset="0"/>
                <a:cs typeface="Calibri" panose="020F0502020204030204" pitchFamily="34" charset="0"/>
              </a:rPr>
              <a:t>For Sort order, select </a:t>
            </a:r>
            <a:r>
              <a:rPr lang="en-US" sz="1100" b="1" dirty="0">
                <a:latin typeface="Calibri" panose="020F0502020204030204" pitchFamily="34" charset="0"/>
                <a:cs typeface="Calibri" panose="020F0502020204030204" pitchFamily="34" charset="0"/>
              </a:rPr>
              <a:t>Descending</a:t>
            </a:r>
            <a:r>
              <a:rPr lang="en-US" sz="1100" dirty="0">
                <a:latin typeface="Calibri" panose="020F0502020204030204" pitchFamily="34" charset="0"/>
                <a:cs typeface="Calibri" panose="020F0502020204030204" pitchFamily="34" charset="0"/>
              </a:rPr>
              <a:t>.</a:t>
            </a:r>
          </a:p>
          <a:p>
            <a:r>
              <a:rPr lang="en-US" sz="1100" dirty="0">
                <a:latin typeface="Calibri" panose="020F0502020204030204" pitchFamily="34" charset="0"/>
                <a:cs typeface="Calibri" panose="020F0502020204030204" pitchFamily="34" charset="0"/>
              </a:rPr>
              <a:t>For Sort by, select </a:t>
            </a:r>
            <a:r>
              <a:rPr lang="en-US" sz="1100" b="1" dirty="0">
                <a:latin typeface="Calibri" panose="020F0502020204030204" pitchFamily="34" charset="0"/>
                <a:cs typeface="Calibri" panose="020F0502020204030204" pitchFamily="34" charset="0"/>
              </a:rPr>
              <a:t>Field</a:t>
            </a:r>
            <a:r>
              <a:rPr lang="en-US" sz="1100" dirty="0">
                <a:latin typeface="Calibri" panose="020F0502020204030204" pitchFamily="34" charset="0"/>
                <a:cs typeface="Calibri" panose="020F0502020204030204" pitchFamily="34" charset="0"/>
              </a:rPr>
              <a:t>, and then select the following:</a:t>
            </a:r>
          </a:p>
          <a:p>
            <a:pPr lvl="1"/>
            <a:r>
              <a:rPr lang="en-US" sz="1100" dirty="0">
                <a:latin typeface="Calibri" panose="020F0502020204030204" pitchFamily="34" charset="0"/>
                <a:cs typeface="Calibri" panose="020F0502020204030204" pitchFamily="34" charset="0"/>
              </a:rPr>
              <a:t>For Field, select </a:t>
            </a:r>
            <a:r>
              <a:rPr lang="en-US" sz="1100" b="1" dirty="0">
                <a:latin typeface="Calibri" panose="020F0502020204030204" pitchFamily="34" charset="0"/>
                <a:cs typeface="Calibri" panose="020F0502020204030204" pitchFamily="34" charset="0"/>
              </a:rPr>
              <a:t>Discount</a:t>
            </a:r>
            <a:r>
              <a:rPr lang="en-US" sz="1100" dirty="0">
                <a:latin typeface="Calibri" panose="020F0502020204030204" pitchFamily="34" charset="0"/>
                <a:cs typeface="Calibri" panose="020F0502020204030204" pitchFamily="34" charset="0"/>
              </a:rPr>
              <a:t>.</a:t>
            </a:r>
          </a:p>
          <a:p>
            <a:pPr lvl="1"/>
            <a:r>
              <a:rPr lang="en-US" sz="1100" dirty="0">
                <a:latin typeface="Calibri" panose="020F0502020204030204" pitchFamily="34" charset="0"/>
                <a:cs typeface="Calibri" panose="020F0502020204030204" pitchFamily="34" charset="0"/>
              </a:rPr>
              <a:t>For Aggregation, select </a:t>
            </a:r>
            <a:r>
              <a:rPr lang="en-US" sz="1100" b="1" dirty="0">
                <a:latin typeface="Calibri" panose="020F0502020204030204" pitchFamily="34" charset="0"/>
                <a:cs typeface="Calibri" panose="020F0502020204030204" pitchFamily="34" charset="0"/>
              </a:rPr>
              <a:t>Average</a:t>
            </a:r>
            <a:r>
              <a:rPr lang="en-US" sz="1100" dirty="0">
                <a:latin typeface="Calibri" panose="020F0502020204030204" pitchFamily="34" charset="0"/>
                <a:cs typeface="Calibri" panose="020F0502020204030204" pitchFamily="34" charset="0"/>
              </a:rPr>
              <a:t>.</a:t>
            </a:r>
          </a:p>
          <a:p>
            <a:r>
              <a:rPr lang="en-US" sz="1100" dirty="0">
                <a:latin typeface="Calibri" panose="020F0502020204030204" pitchFamily="34" charset="0"/>
                <a:cs typeface="Calibri" panose="020F0502020204030204" pitchFamily="34" charset="0"/>
              </a:rPr>
              <a:t>Click </a:t>
            </a:r>
            <a:r>
              <a:rPr lang="en-US" sz="1100" b="1" dirty="0">
                <a:latin typeface="Calibri" panose="020F0502020204030204" pitchFamily="34" charset="0"/>
                <a:cs typeface="Calibri" panose="020F0502020204030204" pitchFamily="34" charset="0"/>
              </a:rPr>
              <a:t>OK</a:t>
            </a:r>
            <a:r>
              <a:rPr lang="en-US" sz="1100" dirty="0">
                <a:latin typeface="Calibri" panose="020F0502020204030204" pitchFamily="34" charset="0"/>
                <a:cs typeface="Calibri" panose="020F0502020204030204" pitchFamily="34" charset="0"/>
              </a:rPr>
              <a:t>, and then apply the same sort to </a:t>
            </a:r>
            <a:r>
              <a:rPr lang="en-US" sz="1100" b="1" dirty="0">
                <a:latin typeface="Calibri" panose="020F0502020204030204" pitchFamily="34" charset="0"/>
                <a:cs typeface="Calibri" panose="020F0502020204030204" pitchFamily="34" charset="0"/>
              </a:rPr>
              <a:t>Sub-Category</a:t>
            </a:r>
            <a:r>
              <a:rPr lang="en-US" sz="1100" dirty="0" smtClean="0">
                <a:latin typeface="Calibri" panose="020F0502020204030204" pitchFamily="34" charset="0"/>
                <a:cs typeface="Calibri" panose="020F0502020204030204" pitchFamily="34" charset="0"/>
              </a:rPr>
              <a:t>.</a:t>
            </a:r>
          </a:p>
          <a:p>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The view is shown below. Binders are the top row in the table because it has the largest average discount across all years, while Labels are at the bottom in the table because that sub-category has the smallest average discount across all years. Similarly, 2012 is the left most column because it has the largest average discount for all products, while 2014 is the right most column because it has the smallest average discount for all products</a:t>
            </a:r>
            <a:r>
              <a:rPr lang="en-US" sz="1100" dirty="0" smtClean="0">
                <a:latin typeface="Calibri" panose="020F0502020204030204" pitchFamily="34" charset="0"/>
                <a:cs typeface="Calibri" panose="020F0502020204030204" pitchFamily="34" charset="0"/>
              </a:rPr>
              <a:t>.</a:t>
            </a:r>
          </a:p>
          <a:p>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At first glance, it’s not clear if the data has been correctly sorted, because Tableau computes the sort across the entire table using the specified criteria. By turning grand totals on for both columns and rows, using the Analysis &gt; Totals menu, you can see that the sort was performed correctly. For more information about how to turn on grand totals, see Totals.</a:t>
            </a:r>
          </a:p>
        </p:txBody>
      </p:sp>
      <p:pic>
        <p:nvPicPr>
          <p:cNvPr id="4100" name="Picture 4" descr="https://onlinehelp.tableau.com/current/pro/desktop/en-us/Img/sort_4.pn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533400" y="4696686"/>
            <a:ext cx="1893501" cy="1905000"/>
          </a:xfrm>
          <a:prstGeom prst="rect">
            <a:avLst/>
          </a:prstGeom>
          <a:noFill/>
          <a:extLst>
            <a:ext uri="{909E8E84-426E-40DD-AFC4-6F175D3DCCD1}">
              <a14:hiddenFill xmlns="" xmlns:a14="http://schemas.microsoft.com/office/drawing/2010/main">
                <a:solidFill>
                  <a:srgbClr val="FFFFFF"/>
                </a:solidFill>
              </a14:hiddenFill>
            </a:ext>
          </a:extLst>
        </p:spPr>
      </p:pic>
      <p:pic>
        <p:nvPicPr>
          <p:cNvPr id="4102" name="Picture 6" descr="https://onlinehelp.tableau.com/current/pro/desktop/en-us/Img/sort_5.png"/>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2667000" y="4664044"/>
            <a:ext cx="2200275" cy="1928589"/>
          </a:xfrm>
          <a:prstGeom prst="rect">
            <a:avLst/>
          </a:prstGeom>
          <a:noFill/>
          <a:extLst>
            <a:ext uri="{909E8E84-426E-40DD-AFC4-6F175D3DCCD1}">
              <a14:hiddenFill xmlns="" xmlns:a14="http://schemas.microsoft.com/office/drawing/2010/main">
                <a:solidFill>
                  <a:srgbClr val="FFFFFF"/>
                </a:solidFill>
              </a14:hiddenFill>
            </a:ext>
          </a:extLst>
        </p:spPr>
      </p:pic>
      <p:pic>
        <p:nvPicPr>
          <p:cNvPr id="4104" name="Picture 8" descr="https://onlinehelp.tableau.com/current/pro/desktop/en-us/Img/sort_6.png"/>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5257800" y="4695731"/>
            <a:ext cx="3003635" cy="1836509"/>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12"/>
          <p:cNvPicPr>
            <a:picLocks noChangeAspect="1" noChangeArrowheads="1"/>
          </p:cNvPicPr>
          <p:nvPr/>
        </p:nvPicPr>
        <p:blipFill>
          <a:blip r:embed="rId8"/>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3300319156"/>
      </p:ext>
    </p:extLst>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Tableau Manual Sorting</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81</a:t>
            </a:fld>
            <a:endParaRPr kumimoji="0" lang="en-US" dirty="0"/>
          </a:p>
        </p:txBody>
      </p:sp>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027" name="Picture 3" descr="https://onlinehelp.tableau.com/current/pro/desktop/en-us/Img/symbol_plusminus1.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5387638" y="236538"/>
            <a:ext cx="85725" cy="85725"/>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ectangle 4"/>
          <p:cNvSpPr/>
          <p:nvPr/>
        </p:nvSpPr>
        <p:spPr>
          <a:xfrm>
            <a:off x="381000" y="838200"/>
            <a:ext cx="9906000" cy="938719"/>
          </a:xfrm>
          <a:prstGeom prst="rect">
            <a:avLst/>
          </a:prstGeom>
        </p:spPr>
        <p:txBody>
          <a:bodyPr wrap="square">
            <a:spAutoFit/>
          </a:bodyPr>
          <a:lstStyle/>
          <a:p>
            <a:r>
              <a:rPr lang="en-US" sz="1100" b="1" dirty="0">
                <a:latin typeface="Calibri" panose="020F0502020204030204" pitchFamily="34" charset="0"/>
                <a:cs typeface="Calibri" panose="020F0502020204030204" pitchFamily="34" charset="0"/>
              </a:rPr>
              <a:t>Sorting Using the Toolbar and Tooltips</a:t>
            </a:r>
          </a:p>
          <a:p>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The two sort buttons on the toolbar and in tooltips manually sort a selection either in ascending or descending order based on the other fields in the view. For example, the view below shows sales by product category and customer segment. When you select the Corporate Market column, thus selecting all of the products in that segment, the quick sort buttons sorts the product field by SUM(Sales), which is the measure in the view.</a:t>
            </a:r>
          </a:p>
        </p:txBody>
      </p:sp>
      <p:pic>
        <p:nvPicPr>
          <p:cNvPr id="5122" name="Picture 2" descr="https://onlinehelp.tableau.com/current/pro/desktop/en-us/Img/quick_sort5.p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6265311" y="1524000"/>
            <a:ext cx="3974913" cy="1981200"/>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457200" y="1776919"/>
            <a:ext cx="5715000" cy="1107996"/>
          </a:xfrm>
          <a:prstGeom prst="rect">
            <a:avLst/>
          </a:prstGeom>
        </p:spPr>
        <p:txBody>
          <a:bodyPr wrap="square">
            <a:spAutoFit/>
          </a:bodyPr>
          <a:lstStyle/>
          <a:p>
            <a:r>
              <a:rPr lang="en-US" sz="1100" dirty="0">
                <a:latin typeface="Calibri" panose="020F0502020204030204" pitchFamily="34" charset="0"/>
                <a:cs typeface="Calibri" panose="020F0502020204030204" pitchFamily="34" charset="0"/>
              </a:rPr>
              <a:t>An easy way to anticipate how a selection will be sorted is to make a selection in the view and hover over the ascending or descending sort buttons on the toolbar. The tooltip for each button describes how the selection will be sorted.</a:t>
            </a:r>
          </a:p>
          <a:p>
            <a:r>
              <a:rPr lang="en-US" sz="1100" dirty="0">
                <a:latin typeface="Calibri" panose="020F0502020204030204" pitchFamily="34" charset="0"/>
                <a:cs typeface="Calibri" panose="020F0502020204030204" pitchFamily="34" charset="0"/>
              </a:rPr>
              <a:t>Using the quick sort buttons on the toolbar or in the tooltip creates a manual sort which you can always modify using the sort dialog box. Right-click (control-click on Mac) a sorted field (indicated with bold text) and select </a:t>
            </a:r>
            <a:r>
              <a:rPr lang="en-US" sz="1100" b="1" dirty="0">
                <a:latin typeface="Calibri" panose="020F0502020204030204" pitchFamily="34" charset="0"/>
                <a:cs typeface="Calibri" panose="020F0502020204030204" pitchFamily="34" charset="0"/>
              </a:rPr>
              <a:t>Sort</a:t>
            </a:r>
            <a:r>
              <a:rPr lang="en-US" sz="1100" dirty="0">
                <a:latin typeface="Calibri" panose="020F0502020204030204" pitchFamily="34" charset="0"/>
                <a:cs typeface="Calibri" panose="020F0502020204030204" pitchFamily="34" charset="0"/>
              </a:rPr>
              <a:t> to open the Sort dialog box.</a:t>
            </a:r>
          </a:p>
        </p:txBody>
      </p:sp>
      <p:sp>
        <p:nvSpPr>
          <p:cNvPr id="7" name="Rectangle 6"/>
          <p:cNvSpPr/>
          <p:nvPr/>
        </p:nvSpPr>
        <p:spPr>
          <a:xfrm>
            <a:off x="571500" y="2899085"/>
            <a:ext cx="5486400" cy="769441"/>
          </a:xfrm>
          <a:prstGeom prst="rect">
            <a:avLst/>
          </a:prstGeom>
        </p:spPr>
        <p:txBody>
          <a:bodyPr>
            <a:spAutoFit/>
          </a:bodyPr>
          <a:lstStyle/>
          <a:p>
            <a:r>
              <a:rPr lang="en-US" sz="1100" b="1" dirty="0">
                <a:latin typeface="Calibri" panose="020F0502020204030204" pitchFamily="34" charset="0"/>
                <a:cs typeface="Calibri" panose="020F0502020204030204" pitchFamily="34" charset="0"/>
              </a:rPr>
              <a:t>Sort by Drag and Drop</a:t>
            </a:r>
          </a:p>
          <a:p>
            <a:r>
              <a:rPr lang="en-US" sz="1100" dirty="0">
                <a:latin typeface="Calibri" panose="020F0502020204030204" pitchFamily="34" charset="0"/>
                <a:cs typeface="Calibri" panose="020F0502020204030204" pitchFamily="34" charset="0"/>
              </a:rPr>
              <a:t>Select the dimension member you want to move. This can be any dimension member that appears in a row or column header of a table, or in a legend like the color legend.</a:t>
            </a:r>
          </a:p>
          <a:p>
            <a:r>
              <a:rPr lang="en-US" sz="1100" dirty="0">
                <a:latin typeface="Calibri" panose="020F0502020204030204" pitchFamily="34" charset="0"/>
                <a:cs typeface="Calibri" panose="020F0502020204030204" pitchFamily="34" charset="0"/>
              </a:rPr>
              <a:t>Drag the member to the desired location within that row, column or legend</a:t>
            </a:r>
          </a:p>
        </p:txBody>
      </p:sp>
      <p:pic>
        <p:nvPicPr>
          <p:cNvPr id="5124" name="Picture 4" descr="https://onlinehelp.tableau.com/current/pro/desktop/en-us/Img/sort_11.png"/>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6172200" y="3500673"/>
            <a:ext cx="4035582" cy="937077"/>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1"/>
          <p:cNvPicPr>
            <a:picLocks noChangeAspect="1" noChangeArrowheads="1"/>
          </p:cNvPicPr>
          <p:nvPr/>
        </p:nvPicPr>
        <p:blipFill>
          <a:blip r:embed="rId6"/>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106552033"/>
      </p:ext>
    </p:extLst>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Reference </a:t>
            </a:r>
            <a:r>
              <a:rPr lang="en-US" dirty="0"/>
              <a:t>Lines, Bands, Distributions, and </a:t>
            </a:r>
            <a:r>
              <a:rPr lang="en-US" dirty="0" smtClean="0"/>
              <a:t>Boxes</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82</a:t>
            </a:fld>
            <a:endParaRPr kumimoji="0" lang="en-US" dirty="0"/>
          </a:p>
        </p:txBody>
      </p:sp>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027" name="Picture 3" descr="https://onlinehelp.tableau.com/current/pro/desktop/en-us/Img/symbol_plusminus1.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5387638" y="236538"/>
            <a:ext cx="85725" cy="85725"/>
          </a:xfrm>
          <a:prstGeom prst="rect">
            <a:avLst/>
          </a:prstGeom>
          <a:noFill/>
          <a:extLst>
            <a:ext uri="{909E8E84-426E-40DD-AFC4-6F175D3DCCD1}">
              <a14:hiddenFill xmlns="" xmlns:a14="http://schemas.microsoft.com/office/drawing/2010/main">
                <a:solidFill>
                  <a:srgbClr val="FFFFFF"/>
                </a:solidFill>
              </a14:hiddenFill>
            </a:ext>
          </a:extLst>
        </p:spPr>
      </p:pic>
      <p:sp>
        <p:nvSpPr>
          <p:cNvPr id="8" name="Rectangle 7"/>
          <p:cNvSpPr/>
          <p:nvPr/>
        </p:nvSpPr>
        <p:spPr>
          <a:xfrm>
            <a:off x="381000" y="838200"/>
            <a:ext cx="10058400" cy="3816429"/>
          </a:xfrm>
          <a:prstGeom prst="rect">
            <a:avLst/>
          </a:prstGeom>
        </p:spPr>
        <p:txBody>
          <a:bodyPr wrap="square">
            <a:spAutoFit/>
          </a:bodyPr>
          <a:lstStyle/>
          <a:p>
            <a:r>
              <a:rPr lang="en-US" sz="1100" b="1" dirty="0">
                <a:latin typeface="Calibri" panose="020F0502020204030204" pitchFamily="34" charset="0"/>
                <a:cs typeface="Calibri" panose="020F0502020204030204" pitchFamily="34" charset="0"/>
              </a:rPr>
              <a:t>Reference Lines, Bands, Distributions, and Boxes</a:t>
            </a:r>
          </a:p>
          <a:p>
            <a:r>
              <a:rPr lang="en-US" sz="1100" dirty="0">
                <a:latin typeface="Calibri" panose="020F0502020204030204" pitchFamily="34" charset="0"/>
                <a:cs typeface="Calibri" panose="020F0502020204030204" pitchFamily="34" charset="0"/>
              </a:rPr>
              <a:t>Add a reference line, band, distribution or box plot to identify a specific value, region, or range on an axis. For example, if you are analyzing the monthly sales for several products, you may want to include a reference line at the average sales mark so you can see how each product performed against the average. Alternatively you may want to shade a particular area along the axis, show a distribution, or show the full range of values, using a box plot.</a:t>
            </a:r>
          </a:p>
          <a:p>
            <a:r>
              <a:rPr lang="en-US" sz="1100" dirty="0">
                <a:latin typeface="Calibri" panose="020F0502020204030204" pitchFamily="34" charset="0"/>
                <a:cs typeface="Calibri" panose="020F0502020204030204" pitchFamily="34" charset="0"/>
              </a:rPr>
              <a:t>For information about how to use reference lines to create a control chart, see the knowledge base article Using Control Charts.</a:t>
            </a:r>
          </a:p>
          <a:p>
            <a:r>
              <a:rPr lang="en-US" sz="1100" dirty="0">
                <a:latin typeface="Calibri" panose="020F0502020204030204" pitchFamily="34" charset="0"/>
                <a:cs typeface="Calibri" panose="020F0502020204030204" pitchFamily="34" charset="0"/>
              </a:rPr>
              <a:t>Note: You can use the Analytics Pane to quickly drag a reference line into the view. See Analytics Pane.</a:t>
            </a:r>
          </a:p>
          <a:p>
            <a:r>
              <a:rPr lang="en-US" sz="1100" dirty="0">
                <a:latin typeface="Calibri" panose="020F0502020204030204" pitchFamily="34" charset="0"/>
                <a:cs typeface="Calibri" panose="020F0502020204030204" pitchFamily="34" charset="0"/>
              </a:rPr>
              <a:t>Tableau lets you add an unlimited number of reference lines, bands, distributions, and box plots. Right-click (control-click on a Mac) on an axis and select Add Reference Line to open the Add Reference Line, Band, or Box dialog box</a:t>
            </a:r>
            <a:r>
              <a:rPr lang="en-US" sz="1100" dirty="0" smtClean="0">
                <a:latin typeface="Calibri" panose="020F0502020204030204" pitchFamily="34" charset="0"/>
                <a:cs typeface="Calibri" panose="020F0502020204030204" pitchFamily="34" charset="0"/>
              </a:rPr>
              <a:t>:</a:t>
            </a:r>
          </a:p>
          <a:p>
            <a:r>
              <a:rPr lang="en-US" sz="1100" dirty="0" smtClean="0">
                <a:latin typeface="Calibri" panose="020F0502020204030204" pitchFamily="34" charset="0"/>
                <a:cs typeface="Calibri" panose="020F0502020204030204" pitchFamily="34" charset="0"/>
              </a:rPr>
              <a:t>Note</a:t>
            </a:r>
            <a:r>
              <a:rPr lang="en-US" sz="1100" dirty="0">
                <a:latin typeface="Calibri" panose="020F0502020204030204" pitchFamily="34" charset="0"/>
                <a:cs typeface="Calibri" panose="020F0502020204030204" pitchFamily="34" charset="0"/>
              </a:rPr>
              <a:t>: Reference lines, bands, distributions, and boxes are not available when the view is a map using online or offline maps</a:t>
            </a:r>
            <a:r>
              <a:rPr lang="en-US" sz="1100" dirty="0" smtClean="0">
                <a:latin typeface="Calibri" panose="020F0502020204030204" pitchFamily="34" charset="0"/>
                <a:cs typeface="Calibri" panose="020F0502020204030204" pitchFamily="34" charset="0"/>
              </a:rPr>
              <a:t>.</a:t>
            </a:r>
          </a:p>
          <a:p>
            <a:endParaRPr lang="en-US" sz="1100" dirty="0">
              <a:latin typeface="Calibri" panose="020F0502020204030204" pitchFamily="34" charset="0"/>
              <a:cs typeface="Calibri" panose="020F0502020204030204" pitchFamily="34" charset="0"/>
            </a:endParaRPr>
          </a:p>
          <a:p>
            <a:r>
              <a:rPr lang="en-US" sz="1100" b="1" dirty="0">
                <a:latin typeface="Calibri" panose="020F0502020204030204" pitchFamily="34" charset="0"/>
                <a:cs typeface="Calibri" panose="020F0502020204030204" pitchFamily="34" charset="0"/>
              </a:rPr>
              <a:t>Types of Reference Lines, Bands, and Boxes</a:t>
            </a:r>
          </a:p>
          <a:p>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Tableau offers four types of reference lines, bands, and boxes:</a:t>
            </a:r>
          </a:p>
          <a:p>
            <a:r>
              <a:rPr lang="en-US" sz="1100" b="1" dirty="0">
                <a:latin typeface="Calibri" panose="020F0502020204030204" pitchFamily="34" charset="0"/>
                <a:cs typeface="Calibri" panose="020F0502020204030204" pitchFamily="34" charset="0"/>
              </a:rPr>
              <a:t>Line</a:t>
            </a:r>
            <a:r>
              <a:rPr lang="en-US" sz="1100" dirty="0">
                <a:latin typeface="Calibri" panose="020F0502020204030204" pitchFamily="34" charset="0"/>
                <a:cs typeface="Calibri" panose="020F0502020204030204" pitchFamily="34" charset="0"/>
              </a:rPr>
              <a:t> - adds a line at a constant or computed value on the axis. Computed values can be based on a specified field. </a:t>
            </a:r>
            <a:endParaRPr lang="en-US" sz="1100" dirty="0" smtClean="0">
              <a:latin typeface="Calibri" panose="020F0502020204030204" pitchFamily="34" charset="0"/>
              <a:cs typeface="Calibri" panose="020F0502020204030204" pitchFamily="34" charset="0"/>
            </a:endParaRPr>
          </a:p>
          <a:p>
            <a:r>
              <a:rPr lang="en-US" sz="1100" dirty="0" smtClean="0">
                <a:latin typeface="Calibri" panose="020F0502020204030204" pitchFamily="34" charset="0"/>
                <a:cs typeface="Calibri" panose="020F0502020204030204" pitchFamily="34" charset="0"/>
              </a:rPr>
              <a:t>You </a:t>
            </a:r>
            <a:r>
              <a:rPr lang="en-US" sz="1100" dirty="0">
                <a:latin typeface="Calibri" panose="020F0502020204030204" pitchFamily="34" charset="0"/>
                <a:cs typeface="Calibri" panose="020F0502020204030204" pitchFamily="34" charset="0"/>
              </a:rPr>
              <a:t>can also add confidence intervals with a reference line. See Adding Reference Lines</a:t>
            </a:r>
            <a:r>
              <a:rPr lang="en-US" sz="1100" dirty="0" smtClean="0">
                <a:latin typeface="Calibri" panose="020F0502020204030204" pitchFamily="34" charset="0"/>
                <a:cs typeface="Calibri" panose="020F0502020204030204" pitchFamily="34" charset="0"/>
              </a:rPr>
              <a:t>.</a:t>
            </a:r>
          </a:p>
          <a:p>
            <a:r>
              <a:rPr lang="en-US" sz="1100" b="1" dirty="0" smtClean="0">
                <a:latin typeface="Calibri" panose="020F0502020204030204" pitchFamily="34" charset="0"/>
                <a:cs typeface="Calibri" panose="020F0502020204030204" pitchFamily="34" charset="0"/>
              </a:rPr>
              <a:t>Band</a:t>
            </a:r>
            <a:r>
              <a:rPr lang="en-US" sz="1100" dirty="0" smtClean="0">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 shades an area behind the marks in the view between two constants or computed values on the axis. See Adding Reference Bands</a:t>
            </a:r>
            <a:r>
              <a:rPr lang="en-US" sz="1100" dirty="0" smtClean="0">
                <a:latin typeface="Calibri" panose="020F0502020204030204" pitchFamily="34" charset="0"/>
                <a:cs typeface="Calibri" panose="020F0502020204030204" pitchFamily="34" charset="0"/>
              </a:rPr>
              <a:t>.</a:t>
            </a:r>
          </a:p>
          <a:p>
            <a:r>
              <a:rPr lang="en-US" sz="1100" b="1" dirty="0">
                <a:latin typeface="Calibri" panose="020F0502020204030204" pitchFamily="34" charset="0"/>
                <a:cs typeface="Calibri" panose="020F0502020204030204" pitchFamily="34" charset="0"/>
              </a:rPr>
              <a:t>Distribution</a:t>
            </a:r>
            <a:r>
              <a:rPr lang="en-US" sz="1100" dirty="0">
                <a:latin typeface="Calibri" panose="020F0502020204030204" pitchFamily="34" charset="0"/>
                <a:cs typeface="Calibri" panose="020F0502020204030204" pitchFamily="34" charset="0"/>
              </a:rPr>
              <a:t> - adds a gradient of shading to indicate the distribution of values along the axis. Distribution can be defined by percentages, percentiles, quantiles (as in the following image), or standard deviation</a:t>
            </a:r>
            <a:r>
              <a:rPr lang="en-US" sz="1100" dirty="0" smtClean="0">
                <a:latin typeface="Calibri" panose="020F0502020204030204" pitchFamily="34" charset="0"/>
                <a:cs typeface="Calibri" panose="020F0502020204030204" pitchFamily="34" charset="0"/>
              </a:rPr>
              <a:t>.</a:t>
            </a:r>
          </a:p>
          <a:p>
            <a:r>
              <a:rPr lang="en-US" sz="1100" b="1" dirty="0">
                <a:latin typeface="Calibri" panose="020F0502020204030204" pitchFamily="34" charset="0"/>
                <a:cs typeface="Calibri" panose="020F0502020204030204" pitchFamily="34" charset="0"/>
              </a:rPr>
              <a:t>Box Plot </a:t>
            </a:r>
            <a:r>
              <a:rPr lang="en-US" sz="1100" dirty="0">
                <a:latin typeface="Calibri" panose="020F0502020204030204" pitchFamily="34" charset="0"/>
                <a:cs typeface="Calibri" panose="020F0502020204030204" pitchFamily="34" charset="0"/>
              </a:rPr>
              <a:t>- adds a box plot that describes the distribution of values along the axis. Box plots show quartiles and whiskers. Tableau provides different box plot styles, and allows you to configure the location of the whiskers and other details.</a:t>
            </a:r>
          </a:p>
          <a:p>
            <a:endParaRPr lang="en-US" sz="1100" dirty="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p:txBody>
      </p:sp>
      <p:pic>
        <p:nvPicPr>
          <p:cNvPr id="6146" name="Picture 2" descr="https://onlinehelp.tableau.com/current/pro/desktop/en-us/Img/reference_lines1.p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8458200" y="2057400"/>
            <a:ext cx="1731617" cy="2133600"/>
          </a:xfrm>
          <a:prstGeom prst="rect">
            <a:avLst/>
          </a:prstGeom>
          <a:noFill/>
          <a:extLst>
            <a:ext uri="{909E8E84-426E-40DD-AFC4-6F175D3DCCD1}">
              <a14:hiddenFill xmlns="" xmlns:a14="http://schemas.microsoft.com/office/drawing/2010/main">
                <a:solidFill>
                  <a:srgbClr val="FFFFFF"/>
                </a:solidFill>
              </a14:hiddenFill>
            </a:ext>
          </a:extLst>
        </p:spPr>
      </p:pic>
      <p:pic>
        <p:nvPicPr>
          <p:cNvPr id="6148" name="Picture 4" descr="https://onlinehelp.tableau.com/current/pro/desktop/en-us/Img/reflines1.png"/>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457200" y="4267200"/>
            <a:ext cx="1437305" cy="2286000"/>
          </a:xfrm>
          <a:prstGeom prst="rect">
            <a:avLst/>
          </a:prstGeom>
          <a:noFill/>
          <a:extLst>
            <a:ext uri="{909E8E84-426E-40DD-AFC4-6F175D3DCCD1}">
              <a14:hiddenFill xmlns="" xmlns:a14="http://schemas.microsoft.com/office/drawing/2010/main">
                <a:solidFill>
                  <a:srgbClr val="FFFFFF"/>
                </a:solidFill>
              </a14:hiddenFill>
            </a:ext>
          </a:extLst>
        </p:spPr>
      </p:pic>
      <p:pic>
        <p:nvPicPr>
          <p:cNvPr id="6150" name="Picture 6" descr="https://onlinehelp.tableau.com/current/pro/desktop/en-us/Img/reflines2.png"/>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2057400" y="4267200"/>
            <a:ext cx="1402614" cy="2190750"/>
          </a:xfrm>
          <a:prstGeom prst="rect">
            <a:avLst/>
          </a:prstGeom>
          <a:noFill/>
          <a:extLst>
            <a:ext uri="{909E8E84-426E-40DD-AFC4-6F175D3DCCD1}">
              <a14:hiddenFill xmlns="" xmlns:a14="http://schemas.microsoft.com/office/drawing/2010/main">
                <a:solidFill>
                  <a:srgbClr val="FFFFFF"/>
                </a:solidFill>
              </a14:hiddenFill>
            </a:ext>
          </a:extLst>
        </p:spPr>
      </p:pic>
      <p:pic>
        <p:nvPicPr>
          <p:cNvPr id="6152" name="Picture 8" descr="https://onlinehelp.tableau.com/current/pro/desktop/en-us/Img/reflines3.png"/>
          <p:cNvPicPr>
            <a:picLocks noChangeAspect="1" noChangeArrowheads="1"/>
          </p:cNvPicPr>
          <p:nvPr/>
        </p:nvPicPr>
        <p:blipFill>
          <a:blip r:embed="rId7">
            <a:extLst>
              <a:ext uri="{28A0092B-C50C-407E-A947-70E740481C1C}">
                <a14:useLocalDpi xmlns="" xmlns:a14="http://schemas.microsoft.com/office/drawing/2010/main" val="0"/>
              </a:ext>
            </a:extLst>
          </a:blip>
          <a:srcRect/>
          <a:stretch>
            <a:fillRect/>
          </a:stretch>
        </p:blipFill>
        <p:spPr bwMode="auto">
          <a:xfrm>
            <a:off x="3810000" y="4291012"/>
            <a:ext cx="1256611" cy="2143125"/>
          </a:xfrm>
          <a:prstGeom prst="rect">
            <a:avLst/>
          </a:prstGeom>
          <a:noFill/>
          <a:extLst>
            <a:ext uri="{909E8E84-426E-40DD-AFC4-6F175D3DCCD1}">
              <a14:hiddenFill xmlns="" xmlns:a14="http://schemas.microsoft.com/office/drawing/2010/main">
                <a:solidFill>
                  <a:srgbClr val="FFFFFF"/>
                </a:solidFill>
              </a14:hiddenFill>
            </a:ext>
          </a:extLst>
        </p:spPr>
      </p:pic>
      <p:pic>
        <p:nvPicPr>
          <p:cNvPr id="6154" name="Picture 10" descr="https://onlinehelp.tableau.com/current/pro/desktop/en-us/Img/refline_boxplot_modern.png"/>
          <p:cNvPicPr>
            <a:picLocks noChangeAspect="1" noChangeArrowheads="1"/>
          </p:cNvPicPr>
          <p:nvPr/>
        </p:nvPicPr>
        <p:blipFill>
          <a:blip r:embed="rId8">
            <a:extLst>
              <a:ext uri="{28A0092B-C50C-407E-A947-70E740481C1C}">
                <a14:useLocalDpi xmlns="" xmlns:a14="http://schemas.microsoft.com/office/drawing/2010/main" val="0"/>
              </a:ext>
            </a:extLst>
          </a:blip>
          <a:srcRect/>
          <a:stretch>
            <a:fillRect/>
          </a:stretch>
        </p:blipFill>
        <p:spPr bwMode="auto">
          <a:xfrm flipH="1">
            <a:off x="5562599" y="4300396"/>
            <a:ext cx="685800" cy="2040942"/>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12"/>
          <p:cNvPicPr>
            <a:picLocks noChangeAspect="1" noChangeArrowheads="1"/>
          </p:cNvPicPr>
          <p:nvPr/>
        </p:nvPicPr>
        <p:blipFill>
          <a:blip r:embed="rId9"/>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1718310693"/>
      </p:ext>
    </p:extLst>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Reference </a:t>
            </a:r>
            <a:r>
              <a:rPr lang="en-US" dirty="0"/>
              <a:t>Lines, Bands, Distributions, and </a:t>
            </a:r>
            <a:r>
              <a:rPr lang="en-US" dirty="0" smtClean="0"/>
              <a:t>Boxes</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83</a:t>
            </a:fld>
            <a:endParaRPr kumimoji="0" lang="en-US" dirty="0"/>
          </a:p>
        </p:txBody>
      </p:sp>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027" name="Picture 3" descr="https://onlinehelp.tableau.com/current/pro/desktop/en-us/Img/symbol_plusminus1.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5387638" y="236538"/>
            <a:ext cx="85725" cy="85725"/>
          </a:xfrm>
          <a:prstGeom prst="rect">
            <a:avLst/>
          </a:prstGeom>
          <a:noFill/>
          <a:extLst>
            <a:ext uri="{909E8E84-426E-40DD-AFC4-6F175D3DCCD1}">
              <a14:hiddenFill xmlns="" xmlns:a14="http://schemas.microsoft.com/office/drawing/2010/main">
                <a:solidFill>
                  <a:srgbClr val="FFFFFF"/>
                </a:solidFill>
              </a14:hiddenFill>
            </a:ext>
          </a:extLst>
        </p:spPr>
      </p:pic>
      <p:sp>
        <p:nvSpPr>
          <p:cNvPr id="8" name="Rectangle 7"/>
          <p:cNvSpPr/>
          <p:nvPr/>
        </p:nvSpPr>
        <p:spPr>
          <a:xfrm>
            <a:off x="381000" y="838200"/>
            <a:ext cx="10058400" cy="5170646"/>
          </a:xfrm>
          <a:prstGeom prst="rect">
            <a:avLst/>
          </a:prstGeom>
        </p:spPr>
        <p:txBody>
          <a:bodyPr wrap="square">
            <a:spAutoFit/>
          </a:bodyPr>
          <a:lstStyle/>
          <a:p>
            <a:r>
              <a:rPr lang="en-US" sz="1100" b="1" dirty="0">
                <a:latin typeface="Calibri" panose="020F0502020204030204" pitchFamily="34" charset="0"/>
                <a:cs typeface="Calibri" panose="020F0502020204030204" pitchFamily="34" charset="0"/>
              </a:rPr>
              <a:t>Adding Reference Lines</a:t>
            </a:r>
          </a:p>
          <a:p>
            <a:r>
              <a:rPr lang="en-US" sz="1100" dirty="0" smtClean="0">
                <a:latin typeface="Calibri" panose="020F0502020204030204" pitchFamily="34" charset="0"/>
                <a:cs typeface="Calibri" panose="020F0502020204030204" pitchFamily="34" charset="0"/>
              </a:rPr>
              <a:t>You </a:t>
            </a:r>
            <a:r>
              <a:rPr lang="en-US" sz="1100" dirty="0">
                <a:latin typeface="Calibri" panose="020F0502020204030204" pitchFamily="34" charset="0"/>
                <a:cs typeface="Calibri" panose="020F0502020204030204" pitchFamily="34" charset="0"/>
              </a:rPr>
              <a:t>can add a reference line to any continuous axis.</a:t>
            </a:r>
          </a:p>
          <a:p>
            <a:r>
              <a:rPr lang="en-US" sz="1100" dirty="0">
                <a:latin typeface="Calibri" panose="020F0502020204030204" pitchFamily="34" charset="0"/>
                <a:cs typeface="Calibri" panose="020F0502020204030204" pitchFamily="34" charset="0"/>
              </a:rPr>
              <a:t>To add a reference line:</a:t>
            </a:r>
          </a:p>
          <a:p>
            <a:pPr marL="171450"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Right-click (control-click on Mac) on a quantitative axis and select Add Reference Line</a:t>
            </a:r>
            <a:r>
              <a:rPr lang="en-US" sz="1100" dirty="0" smtClean="0">
                <a:latin typeface="Calibri" panose="020F0502020204030204" pitchFamily="34" charset="0"/>
                <a:cs typeface="Calibri" panose="020F0502020204030204" pitchFamily="34" charset="0"/>
              </a:rPr>
              <a:t>.</a:t>
            </a:r>
          </a:p>
          <a:p>
            <a:pPr marL="171450"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In the Add Reference Line, Band, or Box dialog box, select Line</a:t>
            </a:r>
            <a:r>
              <a:rPr lang="en-US" sz="1100" dirty="0" smtClean="0">
                <a:latin typeface="Calibri" panose="020F0502020204030204" pitchFamily="34" charset="0"/>
                <a:cs typeface="Calibri" panose="020F0502020204030204" pitchFamily="34" charset="0"/>
              </a:rPr>
              <a:t>.</a:t>
            </a:r>
          </a:p>
          <a:p>
            <a:pPr marL="171450" indent="-171450">
              <a:buFont typeface="Arial" panose="020B0604020202020204" pitchFamily="34" charset="0"/>
              <a:buChar char="•"/>
            </a:pPr>
            <a:r>
              <a:rPr lang="en-US" sz="1100" dirty="0" smtClean="0">
                <a:latin typeface="Calibri" panose="020F0502020204030204" pitchFamily="34" charset="0"/>
                <a:cs typeface="Calibri" panose="020F0502020204030204" pitchFamily="34" charset="0"/>
              </a:rPr>
              <a:t>Select </a:t>
            </a:r>
            <a:r>
              <a:rPr lang="en-US" sz="1100" dirty="0">
                <a:latin typeface="Calibri" panose="020F0502020204030204" pitchFamily="34" charset="0"/>
                <a:cs typeface="Calibri" panose="020F0502020204030204" pitchFamily="34" charset="0"/>
              </a:rPr>
              <a:t>one of the following scopes</a:t>
            </a:r>
            <a:r>
              <a:rPr lang="en-US" sz="1100" dirty="0" smtClean="0">
                <a:latin typeface="Calibri" panose="020F0502020204030204" pitchFamily="34" charset="0"/>
                <a:cs typeface="Calibri" panose="020F0502020204030204" pitchFamily="34" charset="0"/>
              </a:rPr>
              <a:t>:</a:t>
            </a:r>
          </a:p>
          <a:p>
            <a:pPr marL="171450" indent="-171450">
              <a:buFont typeface="Arial" panose="020B0604020202020204" pitchFamily="34" charset="0"/>
              <a:buChar char="•"/>
            </a:pPr>
            <a:endParaRPr lang="en-US" sz="11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US" sz="1100" dirty="0" smtClean="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US" sz="11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US" sz="1100" dirty="0" smtClean="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US" sz="11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US" sz="1100" dirty="0" smtClean="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US" sz="11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US" sz="1100" dirty="0" smtClean="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US" sz="11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US" sz="1100" dirty="0" smtClean="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US" sz="11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Select a measure from the Value field to use as the basis for your reference line. You can also select an existing parameter, or create a new parameter on the fly. See Creating Parameters</a:t>
            </a:r>
            <a:r>
              <a:rPr lang="en-US" sz="1100" dirty="0" smtClean="0">
                <a:latin typeface="Calibri" panose="020F0502020204030204" pitchFamily="34" charset="0"/>
                <a:cs typeface="Calibri" panose="020F0502020204030204" pitchFamily="34" charset="0"/>
              </a:rPr>
              <a:t>.</a:t>
            </a:r>
          </a:p>
          <a:p>
            <a:pPr marL="171450"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Select one of the following aggregations:</a:t>
            </a:r>
          </a:p>
          <a:p>
            <a:pPr marL="171450"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Total - places a line at the aggregate of all the values in either the cell, pane, or the entire view. This option is particularly useful when computing a weighted average rather than an average of averages. It is also useful when working with a calculation with a custom aggregation. The total is computed using the underlying data and behaves the same as selecting one of the totals option the Analysis menu.</a:t>
            </a:r>
          </a:p>
          <a:p>
            <a:pPr marL="628650" lvl="1"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Sum - places a line at the SUM of all the values in either the cell, pane, or entire view.</a:t>
            </a:r>
          </a:p>
          <a:p>
            <a:pPr marL="628650" lvl="1"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Constant- places a line at the specified value on the axis.</a:t>
            </a:r>
          </a:p>
          <a:p>
            <a:pPr marL="628650" lvl="1"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Minimum - places a line at the minimum value.</a:t>
            </a:r>
          </a:p>
          <a:p>
            <a:pPr marL="628650" lvl="1"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Maximum - places a line at the maximum value.</a:t>
            </a:r>
          </a:p>
          <a:p>
            <a:pPr marL="628650" lvl="1"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Average - places a line at the average value along the axis.</a:t>
            </a:r>
          </a:p>
          <a:p>
            <a:pPr marL="628650" lvl="1"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Median- places a line at the median value.</a:t>
            </a:r>
          </a:p>
          <a:p>
            <a:endParaRPr lang="en-US" sz="1100" dirty="0">
              <a:latin typeface="Calibri" panose="020F0502020204030204" pitchFamily="34" charset="0"/>
              <a:cs typeface="Calibri" panose="020F0502020204030204" pitchFamily="34" charset="0"/>
            </a:endParaRPr>
          </a:p>
        </p:txBody>
      </p:sp>
      <p:pic>
        <p:nvPicPr>
          <p:cNvPr id="7170" name="Picture 2" descr="https://onlinehelp.tableau.com/current/pro/desktop/en-us/Img/addline1.p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6629400" y="725032"/>
            <a:ext cx="1847850" cy="1935323"/>
          </a:xfrm>
          <a:prstGeom prst="rect">
            <a:avLst/>
          </a:prstGeom>
          <a:noFill/>
          <a:extLst>
            <a:ext uri="{909E8E84-426E-40DD-AFC4-6F175D3DCCD1}">
              <a14:hiddenFill xmlns="" xmlns:a14="http://schemas.microsoft.com/office/drawing/2010/main">
                <a:solidFill>
                  <a:srgbClr val="FFFFFF"/>
                </a:solidFill>
              </a14:hiddenFill>
            </a:ext>
          </a:extLst>
        </p:spPr>
      </p:pic>
      <p:pic>
        <p:nvPicPr>
          <p:cNvPr id="7172" name="Picture 4" descr="https://onlinehelp.tableau.com/current/pro/desktop/en-us/Img/addline2.pn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8763000" y="734085"/>
            <a:ext cx="1563349" cy="1926270"/>
          </a:xfrm>
          <a:prstGeom prst="rect">
            <a:avLst/>
          </a:prstGeom>
          <a:noFill/>
          <a:extLst>
            <a:ext uri="{909E8E84-426E-40DD-AFC4-6F175D3DCCD1}">
              <a14:hiddenFill xmlns="" xmlns:a14="http://schemas.microsoft.com/office/drawing/2010/main">
                <a:solidFill>
                  <a:srgbClr val="FFFFFF"/>
                </a:solidFill>
              </a14:hiddenFill>
            </a:ext>
          </a:extLst>
        </p:spPr>
      </p:pic>
      <p:pic>
        <p:nvPicPr>
          <p:cNvPr id="7174" name="Picture 6" descr="https://onlinehelp.tableau.com/current/pro/desktop/en-us/Img/reflines_scope1.png"/>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457200" y="1905000"/>
            <a:ext cx="4724400" cy="1828800"/>
          </a:xfrm>
          <a:prstGeom prst="rect">
            <a:avLst/>
          </a:prstGeom>
          <a:noFill/>
          <a:extLst>
            <a:ext uri="{909E8E84-426E-40DD-AFC4-6F175D3DCCD1}">
              <a14:hiddenFill xmlns="" xmlns:a14="http://schemas.microsoft.com/office/drawing/2010/main">
                <a:solidFill>
                  <a:srgbClr val="FFFFFF"/>
                </a:solidFill>
              </a14:hiddenFill>
            </a:ext>
          </a:extLst>
        </p:spPr>
      </p:pic>
      <p:pic>
        <p:nvPicPr>
          <p:cNvPr id="7176" name="Picture 8" descr="https://onlinehelp.tableau.com/current/pro/desktop/en-us/Img/addline3.png"/>
          <p:cNvPicPr>
            <a:picLocks noChangeAspect="1" noChangeArrowheads="1"/>
          </p:cNvPicPr>
          <p:nvPr/>
        </p:nvPicPr>
        <p:blipFill>
          <a:blip r:embed="rId7">
            <a:extLst>
              <a:ext uri="{28A0092B-C50C-407E-A947-70E740481C1C}">
                <a14:useLocalDpi xmlns="" xmlns:a14="http://schemas.microsoft.com/office/drawing/2010/main" val="0"/>
              </a:ext>
            </a:extLst>
          </a:blip>
          <a:srcRect/>
          <a:stretch>
            <a:fillRect/>
          </a:stretch>
        </p:blipFill>
        <p:spPr bwMode="auto">
          <a:xfrm>
            <a:off x="6096000" y="4800600"/>
            <a:ext cx="3667125" cy="885825"/>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1"/>
          <p:cNvPicPr>
            <a:picLocks noChangeAspect="1" noChangeArrowheads="1"/>
          </p:cNvPicPr>
          <p:nvPr/>
        </p:nvPicPr>
        <p:blipFill>
          <a:blip r:embed="rId8"/>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635643324"/>
      </p:ext>
    </p:extLst>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Reference </a:t>
            </a:r>
            <a:r>
              <a:rPr lang="en-US" dirty="0"/>
              <a:t>Lines, Bands, Distributions, and </a:t>
            </a:r>
            <a:r>
              <a:rPr lang="en-US" dirty="0" smtClean="0"/>
              <a:t>Boxes</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84</a:t>
            </a:fld>
            <a:endParaRPr kumimoji="0" lang="en-US" dirty="0"/>
          </a:p>
        </p:txBody>
      </p:sp>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027" name="Picture 3" descr="https://onlinehelp.tableau.com/current/pro/desktop/en-us/Img/symbol_plusminus1.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5387638" y="236538"/>
            <a:ext cx="85725" cy="85725"/>
          </a:xfrm>
          <a:prstGeom prst="rect">
            <a:avLst/>
          </a:prstGeom>
          <a:noFill/>
          <a:extLst>
            <a:ext uri="{909E8E84-426E-40DD-AFC4-6F175D3DCCD1}">
              <a14:hiddenFill xmlns="" xmlns:a14="http://schemas.microsoft.com/office/drawing/2010/main">
                <a:solidFill>
                  <a:srgbClr val="FFFFFF"/>
                </a:solidFill>
              </a14:hiddenFill>
            </a:ext>
          </a:extLst>
        </p:spPr>
      </p:pic>
      <p:sp>
        <p:nvSpPr>
          <p:cNvPr id="8" name="Rectangle 7"/>
          <p:cNvSpPr/>
          <p:nvPr/>
        </p:nvSpPr>
        <p:spPr>
          <a:xfrm>
            <a:off x="381000" y="838200"/>
            <a:ext cx="10058400" cy="5847755"/>
          </a:xfrm>
          <a:prstGeom prst="rect">
            <a:avLst/>
          </a:prstGeom>
        </p:spPr>
        <p:txBody>
          <a:bodyPr wrap="square">
            <a:spAutoFit/>
          </a:bodyPr>
          <a:lstStyle/>
          <a:p>
            <a:pPr marL="171450"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Select how you want to label the line. You can select from the following options:</a:t>
            </a:r>
          </a:p>
          <a:p>
            <a:pPr marL="628650" lvl="1"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None –select this option to not show a label for the reference line.</a:t>
            </a:r>
          </a:p>
          <a:p>
            <a:pPr marL="628650" lvl="1"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Value – select this option to show a label corresponding to the line's value on the axis.</a:t>
            </a:r>
          </a:p>
          <a:p>
            <a:pPr marL="628650" lvl="1"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Computation – select this option to display the name of the measure that is the basis for your reference line and any computation that is performed.</a:t>
            </a:r>
          </a:p>
          <a:p>
            <a:pPr marL="628650" lvl="1"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Custom – select this option to build a custom label in the text box. You can use the menu to the right of the text box to insert values such as the computation or the value. You can also type text directly into the box, so you could create a value such as &lt;Field Name&gt; = &lt;Value</a:t>
            </a:r>
            <a:r>
              <a:rPr lang="en-US" sz="1100" dirty="0" smtClean="0">
                <a:latin typeface="Calibri" panose="020F0502020204030204" pitchFamily="34" charset="0"/>
                <a:cs typeface="Calibri" panose="020F0502020204030204" pitchFamily="34" charset="0"/>
              </a:rPr>
              <a:t>&gt;.</a:t>
            </a:r>
          </a:p>
          <a:p>
            <a:pPr marL="171450" lvl="1"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Specify whether to display the line with a confidence interval, just the line, or just the confidence interval</a:t>
            </a:r>
            <a:r>
              <a:rPr lang="en-US" sz="1100" dirty="0" smtClean="0">
                <a:latin typeface="Calibri" panose="020F0502020204030204" pitchFamily="34" charset="0"/>
                <a:cs typeface="Calibri" panose="020F0502020204030204" pitchFamily="34" charset="0"/>
              </a:rPr>
              <a:t>.</a:t>
            </a:r>
          </a:p>
          <a:p>
            <a:pPr marL="628650" lvl="2"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Confidence interval distribution bands shade the region in which the population average will fall n of the time, where n is the value you select in the drop-down on the right. You can choose one of the listed numeric values, enter a custom numeric value, select an existing parameter, or create a new parameter on the </a:t>
            </a:r>
            <a:r>
              <a:rPr lang="en-US" sz="1100" dirty="0" smtClean="0">
                <a:latin typeface="Calibri" panose="020F0502020204030204" pitchFamily="34" charset="0"/>
                <a:cs typeface="Calibri" panose="020F0502020204030204" pitchFamily="34" charset="0"/>
              </a:rPr>
              <a:t>fly</a:t>
            </a:r>
          </a:p>
          <a:p>
            <a:pPr marL="628650" lvl="2" indent="-171450">
              <a:buFont typeface="Arial" panose="020B0604020202020204" pitchFamily="34" charset="0"/>
              <a:buChar char="•"/>
            </a:pPr>
            <a:endParaRPr lang="en-US" sz="1100" dirty="0">
              <a:latin typeface="Calibri" panose="020F0502020204030204" pitchFamily="34" charset="0"/>
              <a:cs typeface="Calibri" panose="020F0502020204030204" pitchFamily="34" charset="0"/>
            </a:endParaRPr>
          </a:p>
          <a:p>
            <a:pPr marL="171450" lvl="1"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Specify Formatting options for the line. You can change the style, thickness, and color</a:t>
            </a:r>
            <a:r>
              <a:rPr lang="en-US" sz="1100" dirty="0" smtClean="0">
                <a:latin typeface="Calibri" panose="020F0502020204030204" pitchFamily="34" charset="0"/>
                <a:cs typeface="Calibri" panose="020F0502020204030204" pitchFamily="34" charset="0"/>
              </a:rPr>
              <a:t>.</a:t>
            </a:r>
          </a:p>
          <a:p>
            <a:pPr marL="171450" lvl="1"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Optionally, add a Fill color Above and Below the line</a:t>
            </a:r>
            <a:r>
              <a:rPr lang="en-US" sz="1100" dirty="0" smtClean="0">
                <a:latin typeface="Calibri" panose="020F0502020204030204" pitchFamily="34" charset="0"/>
                <a:cs typeface="Calibri" panose="020F0502020204030204" pitchFamily="34" charset="0"/>
              </a:rPr>
              <a:t>.</a:t>
            </a:r>
          </a:p>
          <a:p>
            <a:pPr marL="171450" lvl="1" indent="-171450">
              <a:buFont typeface="Arial" panose="020B0604020202020204" pitchFamily="34" charset="0"/>
              <a:buChar char="•"/>
            </a:pPr>
            <a:endParaRPr lang="en-US" sz="1100" dirty="0">
              <a:latin typeface="Calibri" panose="020F0502020204030204" pitchFamily="34" charset="0"/>
              <a:cs typeface="Calibri" panose="020F0502020204030204" pitchFamily="34" charset="0"/>
            </a:endParaRPr>
          </a:p>
          <a:p>
            <a:pPr marL="171450" lvl="1" indent="-171450">
              <a:buFont typeface="Arial" panose="020B0604020202020204" pitchFamily="34" charset="0"/>
              <a:buChar char="•"/>
            </a:pPr>
            <a:endParaRPr lang="en-US" sz="1100" dirty="0" smtClean="0">
              <a:latin typeface="Calibri" panose="020F0502020204030204" pitchFamily="34" charset="0"/>
              <a:cs typeface="Calibri" panose="020F0502020204030204" pitchFamily="34" charset="0"/>
            </a:endParaRPr>
          </a:p>
          <a:p>
            <a:pPr marL="171450" lvl="1" indent="-171450">
              <a:buFont typeface="Arial" panose="020B0604020202020204" pitchFamily="34" charset="0"/>
              <a:buChar char="•"/>
            </a:pPr>
            <a:endParaRPr lang="en-US" sz="1100" dirty="0">
              <a:latin typeface="Calibri" panose="020F0502020204030204" pitchFamily="34" charset="0"/>
              <a:cs typeface="Calibri" panose="020F0502020204030204" pitchFamily="34" charset="0"/>
            </a:endParaRPr>
          </a:p>
          <a:p>
            <a:pPr marL="171450" lvl="1" indent="-171450">
              <a:buFont typeface="Arial" panose="020B0604020202020204" pitchFamily="34" charset="0"/>
              <a:buChar char="•"/>
            </a:pPr>
            <a:endParaRPr lang="en-US" sz="1100" dirty="0" smtClean="0">
              <a:latin typeface="Calibri" panose="020F0502020204030204" pitchFamily="34" charset="0"/>
              <a:cs typeface="Calibri" panose="020F0502020204030204" pitchFamily="34" charset="0"/>
            </a:endParaRPr>
          </a:p>
          <a:p>
            <a:pPr marL="171450" lvl="1" indent="-171450">
              <a:buFont typeface="Arial" panose="020B0604020202020204" pitchFamily="34" charset="0"/>
              <a:buChar char="•"/>
            </a:pPr>
            <a:endParaRPr lang="en-US" sz="1100" dirty="0">
              <a:latin typeface="Calibri" panose="020F0502020204030204" pitchFamily="34" charset="0"/>
              <a:cs typeface="Calibri" panose="020F0502020204030204" pitchFamily="34" charset="0"/>
            </a:endParaRPr>
          </a:p>
          <a:p>
            <a:pPr marL="171450" lvl="1" indent="-171450">
              <a:buFont typeface="Arial" panose="020B0604020202020204" pitchFamily="34" charset="0"/>
              <a:buChar char="•"/>
            </a:pPr>
            <a:endParaRPr lang="en-US" sz="1100" dirty="0" smtClean="0">
              <a:latin typeface="Calibri" panose="020F0502020204030204" pitchFamily="34" charset="0"/>
              <a:cs typeface="Calibri" panose="020F0502020204030204" pitchFamily="34" charset="0"/>
            </a:endParaRPr>
          </a:p>
          <a:p>
            <a:pPr marL="171450" lvl="1" indent="-171450">
              <a:buFont typeface="Arial" panose="020B0604020202020204" pitchFamily="34" charset="0"/>
              <a:buChar char="•"/>
            </a:pPr>
            <a:endParaRPr lang="en-US" sz="1100" dirty="0">
              <a:latin typeface="Calibri" panose="020F0502020204030204" pitchFamily="34" charset="0"/>
              <a:cs typeface="Calibri" panose="020F0502020204030204" pitchFamily="34" charset="0"/>
            </a:endParaRPr>
          </a:p>
          <a:p>
            <a:pPr marL="171450" lvl="1" indent="-171450">
              <a:buFont typeface="Arial" panose="020B0604020202020204" pitchFamily="34" charset="0"/>
              <a:buChar char="•"/>
            </a:pPr>
            <a:endParaRPr lang="en-US" sz="1100" dirty="0" smtClean="0">
              <a:latin typeface="Calibri" panose="020F0502020204030204" pitchFamily="34" charset="0"/>
              <a:cs typeface="Calibri" panose="020F0502020204030204" pitchFamily="34" charset="0"/>
            </a:endParaRPr>
          </a:p>
          <a:p>
            <a:pPr marL="171450" lvl="1" indent="-171450">
              <a:buFont typeface="Arial" panose="020B0604020202020204" pitchFamily="34" charset="0"/>
              <a:buChar char="•"/>
            </a:pPr>
            <a:endParaRPr lang="en-US" sz="1100" dirty="0">
              <a:latin typeface="Calibri" panose="020F0502020204030204" pitchFamily="34" charset="0"/>
              <a:cs typeface="Calibri" panose="020F0502020204030204" pitchFamily="34" charset="0"/>
            </a:endParaRPr>
          </a:p>
          <a:p>
            <a:pPr marL="171450" lvl="1" indent="-171450">
              <a:buFont typeface="Arial" panose="020B0604020202020204" pitchFamily="34" charset="0"/>
              <a:buChar char="•"/>
            </a:pPr>
            <a:r>
              <a:rPr lang="en-US" sz="1100" dirty="0" smtClean="0">
                <a:latin typeface="Calibri" panose="020F0502020204030204" pitchFamily="34" charset="0"/>
                <a:cs typeface="Calibri" panose="020F0502020204030204" pitchFamily="34" charset="0"/>
              </a:rPr>
              <a:t>When </a:t>
            </a:r>
            <a:r>
              <a:rPr lang="en-US" sz="1100" dirty="0">
                <a:latin typeface="Calibri" panose="020F0502020204030204" pitchFamily="34" charset="0"/>
                <a:cs typeface="Calibri" panose="020F0502020204030204" pitchFamily="34" charset="0"/>
              </a:rPr>
              <a:t>you are displaying a line and a confidence interval, the shading will be darker within the </a:t>
            </a:r>
            <a:r>
              <a:rPr lang="en-US" sz="1100" dirty="0" smtClean="0">
                <a:latin typeface="Calibri" panose="020F0502020204030204" pitchFamily="34" charset="0"/>
                <a:cs typeface="Calibri" panose="020F0502020204030204" pitchFamily="34" charset="0"/>
              </a:rPr>
              <a:t>confidence</a:t>
            </a:r>
          </a:p>
          <a:p>
            <a:pPr marL="0" lvl="1"/>
            <a:r>
              <a:rPr lang="en-US" sz="1100" dirty="0" smtClean="0">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interval, and lighter beyond it</a:t>
            </a:r>
            <a:r>
              <a:rPr lang="en-US" sz="1100" dirty="0" smtClean="0">
                <a:latin typeface="Calibri" panose="020F0502020204030204" pitchFamily="34" charset="0"/>
                <a:cs typeface="Calibri" panose="020F0502020204030204" pitchFamily="34" charset="0"/>
              </a:rPr>
              <a:t>:</a:t>
            </a:r>
          </a:p>
          <a:p>
            <a:pPr marL="0" lvl="1"/>
            <a:endParaRPr lang="en-US" sz="1100" dirty="0" smtClean="0">
              <a:latin typeface="Calibri" panose="020F0502020204030204" pitchFamily="34" charset="0"/>
              <a:cs typeface="Calibri" panose="020F0502020204030204" pitchFamily="34" charset="0"/>
            </a:endParaRPr>
          </a:p>
          <a:p>
            <a:pPr marL="0" lvl="1"/>
            <a:r>
              <a:rPr lang="en-US" sz="1100" dirty="0">
                <a:latin typeface="Calibri" panose="020F0502020204030204" pitchFamily="34" charset="0"/>
                <a:cs typeface="Calibri" panose="020F0502020204030204" pitchFamily="34" charset="0"/>
              </a:rPr>
              <a:t>When you are displaying a confidence interval without a line, the fill colors are disregarded</a:t>
            </a:r>
            <a:r>
              <a:rPr lang="en-US" sz="1100" dirty="0" smtClean="0">
                <a:latin typeface="Calibri" panose="020F0502020204030204" pitchFamily="34" charset="0"/>
                <a:cs typeface="Calibri" panose="020F0502020204030204" pitchFamily="34" charset="0"/>
              </a:rPr>
              <a:t>,</a:t>
            </a:r>
          </a:p>
          <a:p>
            <a:pPr marL="0" lvl="1"/>
            <a:r>
              <a:rPr lang="en-US" sz="1100" dirty="0" smtClean="0">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though they are retained and then applied if you decide later to show a line.</a:t>
            </a:r>
          </a:p>
          <a:p>
            <a:pPr marL="0" lvl="1"/>
            <a:r>
              <a:rPr lang="en-US" sz="1100" dirty="0">
                <a:latin typeface="Calibri" panose="020F0502020204030204" pitchFamily="34" charset="0"/>
                <a:cs typeface="Calibri" panose="020F0502020204030204" pitchFamily="34" charset="0"/>
              </a:rPr>
              <a:t>Specify whether to Show recalculated line for highlighted or selected data points</a:t>
            </a:r>
          </a:p>
          <a:p>
            <a:pPr marL="171450" lvl="1" indent="-171450">
              <a:buFont typeface="Arial" panose="020B0604020202020204" pitchFamily="34" charset="0"/>
              <a:buChar char="•"/>
            </a:pPr>
            <a:endParaRPr lang="en-US" sz="1100" dirty="0">
              <a:latin typeface="Calibri" panose="020F0502020204030204" pitchFamily="34" charset="0"/>
              <a:cs typeface="Calibri" panose="020F0502020204030204" pitchFamily="34" charset="0"/>
            </a:endParaRPr>
          </a:p>
          <a:p>
            <a:pPr marL="457200" lvl="2"/>
            <a:endParaRPr lang="en-US" sz="1100" dirty="0" smtClean="0">
              <a:latin typeface="Calibri" panose="020F0502020204030204" pitchFamily="34" charset="0"/>
              <a:cs typeface="Calibri" panose="020F0502020204030204" pitchFamily="34" charset="0"/>
            </a:endParaRPr>
          </a:p>
          <a:p>
            <a:pPr marL="171450" lvl="1" indent="-171450">
              <a:buFont typeface="Arial" panose="020B0604020202020204" pitchFamily="34" charset="0"/>
              <a:buChar char="•"/>
            </a:pPr>
            <a:endParaRPr lang="en-US" sz="1100" dirty="0">
              <a:latin typeface="Calibri" panose="020F0502020204030204" pitchFamily="34" charset="0"/>
              <a:cs typeface="Calibri" panose="020F0502020204030204" pitchFamily="34" charset="0"/>
            </a:endParaRPr>
          </a:p>
          <a:p>
            <a:pPr lvl="1"/>
            <a:endParaRPr lang="en-US" sz="11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US" sz="1100" dirty="0" smtClean="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US" sz="1100" dirty="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p:txBody>
      </p:sp>
      <p:pic>
        <p:nvPicPr>
          <p:cNvPr id="8194" name="Picture 2" descr="https://onlinehelp.tableau.com/current/pro/desktop/en-us/Img/addline7.p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6781800" y="2438400"/>
            <a:ext cx="3429000" cy="1571626"/>
          </a:xfrm>
          <a:prstGeom prst="rect">
            <a:avLst/>
          </a:prstGeom>
          <a:noFill/>
          <a:extLst>
            <a:ext uri="{909E8E84-426E-40DD-AFC4-6F175D3DCCD1}">
              <a14:hiddenFill xmlns="" xmlns:a14="http://schemas.microsoft.com/office/drawing/2010/main">
                <a:solidFill>
                  <a:srgbClr val="FFFFFF"/>
                </a:solidFill>
              </a14:hiddenFill>
            </a:ext>
          </a:extLst>
        </p:spPr>
      </p:pic>
      <p:pic>
        <p:nvPicPr>
          <p:cNvPr id="8196" name="Picture 4" descr="https://onlinehelp.tableau.com/current/pro/desktop/en-us/Img/addline5.png"/>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5105400" y="2776962"/>
            <a:ext cx="1508156" cy="1472981"/>
          </a:xfrm>
          <a:prstGeom prst="rect">
            <a:avLst/>
          </a:prstGeom>
          <a:noFill/>
          <a:extLst>
            <a:ext uri="{909E8E84-426E-40DD-AFC4-6F175D3DCCD1}">
              <a14:hiddenFill xmlns="" xmlns:a14="http://schemas.microsoft.com/office/drawing/2010/main">
                <a:solidFill>
                  <a:srgbClr val="FFFFFF"/>
                </a:solidFill>
              </a14:hiddenFill>
            </a:ext>
          </a:extLst>
        </p:spPr>
      </p:pic>
      <p:pic>
        <p:nvPicPr>
          <p:cNvPr id="8198" name="Picture 6" descr="https://onlinehelp.tableau.com/current/pro/desktop/en-us/Img/addline6.png"/>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3048000" y="2992643"/>
            <a:ext cx="1933575" cy="1257300"/>
          </a:xfrm>
          <a:prstGeom prst="rect">
            <a:avLst/>
          </a:prstGeom>
          <a:noFill/>
          <a:extLst>
            <a:ext uri="{909E8E84-426E-40DD-AFC4-6F175D3DCCD1}">
              <a14:hiddenFill xmlns="" xmlns:a14="http://schemas.microsoft.com/office/drawing/2010/main">
                <a:solidFill>
                  <a:srgbClr val="FFFFFF"/>
                </a:solidFill>
              </a14:hiddenFill>
            </a:ext>
          </a:extLst>
        </p:spPr>
      </p:pic>
      <p:pic>
        <p:nvPicPr>
          <p:cNvPr id="8200" name="Picture 8" descr="https://onlinehelp.tableau.com/current/pro/desktop/en-us/Img/addline8.png"/>
          <p:cNvPicPr>
            <a:picLocks noChangeAspect="1" noChangeArrowheads="1"/>
          </p:cNvPicPr>
          <p:nvPr/>
        </p:nvPicPr>
        <p:blipFill>
          <a:blip r:embed="rId7">
            <a:extLst>
              <a:ext uri="{28A0092B-C50C-407E-A947-70E740481C1C}">
                <a14:useLocalDpi xmlns="" xmlns:a14="http://schemas.microsoft.com/office/drawing/2010/main" val="0"/>
              </a:ext>
            </a:extLst>
          </a:blip>
          <a:srcRect/>
          <a:stretch>
            <a:fillRect/>
          </a:stretch>
        </p:blipFill>
        <p:spPr bwMode="auto">
          <a:xfrm>
            <a:off x="6934200" y="4114800"/>
            <a:ext cx="2365132" cy="2549211"/>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1"/>
          <p:cNvPicPr>
            <a:picLocks noChangeAspect="1" noChangeArrowheads="1"/>
          </p:cNvPicPr>
          <p:nvPr/>
        </p:nvPicPr>
        <p:blipFill>
          <a:blip r:embed="rId8"/>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4193942715"/>
      </p:ext>
    </p:extLst>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Reference </a:t>
            </a:r>
            <a:r>
              <a:rPr lang="en-US" dirty="0"/>
              <a:t>Lines, Bands, Distributions, and </a:t>
            </a:r>
            <a:r>
              <a:rPr lang="en-US" dirty="0" smtClean="0"/>
              <a:t>Boxes</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85</a:t>
            </a:fld>
            <a:endParaRPr kumimoji="0" lang="en-US" dirty="0"/>
          </a:p>
        </p:txBody>
      </p:sp>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027" name="Picture 3" descr="https://onlinehelp.tableau.com/current/pro/desktop/en-us/Img/symbol_plusminus1.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5387638" y="236538"/>
            <a:ext cx="85725" cy="85725"/>
          </a:xfrm>
          <a:prstGeom prst="rect">
            <a:avLst/>
          </a:prstGeom>
          <a:noFill/>
          <a:extLst>
            <a:ext uri="{909E8E84-426E-40DD-AFC4-6F175D3DCCD1}">
              <a14:hiddenFill xmlns="" xmlns:a14="http://schemas.microsoft.com/office/drawing/2010/main">
                <a:solidFill>
                  <a:srgbClr val="FFFFFF"/>
                </a:solidFill>
              </a14:hiddenFill>
            </a:ext>
          </a:extLst>
        </p:spPr>
      </p:pic>
      <p:sp>
        <p:nvSpPr>
          <p:cNvPr id="8" name="Rectangle 7"/>
          <p:cNvSpPr/>
          <p:nvPr/>
        </p:nvSpPr>
        <p:spPr>
          <a:xfrm>
            <a:off x="381000" y="838200"/>
            <a:ext cx="10058400" cy="5870838"/>
          </a:xfrm>
          <a:prstGeom prst="rect">
            <a:avLst/>
          </a:prstGeom>
        </p:spPr>
        <p:txBody>
          <a:bodyPr wrap="square">
            <a:spAutoFit/>
          </a:bodyPr>
          <a:lstStyle/>
          <a:p>
            <a:r>
              <a:rPr lang="en-US" sz="1100" b="1" dirty="0">
                <a:latin typeface="Calibri" panose="020F0502020204030204" pitchFamily="34" charset="0"/>
                <a:cs typeface="Calibri" panose="020F0502020204030204" pitchFamily="34" charset="0"/>
              </a:rPr>
              <a:t>Adding Reference </a:t>
            </a:r>
            <a:r>
              <a:rPr lang="en-US" sz="1100" b="1" dirty="0" smtClean="0">
                <a:latin typeface="Calibri" panose="020F0502020204030204" pitchFamily="34" charset="0"/>
                <a:cs typeface="Calibri" panose="020F0502020204030204" pitchFamily="34" charset="0"/>
              </a:rPr>
              <a:t>Bands</a:t>
            </a:r>
            <a:endParaRPr lang="en-US" sz="1100" dirty="0" smtClean="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Reference bands are shaded areas behind the marks in the view between two constant or computed values on the axis. You can add reference bands to any continuous axis</a:t>
            </a:r>
            <a:r>
              <a:rPr lang="en-US" sz="1100" dirty="0" smtClean="0">
                <a:latin typeface="Calibri" panose="020F0502020204030204" pitchFamily="34" charset="0"/>
                <a:cs typeface="Calibri" panose="020F0502020204030204" pitchFamily="34" charset="0"/>
              </a:rPr>
              <a:t>.</a:t>
            </a:r>
          </a:p>
          <a:p>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To add a reference band:</a:t>
            </a:r>
          </a:p>
          <a:p>
            <a:r>
              <a:rPr lang="en-US" sz="1100" dirty="0">
                <a:latin typeface="Calibri" panose="020F0502020204030204" pitchFamily="34" charset="0"/>
                <a:cs typeface="Calibri" panose="020F0502020204030204" pitchFamily="34" charset="0"/>
              </a:rPr>
              <a:t>Right-click (Control-click on Mac) on a quantitative axis and select Add Reference Line</a:t>
            </a:r>
            <a:r>
              <a:rPr lang="en-US" sz="1100" dirty="0" smtClean="0">
                <a:latin typeface="Calibri" panose="020F0502020204030204" pitchFamily="34" charset="0"/>
                <a:cs typeface="Calibri" panose="020F0502020204030204" pitchFamily="34" charset="0"/>
              </a:rPr>
              <a:t>.</a:t>
            </a:r>
          </a:p>
          <a:p>
            <a:r>
              <a:rPr lang="en-US" sz="1100" dirty="0">
                <a:latin typeface="Calibri" panose="020F0502020204030204" pitchFamily="34" charset="0"/>
                <a:cs typeface="Calibri" panose="020F0502020204030204" pitchFamily="34" charset="0"/>
              </a:rPr>
              <a:t>In the Add Reference Line, Band, or Box dialog box, select Band</a:t>
            </a:r>
            <a:r>
              <a:rPr lang="en-US" sz="1100" dirty="0" smtClean="0">
                <a:latin typeface="Calibri" panose="020F0502020204030204" pitchFamily="34" charset="0"/>
                <a:cs typeface="Calibri" panose="020F0502020204030204" pitchFamily="34" charset="0"/>
              </a:rPr>
              <a:t>.</a:t>
            </a:r>
          </a:p>
          <a:p>
            <a:r>
              <a:rPr lang="en-US" sz="1100" dirty="0">
                <a:latin typeface="Calibri" panose="020F0502020204030204" pitchFamily="34" charset="0"/>
                <a:cs typeface="Calibri" panose="020F0502020204030204" pitchFamily="34" charset="0"/>
              </a:rPr>
              <a:t>Select one of the following scopes:</a:t>
            </a:r>
          </a:p>
          <a:p>
            <a:r>
              <a:rPr lang="en-US" sz="1100" dirty="0">
                <a:latin typeface="Calibri" panose="020F0502020204030204" pitchFamily="34" charset="0"/>
                <a:cs typeface="Calibri" panose="020F0502020204030204" pitchFamily="34" charset="0"/>
              </a:rPr>
              <a:t>Select one of the following scopes:</a:t>
            </a:r>
          </a:p>
          <a:p>
            <a:r>
              <a:rPr lang="en-US" sz="1100" dirty="0">
                <a:latin typeface="Calibri" panose="020F0502020204030204" pitchFamily="34" charset="0"/>
                <a:cs typeface="Calibri" panose="020F0502020204030204" pitchFamily="34" charset="0"/>
              </a:rPr>
              <a:t/>
            </a:r>
            <a:br>
              <a:rPr lang="en-US" sz="1100" dirty="0">
                <a:latin typeface="Calibri" panose="020F0502020204030204" pitchFamily="34" charset="0"/>
                <a:cs typeface="Calibri" panose="020F0502020204030204" pitchFamily="34" charset="0"/>
              </a:rPr>
            </a:br>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pPr marL="457200" lvl="2"/>
            <a:endParaRPr lang="en-US" sz="1100" dirty="0" smtClean="0">
              <a:latin typeface="Calibri" panose="020F0502020204030204" pitchFamily="34" charset="0"/>
              <a:cs typeface="Calibri" panose="020F0502020204030204" pitchFamily="34" charset="0"/>
            </a:endParaRPr>
          </a:p>
          <a:p>
            <a:pPr marL="171450" lvl="1" indent="-171450">
              <a:buFont typeface="Arial" panose="020B0604020202020204" pitchFamily="34" charset="0"/>
              <a:buChar char="•"/>
            </a:pPr>
            <a:endParaRPr lang="en-US" sz="11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US" sz="1100" dirty="0" smtClean="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US" sz="1100" dirty="0" smtClean="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050" dirty="0">
                <a:latin typeface="Calibri" panose="020F0502020204030204" pitchFamily="34" charset="0"/>
                <a:cs typeface="Calibri" panose="020F0502020204030204" pitchFamily="34" charset="0"/>
              </a:rPr>
              <a:t>Select measures and an aggregation from the Value field—once in the Band From area and once in the Band To area—to use as the basis for your reference band. You can also select an existing parameter, or create a new parameter on the fly. Just be sure not to select the same measure and aggregation in both areas.</a:t>
            </a:r>
          </a:p>
          <a:p>
            <a:pPr marL="171450" indent="-171450">
              <a:buFont typeface="Arial" panose="020B0604020202020204" pitchFamily="34" charset="0"/>
              <a:buChar char="•"/>
            </a:pPr>
            <a:r>
              <a:rPr lang="en-US" sz="1050" dirty="0">
                <a:latin typeface="Calibri" panose="020F0502020204030204" pitchFamily="34" charset="0"/>
                <a:cs typeface="Calibri" panose="020F0502020204030204" pitchFamily="34" charset="0"/>
              </a:rPr>
              <a:t>You cannot select a measure that isn't currently in the view as the basis for your reference band. If you want to use such a measure, close the Add Reference Line, Band, or Box dialog box and then drag the measure from the Data pane to the Details target on the Marks card. Change the measure's aggregation if necessary. This will not change the view, but it will allow you to use that measure as the basis for your reference band. Now re-open the Add Reference Line, Band, or Box dialog box and resume at step 2, above.</a:t>
            </a:r>
          </a:p>
          <a:p>
            <a:pPr marL="171450" indent="-171450">
              <a:buFont typeface="Arial" panose="020B0604020202020204" pitchFamily="34" charset="0"/>
              <a:buChar char="•"/>
            </a:pPr>
            <a:r>
              <a:rPr lang="en-US" sz="1050" dirty="0">
                <a:latin typeface="Calibri" panose="020F0502020204030204" pitchFamily="34" charset="0"/>
                <a:cs typeface="Calibri" panose="020F0502020204030204" pitchFamily="34" charset="0"/>
              </a:rPr>
              <a:t>The following aggregations are available:</a:t>
            </a:r>
          </a:p>
          <a:p>
            <a:pPr marL="171450" indent="-171450">
              <a:buFont typeface="Arial" panose="020B0604020202020204" pitchFamily="34" charset="0"/>
              <a:buChar char="•"/>
            </a:pPr>
            <a:r>
              <a:rPr lang="en-US" sz="1050" dirty="0">
                <a:latin typeface="Calibri" panose="020F0502020204030204" pitchFamily="34" charset="0"/>
                <a:cs typeface="Calibri" panose="020F0502020204030204" pitchFamily="34" charset="0"/>
              </a:rPr>
              <a:t>Total - extends the band to a value that is at the aggregate of all the values in either the cell, pane, or the entire view. This option is particularly useful when computing a weighted average rather than an average of averages. It is also useful when working with a calculation with a custom aggregation. The total is computed using the underlying data and behaves the same as selecting one of the totals option the Analysis menu.</a:t>
            </a:r>
          </a:p>
          <a:p>
            <a:pPr marL="171450" indent="-171450">
              <a:buFont typeface="Arial" panose="020B0604020202020204" pitchFamily="34" charset="0"/>
              <a:buChar char="•"/>
            </a:pPr>
            <a:r>
              <a:rPr lang="en-US" sz="1050" dirty="0">
                <a:latin typeface="Calibri" panose="020F0502020204030204" pitchFamily="34" charset="0"/>
                <a:cs typeface="Calibri" panose="020F0502020204030204" pitchFamily="34" charset="0"/>
              </a:rPr>
              <a:t>Sum - extends the band to a value that is at the SUM of all the values in either the cell, pane, or entire view.</a:t>
            </a:r>
          </a:p>
          <a:p>
            <a:pPr marL="171450" indent="-171450">
              <a:buFont typeface="Arial" panose="020B0604020202020204" pitchFamily="34" charset="0"/>
              <a:buChar char="•"/>
            </a:pPr>
            <a:r>
              <a:rPr lang="en-US" sz="1050" dirty="0">
                <a:latin typeface="Calibri" panose="020F0502020204030204" pitchFamily="34" charset="0"/>
                <a:cs typeface="Calibri" panose="020F0502020204030204" pitchFamily="34" charset="0"/>
              </a:rPr>
              <a:t>Constant- extends the band to a value that is at the specified value on the axis.</a:t>
            </a:r>
          </a:p>
          <a:p>
            <a:pPr marL="171450" indent="-171450">
              <a:buFont typeface="Arial" panose="020B0604020202020204" pitchFamily="34" charset="0"/>
              <a:buChar char="•"/>
            </a:pPr>
            <a:r>
              <a:rPr lang="en-US" sz="1050" dirty="0">
                <a:latin typeface="Calibri" panose="020F0502020204030204" pitchFamily="34" charset="0"/>
                <a:cs typeface="Calibri" panose="020F0502020204030204" pitchFamily="34" charset="0"/>
              </a:rPr>
              <a:t>Minimum - extends the band to a value that is at the minimum value.</a:t>
            </a:r>
          </a:p>
          <a:p>
            <a:pPr marL="171450" indent="-171450">
              <a:buFont typeface="Arial" panose="020B0604020202020204" pitchFamily="34" charset="0"/>
              <a:buChar char="•"/>
            </a:pPr>
            <a:r>
              <a:rPr lang="en-US" sz="1050" dirty="0">
                <a:latin typeface="Calibri" panose="020F0502020204030204" pitchFamily="34" charset="0"/>
                <a:cs typeface="Calibri" panose="020F0502020204030204" pitchFamily="34" charset="0"/>
              </a:rPr>
              <a:t>Maximum - extends the band to a value that is at the maximum value.</a:t>
            </a:r>
          </a:p>
          <a:p>
            <a:pPr marL="171450" indent="-171450">
              <a:buFont typeface="Arial" panose="020B0604020202020204" pitchFamily="34" charset="0"/>
              <a:buChar char="•"/>
            </a:pPr>
            <a:r>
              <a:rPr lang="en-US" sz="1050" dirty="0">
                <a:latin typeface="Calibri" panose="020F0502020204030204" pitchFamily="34" charset="0"/>
                <a:cs typeface="Calibri" panose="020F0502020204030204" pitchFamily="34" charset="0"/>
              </a:rPr>
              <a:t>Average - extends the band to a value that is at the average value along the axis.</a:t>
            </a:r>
          </a:p>
          <a:p>
            <a:pPr marL="171450" indent="-171450">
              <a:buFont typeface="Arial" panose="020B0604020202020204" pitchFamily="34" charset="0"/>
              <a:buChar char="•"/>
            </a:pPr>
            <a:r>
              <a:rPr lang="en-US" sz="1050" dirty="0">
                <a:latin typeface="Calibri" panose="020F0502020204030204" pitchFamily="34" charset="0"/>
                <a:cs typeface="Calibri" panose="020F0502020204030204" pitchFamily="34" charset="0"/>
              </a:rPr>
              <a:t>Median- extends the band to a value that is at the median value</a:t>
            </a:r>
            <a:r>
              <a:rPr lang="en-US" sz="1050" dirty="0" smtClean="0">
                <a:latin typeface="Calibri" panose="020F0502020204030204" pitchFamily="34" charset="0"/>
                <a:cs typeface="Calibri" panose="020F0502020204030204" pitchFamily="34" charset="0"/>
              </a:rPr>
              <a:t>.</a:t>
            </a:r>
          </a:p>
          <a:p>
            <a:pPr marL="171450" indent="-171450">
              <a:buFont typeface="Arial" panose="020B0604020202020204" pitchFamily="34" charset="0"/>
              <a:buChar char="•"/>
            </a:pPr>
            <a:r>
              <a:rPr lang="en-US" sz="1050" dirty="0">
                <a:latin typeface="Calibri" panose="020F0502020204030204" pitchFamily="34" charset="0"/>
                <a:cs typeface="Calibri" panose="020F0502020204030204" pitchFamily="34" charset="0"/>
              </a:rPr>
              <a:t>Format the reference band. You can mark the two values with a line and/or select a shading color for the band.</a:t>
            </a:r>
          </a:p>
          <a:p>
            <a:pPr marL="171450" indent="-171450">
              <a:buFont typeface="Arial" panose="020B0604020202020204" pitchFamily="34" charset="0"/>
              <a:buChar char="•"/>
            </a:pPr>
            <a:r>
              <a:rPr lang="en-US" sz="1050" dirty="0">
                <a:latin typeface="Calibri" panose="020F0502020204030204" pitchFamily="34" charset="0"/>
                <a:cs typeface="Calibri" panose="020F0502020204030204" pitchFamily="34" charset="0"/>
              </a:rPr>
              <a:t>When finished, click OK.</a:t>
            </a:r>
          </a:p>
          <a:p>
            <a:pPr marL="171450" indent="-171450">
              <a:buFont typeface="Arial" panose="020B0604020202020204" pitchFamily="34" charset="0"/>
              <a:buChar char="•"/>
            </a:pPr>
            <a:r>
              <a:rPr lang="en-US" sz="1050" dirty="0">
                <a:latin typeface="Calibri" panose="020F0502020204030204" pitchFamily="34" charset="0"/>
                <a:cs typeface="Calibri" panose="020F0502020204030204" pitchFamily="34" charset="0"/>
              </a:rPr>
              <a:t>Specify whether to Show recalculated band for highlighted or selected data points. For more information</a:t>
            </a:r>
          </a:p>
          <a:p>
            <a:endParaRPr lang="en-US" sz="1050" dirty="0">
              <a:latin typeface="Calibri" panose="020F0502020204030204" pitchFamily="34" charset="0"/>
              <a:cs typeface="Calibri" panose="020F0502020204030204" pitchFamily="34" charset="0"/>
            </a:endParaRPr>
          </a:p>
        </p:txBody>
      </p:sp>
      <p:pic>
        <p:nvPicPr>
          <p:cNvPr id="9218" name="Picture 2" descr="https://onlinehelp.tableau.com/current/pro/desktop/en-us/Img/addline1.p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8374232" y="1295400"/>
            <a:ext cx="1855617" cy="1943457"/>
          </a:xfrm>
          <a:prstGeom prst="rect">
            <a:avLst/>
          </a:prstGeom>
          <a:noFill/>
          <a:extLst>
            <a:ext uri="{909E8E84-426E-40DD-AFC4-6F175D3DCCD1}">
              <a14:hiddenFill xmlns="" xmlns:a14="http://schemas.microsoft.com/office/drawing/2010/main">
                <a:solidFill>
                  <a:srgbClr val="FFFFFF"/>
                </a:solidFill>
              </a14:hiddenFill>
            </a:ext>
          </a:extLst>
        </p:spPr>
      </p:pic>
      <p:pic>
        <p:nvPicPr>
          <p:cNvPr id="9220" name="Picture 4" descr="https://onlinehelp.tableau.com/current/pro/desktop/en-us/Img/addband2.pn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781800" y="1291628"/>
            <a:ext cx="1592432" cy="1962104"/>
          </a:xfrm>
          <a:prstGeom prst="rect">
            <a:avLst/>
          </a:prstGeom>
          <a:noFill/>
          <a:extLst>
            <a:ext uri="{909E8E84-426E-40DD-AFC4-6F175D3DCCD1}">
              <a14:hiddenFill xmlns="" xmlns:a14="http://schemas.microsoft.com/office/drawing/2010/main">
                <a:solidFill>
                  <a:srgbClr val="FFFFFF"/>
                </a:solidFill>
              </a14:hiddenFill>
            </a:ext>
          </a:extLst>
        </p:spPr>
      </p:pic>
      <p:pic>
        <p:nvPicPr>
          <p:cNvPr id="9222" name="Picture 6" descr="https://onlinehelp.tableau.com/current/pro/desktop/en-us/Img/reflines_scope2.png"/>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2819400" y="1905000"/>
            <a:ext cx="3886200" cy="1688114"/>
          </a:xfrm>
          <a:prstGeom prst="rect">
            <a:avLst/>
          </a:prstGeom>
          <a:noFill/>
          <a:extLst>
            <a:ext uri="{909E8E84-426E-40DD-AFC4-6F175D3DCCD1}">
              <a14:hiddenFill xmlns="" xmlns:a14="http://schemas.microsoft.com/office/drawing/2010/main">
                <a:solidFill>
                  <a:srgbClr val="FFFFFF"/>
                </a:solidFill>
              </a14:hiddenFill>
            </a:ext>
          </a:extLst>
        </p:spPr>
      </p:pic>
      <p:pic>
        <p:nvPicPr>
          <p:cNvPr id="9224" name="Picture 8" descr="https://onlinehelp.tableau.com/current/pro/desktop/en-us/Img/addband7.png"/>
          <p:cNvPicPr>
            <a:picLocks noChangeAspect="1" noChangeArrowheads="1"/>
          </p:cNvPicPr>
          <p:nvPr/>
        </p:nvPicPr>
        <p:blipFill>
          <a:blip r:embed="rId7">
            <a:extLst>
              <a:ext uri="{28A0092B-C50C-407E-A947-70E740481C1C}">
                <a14:useLocalDpi xmlns="" xmlns:a14="http://schemas.microsoft.com/office/drawing/2010/main" val="0"/>
              </a:ext>
            </a:extLst>
          </a:blip>
          <a:srcRect/>
          <a:stretch>
            <a:fillRect/>
          </a:stretch>
        </p:blipFill>
        <p:spPr bwMode="auto">
          <a:xfrm>
            <a:off x="7324469" y="5105400"/>
            <a:ext cx="2113280" cy="990600"/>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1"/>
          <p:cNvPicPr>
            <a:picLocks noChangeAspect="1" noChangeArrowheads="1"/>
          </p:cNvPicPr>
          <p:nvPr/>
        </p:nvPicPr>
        <p:blipFill>
          <a:blip r:embed="rId8"/>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3947411971"/>
      </p:ext>
    </p:extLst>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Reference </a:t>
            </a:r>
            <a:r>
              <a:rPr lang="en-US" dirty="0"/>
              <a:t>Lines, Bands, Distributions, and </a:t>
            </a:r>
            <a:r>
              <a:rPr lang="en-US" dirty="0" smtClean="0"/>
              <a:t>Boxes</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86</a:t>
            </a:fld>
            <a:endParaRPr kumimoji="0" lang="en-US" dirty="0"/>
          </a:p>
        </p:txBody>
      </p:sp>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027" name="Picture 3" descr="https://onlinehelp.tableau.com/current/pro/desktop/en-us/Img/symbol_plusminus1.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5387638" y="236538"/>
            <a:ext cx="85725" cy="85725"/>
          </a:xfrm>
          <a:prstGeom prst="rect">
            <a:avLst/>
          </a:prstGeom>
          <a:noFill/>
          <a:extLst>
            <a:ext uri="{909E8E84-426E-40DD-AFC4-6F175D3DCCD1}">
              <a14:hiddenFill xmlns="" xmlns:a14="http://schemas.microsoft.com/office/drawing/2010/main">
                <a:solidFill>
                  <a:srgbClr val="FFFFFF"/>
                </a:solidFill>
              </a14:hiddenFill>
            </a:ext>
          </a:extLst>
        </p:spPr>
      </p:pic>
      <p:sp>
        <p:nvSpPr>
          <p:cNvPr id="8" name="Rectangle 7"/>
          <p:cNvSpPr/>
          <p:nvPr/>
        </p:nvSpPr>
        <p:spPr>
          <a:xfrm>
            <a:off x="381000" y="838200"/>
            <a:ext cx="10058400" cy="3816429"/>
          </a:xfrm>
          <a:prstGeom prst="rect">
            <a:avLst/>
          </a:prstGeom>
        </p:spPr>
        <p:txBody>
          <a:bodyPr wrap="square">
            <a:spAutoFit/>
          </a:bodyPr>
          <a:lstStyle/>
          <a:p>
            <a:r>
              <a:rPr lang="en-US" sz="1100" b="1" dirty="0">
                <a:latin typeface="Calibri" panose="020F0502020204030204" pitchFamily="34" charset="0"/>
                <a:cs typeface="Calibri" panose="020F0502020204030204" pitchFamily="34" charset="0"/>
              </a:rPr>
              <a:t>Basic Reference </a:t>
            </a:r>
            <a:r>
              <a:rPr lang="en-US" sz="1100" b="1" dirty="0" smtClean="0">
                <a:latin typeface="Calibri" panose="020F0502020204030204" pitchFamily="34" charset="0"/>
                <a:cs typeface="Calibri" panose="020F0502020204030204" pitchFamily="34" charset="0"/>
              </a:rPr>
              <a:t>Distributions</a:t>
            </a:r>
          </a:p>
          <a:p>
            <a:endParaRPr lang="en-US" sz="1100" b="1" dirty="0">
              <a:latin typeface="Calibri" panose="020F0502020204030204" pitchFamily="34" charset="0"/>
              <a:cs typeface="Calibri" panose="020F0502020204030204" pitchFamily="34" charset="0"/>
            </a:endParaRPr>
          </a:p>
          <a:p>
            <a:r>
              <a:rPr lang="en-US" sz="1100" b="1" dirty="0">
                <a:latin typeface="Calibri" panose="020F0502020204030204" pitchFamily="34" charset="0"/>
                <a:cs typeface="Calibri" panose="020F0502020204030204" pitchFamily="34" charset="0"/>
              </a:rPr>
              <a:t>To add a reference distribution:</a:t>
            </a:r>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Right-click (Control-click on a Mac) on a quantitative axis and select </a:t>
            </a:r>
            <a:r>
              <a:rPr lang="en-US" sz="1100" b="1" dirty="0">
                <a:latin typeface="Calibri" panose="020F0502020204030204" pitchFamily="34" charset="0"/>
                <a:cs typeface="Calibri" panose="020F0502020204030204" pitchFamily="34" charset="0"/>
              </a:rPr>
              <a:t>Add Reference Line</a:t>
            </a:r>
            <a:r>
              <a:rPr lang="en-US" sz="1100" dirty="0" smtClean="0">
                <a:latin typeface="Calibri" panose="020F0502020204030204" pitchFamily="34" charset="0"/>
                <a:cs typeface="Calibri" panose="020F0502020204030204" pitchFamily="34" charset="0"/>
              </a:rPr>
              <a:t>.</a:t>
            </a:r>
          </a:p>
          <a:p>
            <a:r>
              <a:rPr lang="en-US" sz="1100" dirty="0">
                <a:latin typeface="Calibri" panose="020F0502020204030204" pitchFamily="34" charset="0"/>
                <a:cs typeface="Calibri" panose="020F0502020204030204" pitchFamily="34" charset="0"/>
              </a:rPr>
              <a:t>In the Add Reference Line, Band, or Box dialog box, select Distribution</a:t>
            </a:r>
            <a:r>
              <a:rPr lang="en-US" sz="1100" dirty="0" smtClean="0">
                <a:latin typeface="Calibri" panose="020F0502020204030204" pitchFamily="34" charset="0"/>
                <a:cs typeface="Calibri" panose="020F0502020204030204" pitchFamily="34" charset="0"/>
              </a:rPr>
              <a:t>.</a:t>
            </a:r>
          </a:p>
          <a:p>
            <a:r>
              <a:rPr lang="en-US" sz="1100" dirty="0">
                <a:latin typeface="Calibri" panose="020F0502020204030204" pitchFamily="34" charset="0"/>
                <a:cs typeface="Calibri" panose="020F0502020204030204" pitchFamily="34" charset="0"/>
              </a:rPr>
              <a:t>Select one of the following scopes:</a:t>
            </a:r>
          </a:p>
          <a:p>
            <a:endParaRPr lang="en-US" sz="1100" dirty="0" smtClean="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Select the computation that will be used to create the distribution. You can select from the following options:</a:t>
            </a:r>
          </a:p>
          <a:p>
            <a:r>
              <a:rPr lang="en-US" sz="1100" dirty="0">
                <a:latin typeface="Calibri" panose="020F0502020204030204" pitchFamily="34" charset="0"/>
                <a:cs typeface="Calibri" panose="020F0502020204030204" pitchFamily="34" charset="0"/>
              </a:rPr>
              <a:t>Percentages - shades the interval between which lie specified percentages of values. Use a comma to separate multiple percentage values (for example, 60, 80).</a:t>
            </a:r>
          </a:p>
          <a:p>
            <a:endParaRPr lang="en-US" sz="1100" dirty="0" smtClean="0">
              <a:latin typeface="Calibri" panose="020F0502020204030204" pitchFamily="34" charset="0"/>
              <a:cs typeface="Calibri" panose="020F0502020204030204" pitchFamily="34" charset="0"/>
            </a:endParaRPr>
          </a:p>
          <a:p>
            <a:pPr lvl="1"/>
            <a:r>
              <a:rPr lang="en-US" sz="1100" b="1" dirty="0" smtClean="0">
                <a:latin typeface="Calibri" panose="020F0502020204030204" pitchFamily="34" charset="0"/>
                <a:cs typeface="Calibri" panose="020F0502020204030204" pitchFamily="34" charset="0"/>
              </a:rPr>
              <a:t>Percentiles</a:t>
            </a:r>
            <a:r>
              <a:rPr lang="en-US" sz="1100" dirty="0">
                <a:latin typeface="Calibri" panose="020F0502020204030204" pitchFamily="34" charset="0"/>
                <a:cs typeface="Calibri" panose="020F0502020204030204" pitchFamily="34" charset="0"/>
              </a:rPr>
              <a:t> - shades intervals at the specified percentiles. When you select this option, you must also specify two or more numerical values (for example, 60,80 or 25, 50, 75).</a:t>
            </a:r>
          </a:p>
          <a:p>
            <a:pPr lvl="1"/>
            <a:r>
              <a:rPr lang="en-US" sz="1100" b="1" dirty="0">
                <a:latin typeface="Calibri" panose="020F0502020204030204" pitchFamily="34" charset="0"/>
                <a:cs typeface="Calibri" panose="020F0502020204030204" pitchFamily="34" charset="0"/>
              </a:rPr>
              <a:t>Quantiles</a:t>
            </a:r>
            <a:r>
              <a:rPr lang="en-US" sz="1100" dirty="0">
                <a:latin typeface="Calibri" panose="020F0502020204030204" pitchFamily="34" charset="0"/>
                <a:cs typeface="Calibri" panose="020F0502020204030204" pitchFamily="34" charset="0"/>
              </a:rPr>
              <a:t> - breaks the view into the specified number of tiles using shading and lines. When you select this computation, you must also specify the number of tiles (from 3 to 10, inclusive). For example, if you select 3, Tableau calculates the boundaries between the first, second and third </a:t>
            </a:r>
            <a:r>
              <a:rPr lang="en-US" sz="1100" dirty="0" err="1">
                <a:latin typeface="Calibri" panose="020F0502020204030204" pitchFamily="34" charset="0"/>
                <a:cs typeface="Calibri" panose="020F0502020204030204" pitchFamily="34" charset="0"/>
              </a:rPr>
              <a:t>terciles</a:t>
            </a:r>
            <a:r>
              <a:rPr lang="en-US" sz="1100" dirty="0">
                <a:latin typeface="Calibri" panose="020F0502020204030204" pitchFamily="34" charset="0"/>
                <a:cs typeface="Calibri" panose="020F0502020204030204" pitchFamily="34" charset="0"/>
              </a:rPr>
              <a:t> by calling the general quantile function and asking for the 33.33 and the 66.66 quantiles. It then shades the three </a:t>
            </a:r>
            <a:r>
              <a:rPr lang="en-US" sz="1100" dirty="0" err="1">
                <a:latin typeface="Calibri" panose="020F0502020204030204" pitchFamily="34" charset="0"/>
                <a:cs typeface="Calibri" panose="020F0502020204030204" pitchFamily="34" charset="0"/>
              </a:rPr>
              <a:t>terciles</a:t>
            </a:r>
            <a:r>
              <a:rPr lang="en-US" sz="1100" dirty="0">
                <a:latin typeface="Calibri" panose="020F0502020204030204" pitchFamily="34" charset="0"/>
                <a:cs typeface="Calibri" panose="020F0502020204030204" pitchFamily="34" charset="0"/>
              </a:rPr>
              <a:t> differently.</a:t>
            </a:r>
          </a:p>
          <a:p>
            <a:pPr lvl="1"/>
            <a:r>
              <a:rPr lang="en-US" sz="1100" dirty="0">
                <a:latin typeface="Calibri" panose="020F0502020204030204" pitchFamily="34" charset="0"/>
                <a:cs typeface="Calibri" panose="020F0502020204030204" pitchFamily="34" charset="0"/>
              </a:rPr>
              <a:t>Tableau uses estimation type 7 in the R standard to compute quantiles and percentiles</a:t>
            </a:r>
            <a:r>
              <a:rPr lang="en-US" sz="1100" dirty="0" smtClean="0">
                <a:latin typeface="Calibri" panose="020F0502020204030204" pitchFamily="34" charset="0"/>
                <a:cs typeface="Calibri" panose="020F0502020204030204" pitchFamily="34" charset="0"/>
              </a:rPr>
              <a:t>.</a:t>
            </a:r>
            <a:endParaRPr lang="en-US" sz="1100" dirty="0">
              <a:latin typeface="Calibri" panose="020F0502020204030204" pitchFamily="34" charset="0"/>
              <a:cs typeface="Calibri" panose="020F0502020204030204" pitchFamily="34" charset="0"/>
            </a:endParaRPr>
          </a:p>
          <a:p>
            <a:pPr lvl="1"/>
            <a:r>
              <a:rPr lang="en-US" sz="1100" b="1" dirty="0">
                <a:latin typeface="Calibri" panose="020F0502020204030204" pitchFamily="34" charset="0"/>
                <a:cs typeface="Calibri" panose="020F0502020204030204" pitchFamily="34" charset="0"/>
              </a:rPr>
              <a:t>Standard Deviation</a:t>
            </a:r>
            <a:r>
              <a:rPr lang="en-US" sz="1100" dirty="0">
                <a:latin typeface="Calibri" panose="020F0502020204030204" pitchFamily="34" charset="0"/>
                <a:cs typeface="Calibri" panose="020F0502020204030204" pitchFamily="34" charset="0"/>
              </a:rPr>
              <a:t> - places lines and shading to indicated the specified number of standard deviations above and below the mean. When you select this option you must specify the factor, which is the number of standard deviations and whether the computation is on a sample or the population.</a:t>
            </a:r>
          </a:p>
          <a:p>
            <a:r>
              <a:rPr lang="en-US" sz="1100" dirty="0">
                <a:latin typeface="Calibri" panose="020F0502020204030204" pitchFamily="34" charset="0"/>
                <a:cs typeface="Calibri" panose="020F0502020204030204" pitchFamily="34" charset="0"/>
              </a:rPr>
              <a:t>Specify formatting options. You can format the lines at the distribution boundaries (for example, style, thickness, and color) as well as the fill gradient. Select from a list of predefined gradients. Select Symmetric to use a single color instead of a gradient. You can also specify whether to add additional shading above and below the defined distribution.</a:t>
            </a:r>
          </a:p>
          <a:p>
            <a:r>
              <a:rPr lang="en-US" sz="1100" dirty="0">
                <a:latin typeface="Calibri" panose="020F0502020204030204" pitchFamily="34" charset="0"/>
                <a:cs typeface="Calibri" panose="020F0502020204030204" pitchFamily="34" charset="0"/>
              </a:rPr>
              <a:t>Specify whether to </a:t>
            </a:r>
            <a:r>
              <a:rPr lang="en-US" sz="1100" b="1" dirty="0">
                <a:latin typeface="Calibri" panose="020F0502020204030204" pitchFamily="34" charset="0"/>
                <a:cs typeface="Calibri" panose="020F0502020204030204" pitchFamily="34" charset="0"/>
              </a:rPr>
              <a:t>Show recalculated band for highlighted or selected data points</a:t>
            </a:r>
            <a:r>
              <a:rPr lang="en-US" sz="1100" dirty="0">
                <a:latin typeface="Calibri" panose="020F0502020204030204" pitchFamily="34" charset="0"/>
                <a:cs typeface="Calibri" panose="020F0502020204030204" pitchFamily="34" charset="0"/>
              </a:rPr>
              <a:t>. For more </a:t>
            </a:r>
            <a:r>
              <a:rPr lang="en-US" sz="1100" dirty="0" smtClean="0">
                <a:latin typeface="Calibri" panose="020F0502020204030204" pitchFamily="34" charset="0"/>
                <a:cs typeface="Calibri" panose="020F0502020204030204" pitchFamily="34" charset="0"/>
              </a:rPr>
              <a:t>information</a:t>
            </a:r>
            <a:endParaRPr lang="en-US" sz="1100" dirty="0">
              <a:latin typeface="Calibri" panose="020F0502020204030204" pitchFamily="34" charset="0"/>
              <a:cs typeface="Calibri" panose="020F0502020204030204" pitchFamily="34" charset="0"/>
            </a:endParaRPr>
          </a:p>
        </p:txBody>
      </p:sp>
      <p:pic>
        <p:nvPicPr>
          <p:cNvPr id="10243" name="Picture 3" descr="https://onlinehelp.tableau.com/current/pro/desktop/en-us/Img/addline1.p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390808" y="4653875"/>
            <a:ext cx="1609725" cy="1685925"/>
          </a:xfrm>
          <a:prstGeom prst="rect">
            <a:avLst/>
          </a:prstGeom>
          <a:noFill/>
          <a:extLst>
            <a:ext uri="{909E8E84-426E-40DD-AFC4-6F175D3DCCD1}">
              <a14:hiddenFill xmlns="" xmlns:a14="http://schemas.microsoft.com/office/drawing/2010/main">
                <a:solidFill>
                  <a:srgbClr val="FFFFFF"/>
                </a:solidFill>
              </a14:hiddenFill>
            </a:ext>
          </a:extLst>
        </p:spPr>
      </p:pic>
      <p:pic>
        <p:nvPicPr>
          <p:cNvPr id="10245" name="Picture 5" descr="https://onlinehelp.tableau.com/current/pro/desktop/en-us/Img/distribution1.pn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362200" y="4654630"/>
            <a:ext cx="1371600" cy="1690008"/>
          </a:xfrm>
          <a:prstGeom prst="rect">
            <a:avLst/>
          </a:prstGeom>
          <a:noFill/>
          <a:extLst>
            <a:ext uri="{909E8E84-426E-40DD-AFC4-6F175D3DCCD1}">
              <a14:hiddenFill xmlns="" xmlns:a14="http://schemas.microsoft.com/office/drawing/2010/main">
                <a:solidFill>
                  <a:srgbClr val="FFFFFF"/>
                </a:solidFill>
              </a14:hiddenFill>
            </a:ext>
          </a:extLst>
        </p:spPr>
      </p:pic>
      <p:pic>
        <p:nvPicPr>
          <p:cNvPr id="10247" name="Picture 7" descr="https://onlinehelp.tableau.com/current/pro/desktop/en-us/Img/reflines_scope3.png"/>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3962400" y="4653875"/>
            <a:ext cx="2656762" cy="1609143"/>
          </a:xfrm>
          <a:prstGeom prst="rect">
            <a:avLst/>
          </a:prstGeom>
          <a:noFill/>
          <a:extLst>
            <a:ext uri="{909E8E84-426E-40DD-AFC4-6F175D3DCCD1}">
              <a14:hiddenFill xmlns="" xmlns:a14="http://schemas.microsoft.com/office/drawing/2010/main">
                <a:solidFill>
                  <a:srgbClr val="FFFFFF"/>
                </a:solidFill>
              </a14:hiddenFill>
            </a:ext>
          </a:extLst>
        </p:spPr>
      </p:pic>
      <p:pic>
        <p:nvPicPr>
          <p:cNvPr id="10249" name="Picture 9" descr="https://onlinehelp.tableau.com/current/pro/desktop/en-us/Img/distribution6.png"/>
          <p:cNvPicPr>
            <a:picLocks noChangeAspect="1" noChangeArrowheads="1"/>
          </p:cNvPicPr>
          <p:nvPr/>
        </p:nvPicPr>
        <p:blipFill>
          <a:blip r:embed="rId7">
            <a:extLst>
              <a:ext uri="{28A0092B-C50C-407E-A947-70E740481C1C}">
                <a14:useLocalDpi xmlns="" xmlns:a14="http://schemas.microsoft.com/office/drawing/2010/main" val="0"/>
              </a:ext>
            </a:extLst>
          </a:blip>
          <a:srcRect/>
          <a:stretch>
            <a:fillRect/>
          </a:stretch>
        </p:blipFill>
        <p:spPr bwMode="auto">
          <a:xfrm>
            <a:off x="6781799" y="4650857"/>
            <a:ext cx="3027917" cy="1445143"/>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1"/>
          <p:cNvPicPr>
            <a:picLocks noChangeAspect="1" noChangeArrowheads="1"/>
          </p:cNvPicPr>
          <p:nvPr/>
        </p:nvPicPr>
        <p:blipFill>
          <a:blip r:embed="rId8"/>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3093346866"/>
      </p:ext>
    </p:extLst>
  </p:cSld>
  <p:clrMapOvr>
    <a:masterClrMapping/>
  </p:clrMapOvr>
  <p:transition>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Bullet Graph</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87</a:t>
            </a:fld>
            <a:endParaRPr kumimoji="0" lang="en-US" dirty="0"/>
          </a:p>
        </p:txBody>
      </p:sp>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027" name="Picture 3" descr="https://onlinehelp.tableau.com/current/pro/desktop/en-us/Img/symbol_plusminus1.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5387638" y="236538"/>
            <a:ext cx="85725" cy="85725"/>
          </a:xfrm>
          <a:prstGeom prst="rect">
            <a:avLst/>
          </a:prstGeom>
          <a:noFill/>
          <a:extLst>
            <a:ext uri="{909E8E84-426E-40DD-AFC4-6F175D3DCCD1}">
              <a14:hiddenFill xmlns="" xmlns:a14="http://schemas.microsoft.com/office/drawing/2010/main">
                <a:solidFill>
                  <a:srgbClr val="FFFFFF"/>
                </a:solidFill>
              </a14:hiddenFill>
            </a:ext>
          </a:extLst>
        </p:spPr>
      </p:pic>
      <p:sp>
        <p:nvSpPr>
          <p:cNvPr id="8" name="Rectangle 7"/>
          <p:cNvSpPr/>
          <p:nvPr/>
        </p:nvSpPr>
        <p:spPr>
          <a:xfrm>
            <a:off x="381000" y="838200"/>
            <a:ext cx="10058400" cy="3139321"/>
          </a:xfrm>
          <a:prstGeom prst="rect">
            <a:avLst/>
          </a:prstGeom>
        </p:spPr>
        <p:txBody>
          <a:bodyPr wrap="square">
            <a:spAutoFit/>
          </a:bodyPr>
          <a:lstStyle/>
          <a:p>
            <a:r>
              <a:rPr lang="en-US" sz="1100" dirty="0">
                <a:latin typeface="Calibri" panose="020F0502020204030204" pitchFamily="34" charset="0"/>
                <a:cs typeface="Calibri" panose="020F0502020204030204" pitchFamily="34" charset="0"/>
              </a:rPr>
              <a:t>Reference distributions can also be used to create bullet graphs. A bullet graph is a variation of a bar graph developed to replace dashboard gauges and meters. The bullet graph is generally used to compare a primary measure to one or more other measures in the context of qualitative ranges of performance such as poor, satisfactory, and good. You can create a bullet graph by adding two reference lines: a distribution to indicate the qualitative ranges of performance, and a line to indicate the target.</a:t>
            </a:r>
          </a:p>
          <a:p>
            <a:r>
              <a:rPr lang="en-US" sz="1100" dirty="0">
                <a:latin typeface="Calibri" panose="020F0502020204030204" pitchFamily="34" charset="0"/>
                <a:cs typeface="Calibri" panose="020F0502020204030204" pitchFamily="34" charset="0"/>
              </a:rPr>
              <a:t>Select one or more dimensions, and two measures in the </a:t>
            </a:r>
            <a:r>
              <a:rPr lang="en-US" sz="1100" b="1" dirty="0">
                <a:latin typeface="Calibri" panose="020F0502020204030204" pitchFamily="34" charset="0"/>
                <a:cs typeface="Calibri" panose="020F0502020204030204" pitchFamily="34" charset="0"/>
              </a:rPr>
              <a:t>Data</a:t>
            </a:r>
            <a:r>
              <a:rPr lang="en-US" sz="1100" dirty="0">
                <a:latin typeface="Calibri" panose="020F0502020204030204" pitchFamily="34" charset="0"/>
                <a:cs typeface="Calibri" panose="020F0502020204030204" pitchFamily="34" charset="0"/>
              </a:rPr>
              <a:t> pane. The bullet graph will compare measure values. For example, budget vs. actual; actual vs. target; etc. Select multiple fields in the </a:t>
            </a:r>
            <a:r>
              <a:rPr lang="en-US" sz="1100" b="1" dirty="0">
                <a:latin typeface="Calibri" panose="020F0502020204030204" pitchFamily="34" charset="0"/>
                <a:cs typeface="Calibri" panose="020F0502020204030204" pitchFamily="34" charset="0"/>
              </a:rPr>
              <a:t>Data</a:t>
            </a:r>
            <a:r>
              <a:rPr lang="en-US" sz="1100" dirty="0">
                <a:latin typeface="Calibri" panose="020F0502020204030204" pitchFamily="34" charset="0"/>
                <a:cs typeface="Calibri" panose="020F0502020204030204" pitchFamily="34" charset="0"/>
              </a:rPr>
              <a:t> pane by holding down the Ctrl key as you click </a:t>
            </a:r>
            <a:r>
              <a:rPr lang="en-US" sz="1100" dirty="0" smtClean="0">
                <a:latin typeface="Calibri" panose="020F0502020204030204" pitchFamily="34" charset="0"/>
                <a:cs typeface="Calibri" panose="020F0502020204030204" pitchFamily="34" charset="0"/>
              </a:rPr>
              <a:t>fields</a:t>
            </a:r>
          </a:p>
          <a:p>
            <a:endParaRPr lang="en-US" sz="11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Click the Show Me button in the toolbar</a:t>
            </a:r>
            <a:r>
              <a:rPr lang="en-US" sz="1100" dirty="0" smtClean="0">
                <a:latin typeface="Calibri" panose="020F0502020204030204" pitchFamily="34" charset="0"/>
                <a:cs typeface="Calibri" panose="020F0502020204030204" pitchFamily="34" charset="0"/>
              </a:rPr>
              <a:t>.</a:t>
            </a:r>
          </a:p>
          <a:p>
            <a:pPr marL="171450"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Select Bullet Graph in the Show Me pane</a:t>
            </a:r>
            <a:r>
              <a:rPr lang="en-US" sz="1100" dirty="0" smtClean="0">
                <a:latin typeface="Calibri" panose="020F0502020204030204" pitchFamily="34" charset="0"/>
                <a:cs typeface="Calibri" panose="020F0502020204030204" pitchFamily="34" charset="0"/>
              </a:rPr>
              <a:t>.</a:t>
            </a:r>
          </a:p>
          <a:p>
            <a:pPr marL="171450" indent="-171450">
              <a:buFont typeface="Arial" panose="020B0604020202020204" pitchFamily="34" charset="0"/>
              <a:buChar char="•"/>
            </a:pPr>
            <a:endParaRPr lang="en-US" sz="11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Two reference lines are added. By default, Tableau adds a reference distribution that is defined at 60% and 80% of the Average of the measure on Detail. It also adds a reference line that marks the Average of that same measure. The other measure is placed on the Rows shelf</a:t>
            </a:r>
            <a:r>
              <a:rPr lang="en-US" sz="1100" dirty="0" smtClean="0">
                <a:latin typeface="Calibri" panose="020F0502020204030204" pitchFamily="34" charset="0"/>
                <a:cs typeface="Calibri" panose="020F0502020204030204" pitchFamily="34" charset="0"/>
              </a:rPr>
              <a:t>.</a:t>
            </a:r>
          </a:p>
          <a:p>
            <a:pPr marL="171450" indent="-171450">
              <a:buFont typeface="Arial" panose="020B0604020202020204" pitchFamily="34" charset="0"/>
              <a:buChar char="•"/>
            </a:pPr>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To quickly swap the two measures, right-click (Control-click on a Mac) on the continuous axis and choose </a:t>
            </a:r>
            <a:r>
              <a:rPr lang="en-US" sz="1100" b="1" dirty="0">
                <a:latin typeface="Calibri" panose="020F0502020204030204" pitchFamily="34" charset="0"/>
                <a:cs typeface="Calibri" panose="020F0502020204030204" pitchFamily="34" charset="0"/>
              </a:rPr>
              <a:t>Swap Reference Line Fields</a:t>
            </a:r>
            <a:r>
              <a:rPr lang="en-US" sz="1100" dirty="0">
                <a:latin typeface="Calibri" panose="020F0502020204030204" pitchFamily="34" charset="0"/>
                <a:cs typeface="Calibri" panose="020F0502020204030204" pitchFamily="34" charset="0"/>
              </a:rPr>
              <a:t>.</a:t>
            </a:r>
          </a:p>
          <a:p>
            <a:r>
              <a:rPr lang="en-US" sz="1100" dirty="0">
                <a:latin typeface="Calibri" panose="020F0502020204030204" pitchFamily="34" charset="0"/>
                <a:cs typeface="Calibri" panose="020F0502020204030204" pitchFamily="34" charset="0"/>
              </a:rPr>
              <a:t>When you use </a:t>
            </a:r>
            <a:r>
              <a:rPr lang="en-US" sz="1100" dirty="0" err="1">
                <a:latin typeface="Calibri" panose="020F0502020204030204" pitchFamily="34" charset="0"/>
                <a:cs typeface="Calibri" panose="020F0502020204030204" pitchFamily="34" charset="0"/>
              </a:rPr>
              <a:t>ShowMe</a:t>
            </a:r>
            <a:r>
              <a:rPr lang="en-US" sz="1100" dirty="0">
                <a:latin typeface="Calibri" panose="020F0502020204030204" pitchFamily="34" charset="0"/>
                <a:cs typeface="Calibri" panose="020F0502020204030204" pitchFamily="34" charset="0"/>
              </a:rPr>
              <a:t> to add a bullet graph, Tableau adds a reference line and a reference distribution. You can edit either of these to change its definition</a:t>
            </a:r>
            <a:r>
              <a:rPr lang="en-US" sz="1100" dirty="0" smtClean="0">
                <a:latin typeface="Calibri" panose="020F0502020204030204" pitchFamily="34" charset="0"/>
                <a:cs typeface="Calibri" panose="020F0502020204030204" pitchFamily="34" charset="0"/>
              </a:rPr>
              <a:t>.</a:t>
            </a:r>
          </a:p>
          <a:p>
            <a:r>
              <a:rPr lang="en-US" sz="1100" dirty="0" smtClean="0">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For example, you may want to add 100%, or draw a line at a constant </a:t>
            </a:r>
            <a:r>
              <a:rPr lang="en-US" sz="1100" dirty="0" err="1">
                <a:latin typeface="Calibri" panose="020F0502020204030204" pitchFamily="34" charset="0"/>
                <a:cs typeface="Calibri" panose="020F0502020204030204" pitchFamily="34" charset="0"/>
              </a:rPr>
              <a:t>value.Right</a:t>
            </a:r>
            <a:r>
              <a:rPr lang="en-US" sz="1100" dirty="0">
                <a:latin typeface="Calibri" panose="020F0502020204030204" pitchFamily="34" charset="0"/>
                <a:cs typeface="Calibri" panose="020F0502020204030204" pitchFamily="34" charset="0"/>
              </a:rPr>
              <a:t>-click (Control-click on a Mac) on the continuous axis and choose </a:t>
            </a:r>
            <a:endParaRPr lang="en-US" sz="1100" dirty="0" smtClean="0">
              <a:latin typeface="Calibri" panose="020F0502020204030204" pitchFamily="34" charset="0"/>
              <a:cs typeface="Calibri" panose="020F0502020204030204" pitchFamily="34" charset="0"/>
            </a:endParaRPr>
          </a:p>
          <a:p>
            <a:r>
              <a:rPr lang="en-US" sz="1100" b="1" dirty="0" smtClean="0">
                <a:latin typeface="Calibri" panose="020F0502020204030204" pitchFamily="34" charset="0"/>
                <a:cs typeface="Calibri" panose="020F0502020204030204" pitchFamily="34" charset="0"/>
              </a:rPr>
              <a:t>Edit </a:t>
            </a:r>
            <a:r>
              <a:rPr lang="en-US" sz="1100" b="1" dirty="0">
                <a:latin typeface="Calibri" panose="020F0502020204030204" pitchFamily="34" charset="0"/>
                <a:cs typeface="Calibri" panose="020F0502020204030204" pitchFamily="34" charset="0"/>
              </a:rPr>
              <a:t>Reference Line</a:t>
            </a:r>
            <a:r>
              <a:rPr lang="en-US" sz="1100" dirty="0">
                <a:latin typeface="Calibri" panose="020F0502020204030204" pitchFamily="34" charset="0"/>
                <a:cs typeface="Calibri" panose="020F0502020204030204" pitchFamily="34" charset="0"/>
              </a:rPr>
              <a:t>. You'll then see a sub-menu listing all lines, bands, and distributions currently in the view.</a:t>
            </a:r>
          </a:p>
          <a:p>
            <a:pPr marL="171450" indent="-171450">
              <a:buFont typeface="Arial" panose="020B0604020202020204" pitchFamily="34" charset="0"/>
              <a:buChar char="•"/>
            </a:pPr>
            <a:endParaRPr lang="en-US" sz="1100" dirty="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p:txBody>
      </p:sp>
      <p:pic>
        <p:nvPicPr>
          <p:cNvPr id="11266" name="Picture 2" descr="https://onlinehelp.tableau.com/current/pro/desktop/en-us/Img/bulletgraph1.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9601200" y="1676400"/>
            <a:ext cx="665956" cy="2462719"/>
          </a:xfrm>
          <a:prstGeom prst="rect">
            <a:avLst/>
          </a:prstGeom>
          <a:noFill/>
          <a:extLst>
            <a:ext uri="{909E8E84-426E-40DD-AFC4-6F175D3DCCD1}">
              <a14:hiddenFill xmlns="" xmlns:a14="http://schemas.microsoft.com/office/drawing/2010/main">
                <a:solidFill>
                  <a:srgbClr val="FFFFFF"/>
                </a:solidFill>
              </a14:hiddenFill>
            </a:ext>
          </a:extLst>
        </p:spPr>
      </p:pic>
      <p:pic>
        <p:nvPicPr>
          <p:cNvPr id="11268" name="Picture 4" descr="https://onlinehelp.tableau.com/current/pro/desktop/en-us/Img/bulletgraph4.png"/>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476061" y="3657600"/>
            <a:ext cx="4934139" cy="2286237"/>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p:cNvPicPr>
            <a:picLocks noChangeAspect="1" noChangeArrowheads="1"/>
          </p:cNvPicPr>
          <p:nvPr/>
        </p:nvPicPr>
        <p:blipFill>
          <a:blip r:embed="rId6"/>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3895861158"/>
      </p:ext>
    </p:extLst>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Adding </a:t>
            </a:r>
            <a:r>
              <a:rPr lang="en-US" dirty="0"/>
              <a:t>Box </a:t>
            </a:r>
            <a:r>
              <a:rPr lang="en-US" dirty="0" smtClean="0"/>
              <a:t>Plots</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88</a:t>
            </a:fld>
            <a:endParaRPr kumimoji="0" lang="en-US" dirty="0"/>
          </a:p>
        </p:txBody>
      </p:sp>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027" name="Picture 3" descr="https://onlinehelp.tableau.com/current/pro/desktop/en-us/Img/symbol_plusminus1.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5387638" y="236538"/>
            <a:ext cx="85725" cy="85725"/>
          </a:xfrm>
          <a:prstGeom prst="rect">
            <a:avLst/>
          </a:prstGeom>
          <a:noFill/>
          <a:extLst>
            <a:ext uri="{909E8E84-426E-40DD-AFC4-6F175D3DCCD1}">
              <a14:hiddenFill xmlns="" xmlns:a14="http://schemas.microsoft.com/office/drawing/2010/main">
                <a:solidFill>
                  <a:srgbClr val="FFFFFF"/>
                </a:solidFill>
              </a14:hiddenFill>
            </a:ext>
          </a:extLst>
        </p:spPr>
      </p:pic>
      <p:sp>
        <p:nvSpPr>
          <p:cNvPr id="8" name="Rectangle 7"/>
          <p:cNvSpPr/>
          <p:nvPr/>
        </p:nvSpPr>
        <p:spPr>
          <a:xfrm>
            <a:off x="381000" y="838200"/>
            <a:ext cx="10058400" cy="4154984"/>
          </a:xfrm>
          <a:prstGeom prst="rect">
            <a:avLst/>
          </a:prstGeom>
        </p:spPr>
        <p:txBody>
          <a:bodyPr wrap="square">
            <a:spAutoFit/>
          </a:bodyPr>
          <a:lstStyle/>
          <a:p>
            <a:r>
              <a:rPr lang="en-US" sz="1100" dirty="0">
                <a:latin typeface="Calibri" panose="020F0502020204030204" pitchFamily="34" charset="0"/>
                <a:cs typeface="Calibri" panose="020F0502020204030204" pitchFamily="34" charset="0"/>
              </a:rPr>
              <a:t>Use box plots, also known as box-and-whisker plots, to show the distribution of values along an axis.</a:t>
            </a:r>
          </a:p>
          <a:p>
            <a:r>
              <a:rPr lang="en-US" sz="1100" dirty="0">
                <a:latin typeface="Calibri" panose="020F0502020204030204" pitchFamily="34" charset="0"/>
                <a:cs typeface="Calibri" panose="020F0502020204030204" pitchFamily="34" charset="0"/>
              </a:rPr>
              <a:t>Boxes indicate the middle 50 percent of the data (that is, the middle two quartiles of the data's distribution).</a:t>
            </a:r>
          </a:p>
          <a:p>
            <a:r>
              <a:rPr lang="en-US" sz="1100" dirty="0">
                <a:latin typeface="Calibri" panose="020F0502020204030204" pitchFamily="34" charset="0"/>
                <a:cs typeface="Calibri" panose="020F0502020204030204" pitchFamily="34" charset="0"/>
              </a:rPr>
              <a:t>You can configure lines, called whiskers, to display all points within 1.5 times the interquartile range (in other words, all points within 1.5 times the width of the adjoining box), or all points at the maximum extent of the data, as shown in the following image</a:t>
            </a:r>
            <a:r>
              <a:rPr lang="en-US" sz="1100" dirty="0" smtClean="0">
                <a:latin typeface="Calibri" panose="020F0502020204030204" pitchFamily="34" charset="0"/>
                <a:cs typeface="Calibri" panose="020F0502020204030204" pitchFamily="34" charset="0"/>
              </a:rPr>
              <a:t>:</a:t>
            </a:r>
          </a:p>
          <a:p>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Boxplots are also available from the Show Me pane when you have at least one measure in the view</a:t>
            </a:r>
            <a:r>
              <a:rPr lang="en-US" sz="1100" dirty="0" smtClean="0">
                <a:latin typeface="Calibri" panose="020F0502020204030204" pitchFamily="34" charset="0"/>
                <a:cs typeface="Calibri" panose="020F0502020204030204" pitchFamily="34" charset="0"/>
              </a:rPr>
              <a:t>:</a:t>
            </a:r>
          </a:p>
          <a:p>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To add a box plot:</a:t>
            </a:r>
          </a:p>
          <a:p>
            <a:r>
              <a:rPr lang="en-US" sz="1100" dirty="0">
                <a:latin typeface="Calibri" panose="020F0502020204030204" pitchFamily="34" charset="0"/>
                <a:cs typeface="Calibri" panose="020F0502020204030204" pitchFamily="34" charset="0"/>
              </a:rPr>
              <a:t>Right-click (Control-click on a Mac) on a quantitative axis and select Add Reference Line</a:t>
            </a:r>
            <a:r>
              <a:rPr lang="en-US" sz="1100" dirty="0" smtClean="0">
                <a:latin typeface="Calibri" panose="020F0502020204030204" pitchFamily="34" charset="0"/>
                <a:cs typeface="Calibri" panose="020F0502020204030204" pitchFamily="34" charset="0"/>
              </a:rPr>
              <a:t>.</a:t>
            </a:r>
          </a:p>
          <a:p>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In the Add Reference Line, Band, or Box dialog box, select Box Plot.</a:t>
            </a:r>
          </a:p>
          <a:p>
            <a:endParaRPr lang="en-US" sz="1100" dirty="0" smtClean="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Under Plot Options, specify placement for the whiskers:</a:t>
            </a:r>
          </a:p>
          <a:p>
            <a:r>
              <a:rPr lang="en-US" sz="1100" dirty="0">
                <a:latin typeface="Calibri" panose="020F0502020204030204" pitchFamily="34" charset="0"/>
                <a:cs typeface="Calibri" panose="020F0502020204030204" pitchFamily="34" charset="0"/>
              </a:rPr>
              <a:t>Data within 1.5 times the IQR - places whiskers at a location that is 1.5 times the interquartile range—that is, 1.5 times further out than the width of the adjoining box. This is also known as a schematic box plot.</a:t>
            </a:r>
          </a:p>
          <a:p>
            <a:r>
              <a:rPr lang="en-US" sz="1100" dirty="0">
                <a:latin typeface="Calibri" panose="020F0502020204030204" pitchFamily="34" charset="0"/>
                <a:cs typeface="Calibri" panose="020F0502020204030204" pitchFamily="34" charset="0"/>
              </a:rPr>
              <a:t>Maximum extent of the data - places whiskers at the farthest data point (mark) in the distribution. This is also known as a skeletal box plot.</a:t>
            </a:r>
          </a:p>
          <a:p>
            <a:r>
              <a:rPr lang="en-US" sz="1100" dirty="0">
                <a:latin typeface="Calibri" panose="020F0502020204030204" pitchFamily="34" charset="0"/>
                <a:cs typeface="Calibri" panose="020F0502020204030204" pitchFamily="34" charset="0"/>
              </a:rPr>
              <a:t>Specify whether to Hide underlying marks (except outliers)—that is, whether to hide all marks except those beyond the whiskers.</a:t>
            </a:r>
          </a:p>
          <a:p>
            <a:r>
              <a:rPr lang="en-US" sz="1100" dirty="0">
                <a:latin typeface="Calibri" panose="020F0502020204030204" pitchFamily="34" charset="0"/>
                <a:cs typeface="Calibri" panose="020F0502020204030204" pitchFamily="34" charset="0"/>
              </a:rPr>
              <a:t>Configure the appearance of the plot by selecting a Style , Fill, Border, and Whiskers.</a:t>
            </a:r>
          </a:p>
          <a:p>
            <a:r>
              <a:rPr lang="en-US" sz="1100" dirty="0">
                <a:latin typeface="Calibri" panose="020F0502020204030204" pitchFamily="34" charset="0"/>
                <a:cs typeface="Calibri" panose="020F0502020204030204" pitchFamily="34" charset="0"/>
              </a:rPr>
              <a:t>Show Me Vs. Add Reference Line, Band, or Box</a:t>
            </a:r>
          </a:p>
          <a:p>
            <a:r>
              <a:rPr lang="en-US" sz="1100" dirty="0">
                <a:latin typeface="Calibri" panose="020F0502020204030204" pitchFamily="34" charset="0"/>
                <a:cs typeface="Calibri" panose="020F0502020204030204" pitchFamily="34" charset="0"/>
              </a:rPr>
              <a:t>The difference between adding a box plot using Show Me and adding a box plot using Add Reference Line is that with Show Me, the box plot is your visualization, whereas with Add Reference Line, Band, or Box, you are adding a box plot to an existing visualization. For example, you could create the following view by first selecting a circle view in Show Me, and then adding a box plot from Add Reference Line:</a:t>
            </a:r>
          </a:p>
          <a:p>
            <a:endParaRPr lang="en-US" sz="1100" dirty="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p:txBody>
      </p:sp>
      <p:pic>
        <p:nvPicPr>
          <p:cNvPr id="12290" name="Picture 2" descr="https://onlinehelp.tableau.com/current/pro/desktop/en-us/Img/boxplot1_149x388.p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8915400" y="1371600"/>
            <a:ext cx="1419225" cy="3695701"/>
          </a:xfrm>
          <a:prstGeom prst="rect">
            <a:avLst/>
          </a:prstGeom>
          <a:noFill/>
          <a:extLst>
            <a:ext uri="{909E8E84-426E-40DD-AFC4-6F175D3DCCD1}">
              <a14:hiddenFill xmlns="" xmlns:a14="http://schemas.microsoft.com/office/drawing/2010/main">
                <a:solidFill>
                  <a:srgbClr val="FFFFFF"/>
                </a:solidFill>
              </a14:hiddenFill>
            </a:ext>
          </a:extLst>
        </p:spPr>
      </p:pic>
      <p:pic>
        <p:nvPicPr>
          <p:cNvPr id="12292" name="Picture 4" descr="https://onlinehelp.tableau.com/current/pro/desktop/en-us/Img/addline1.png"/>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609600" y="4876800"/>
            <a:ext cx="1609725" cy="1685926"/>
          </a:xfrm>
          <a:prstGeom prst="rect">
            <a:avLst/>
          </a:prstGeom>
          <a:noFill/>
          <a:extLst>
            <a:ext uri="{909E8E84-426E-40DD-AFC4-6F175D3DCCD1}">
              <a14:hiddenFill xmlns="" xmlns:a14="http://schemas.microsoft.com/office/drawing/2010/main">
                <a:solidFill>
                  <a:srgbClr val="FFFFFF"/>
                </a:solidFill>
              </a14:hiddenFill>
            </a:ext>
          </a:extLst>
        </p:spPr>
      </p:pic>
      <p:pic>
        <p:nvPicPr>
          <p:cNvPr id="12294" name="Picture 6" descr="https://onlinehelp.tableau.com/current/pro/desktop/en-us/Img/boxplot3.png"/>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2590800" y="4862464"/>
            <a:ext cx="1447800" cy="1783897"/>
          </a:xfrm>
          <a:prstGeom prst="rect">
            <a:avLst/>
          </a:prstGeom>
          <a:noFill/>
          <a:extLst>
            <a:ext uri="{909E8E84-426E-40DD-AFC4-6F175D3DCCD1}">
              <a14:hiddenFill xmlns="" xmlns:a14="http://schemas.microsoft.com/office/drawing/2010/main">
                <a:solidFill>
                  <a:srgbClr val="FFFFFF"/>
                </a:solidFill>
              </a14:hiddenFill>
            </a:ext>
          </a:extLst>
        </p:spPr>
      </p:pic>
      <p:pic>
        <p:nvPicPr>
          <p:cNvPr id="12296" name="Picture 8" descr="https://onlinehelp.tableau.com/current/pro/desktop/en-us/Img/boxplot4.png"/>
          <p:cNvPicPr>
            <a:picLocks noChangeAspect="1" noChangeArrowheads="1"/>
          </p:cNvPicPr>
          <p:nvPr/>
        </p:nvPicPr>
        <p:blipFill>
          <a:blip r:embed="rId7">
            <a:extLst>
              <a:ext uri="{28A0092B-C50C-407E-A947-70E740481C1C}">
                <a14:useLocalDpi xmlns="" xmlns:a14="http://schemas.microsoft.com/office/drawing/2010/main" val="0"/>
              </a:ext>
            </a:extLst>
          </a:blip>
          <a:srcRect/>
          <a:stretch>
            <a:fillRect/>
          </a:stretch>
        </p:blipFill>
        <p:spPr bwMode="auto">
          <a:xfrm>
            <a:off x="4819461" y="4495801"/>
            <a:ext cx="609600" cy="2066925"/>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1"/>
          <p:cNvPicPr>
            <a:picLocks noChangeAspect="1" noChangeArrowheads="1"/>
          </p:cNvPicPr>
          <p:nvPr/>
        </p:nvPicPr>
        <p:blipFill>
          <a:blip r:embed="rId8"/>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1033688996"/>
      </p:ext>
    </p:extLst>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Editing </a:t>
            </a:r>
            <a:r>
              <a:rPr lang="en-US" dirty="0"/>
              <a:t>Reference Lines, Bands, Distributions, or </a:t>
            </a:r>
            <a:r>
              <a:rPr lang="en-US" dirty="0" smtClean="0"/>
              <a:t>Boxes</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89</a:t>
            </a:fld>
            <a:endParaRPr kumimoji="0" lang="en-US" dirty="0"/>
          </a:p>
        </p:txBody>
      </p:sp>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027" name="Picture 3" descr="https://onlinehelp.tableau.com/current/pro/desktop/en-us/Img/symbol_plusminus1.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5387638" y="236538"/>
            <a:ext cx="85725" cy="85725"/>
          </a:xfrm>
          <a:prstGeom prst="rect">
            <a:avLst/>
          </a:prstGeom>
          <a:noFill/>
          <a:extLst>
            <a:ext uri="{909E8E84-426E-40DD-AFC4-6F175D3DCCD1}">
              <a14:hiddenFill xmlns="" xmlns:a14="http://schemas.microsoft.com/office/drawing/2010/main">
                <a:solidFill>
                  <a:srgbClr val="FFFFFF"/>
                </a:solidFill>
              </a14:hiddenFill>
            </a:ext>
          </a:extLst>
        </p:spPr>
      </p:pic>
      <p:sp>
        <p:nvSpPr>
          <p:cNvPr id="8" name="Rectangle 7"/>
          <p:cNvSpPr/>
          <p:nvPr/>
        </p:nvSpPr>
        <p:spPr>
          <a:xfrm>
            <a:off x="381000" y="838200"/>
            <a:ext cx="10058400" cy="4832092"/>
          </a:xfrm>
          <a:prstGeom prst="rect">
            <a:avLst/>
          </a:prstGeom>
        </p:spPr>
        <p:txBody>
          <a:bodyPr wrap="square">
            <a:spAutoFit/>
          </a:bodyPr>
          <a:lstStyle/>
          <a:p>
            <a:r>
              <a:rPr lang="en-US" sz="1100" dirty="0">
                <a:latin typeface="Calibri" panose="020F0502020204030204" pitchFamily="34" charset="0"/>
                <a:cs typeface="Calibri" panose="020F0502020204030204" pitchFamily="34" charset="0"/>
              </a:rPr>
              <a:t>After you’ve added a reference line, band, or box, you can edit the definition. To do this, right-click (Control-click on a Mac) the continuous axis and select Edit Reference Line. If there are multiple reference lines, bands, or boxes in the view, use the additional menu to select the one you want to edit</a:t>
            </a:r>
            <a:r>
              <a:rPr lang="en-US" sz="1100" dirty="0" smtClean="0">
                <a:latin typeface="Calibri" panose="020F0502020204030204" pitchFamily="34" charset="0"/>
                <a:cs typeface="Calibri" panose="020F0502020204030204" pitchFamily="34" charset="0"/>
              </a:rPr>
              <a:t>.\</a:t>
            </a: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When you have multiple reference lines, bands, or boxes, you may want to change the order they are drawn in the view. To reorder a reference line, right-click (Control-click on a Mac) the line and select Move to Front or Move to Back</a:t>
            </a:r>
            <a:r>
              <a:rPr lang="en-US" sz="1100" dirty="0" smtClean="0">
                <a:latin typeface="Calibri" panose="020F0502020204030204" pitchFamily="34" charset="0"/>
                <a:cs typeface="Calibri" panose="020F0502020204030204" pitchFamily="34" charset="0"/>
              </a:rPr>
              <a:t>.</a:t>
            </a:r>
          </a:p>
          <a:p>
            <a:endParaRPr lang="en-US" sz="1100" dirty="0">
              <a:latin typeface="Calibri" panose="020F0502020204030204" pitchFamily="34" charset="0"/>
              <a:cs typeface="Calibri" panose="020F0502020204030204" pitchFamily="34" charset="0"/>
            </a:endParaRPr>
          </a:p>
          <a:p>
            <a:r>
              <a:rPr lang="en-US" sz="1100" b="1" dirty="0">
                <a:latin typeface="Calibri" panose="020F0502020204030204" pitchFamily="34" charset="0"/>
                <a:cs typeface="Calibri" panose="020F0502020204030204" pitchFamily="34" charset="0"/>
              </a:rPr>
              <a:t>Removing Reference Lines, Bands, Distributions or Boxes</a:t>
            </a:r>
          </a:p>
          <a:p>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You can remove an individual reference line, band, or box, or remove them all at once.</a:t>
            </a:r>
          </a:p>
          <a:p>
            <a:r>
              <a:rPr lang="en-US" sz="1100" dirty="0">
                <a:latin typeface="Calibri" panose="020F0502020204030204" pitchFamily="34" charset="0"/>
                <a:cs typeface="Calibri" panose="020F0502020204030204" pitchFamily="34" charset="0"/>
              </a:rPr>
              <a:t>To remove an individual reference line, band, or box, right-click (Control-click on a Mac) the reference line, band, or box in the view and select Remove. If you are removing a reference band or distribution that doesn’t include a line, right-click at the beginning or end of the shaded area. In distributions, you can also right-click between the different shades in the gradient</a:t>
            </a:r>
            <a:r>
              <a:rPr lang="en-US" sz="1100" dirty="0" smtClean="0">
                <a:latin typeface="Calibri" panose="020F0502020204030204" pitchFamily="34" charset="0"/>
                <a:cs typeface="Calibri" panose="020F0502020204030204" pitchFamily="34" charset="0"/>
              </a:rPr>
              <a:t>.</a:t>
            </a:r>
          </a:p>
          <a:p>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To remove all reference lines, bands, or boxes at once, right-click the continuous axis and </a:t>
            </a:r>
            <a:endParaRPr lang="en-US" sz="1100" dirty="0" smtClean="0">
              <a:latin typeface="Calibri" panose="020F0502020204030204" pitchFamily="34" charset="0"/>
              <a:cs typeface="Calibri" panose="020F0502020204030204" pitchFamily="34" charset="0"/>
            </a:endParaRPr>
          </a:p>
          <a:p>
            <a:r>
              <a:rPr lang="en-US" sz="1100" dirty="0" smtClean="0">
                <a:latin typeface="Calibri" panose="020F0502020204030204" pitchFamily="34" charset="0"/>
                <a:cs typeface="Calibri" panose="020F0502020204030204" pitchFamily="34" charset="0"/>
              </a:rPr>
              <a:t>select </a:t>
            </a:r>
            <a:r>
              <a:rPr lang="en-US" sz="1100" dirty="0">
                <a:latin typeface="Calibri" panose="020F0502020204030204" pitchFamily="34" charset="0"/>
                <a:cs typeface="Calibri" panose="020F0502020204030204" pitchFamily="34" charset="0"/>
              </a:rPr>
              <a:t>Remove All Reference Lines.</a:t>
            </a:r>
          </a:p>
          <a:p>
            <a:endParaRPr lang="en-US" sz="1100" dirty="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p:txBody>
      </p:sp>
      <p:pic>
        <p:nvPicPr>
          <p:cNvPr id="13314" name="Picture 2" descr="https://onlinehelp.tableau.com/current/pro/desktop/en-us/Img/edit_referlines1.p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457200" y="1438364"/>
            <a:ext cx="2552493" cy="1600200"/>
          </a:xfrm>
          <a:prstGeom prst="rect">
            <a:avLst/>
          </a:prstGeom>
          <a:noFill/>
          <a:extLst>
            <a:ext uri="{909E8E84-426E-40DD-AFC4-6F175D3DCCD1}">
              <a14:hiddenFill xmlns="" xmlns:a14="http://schemas.microsoft.com/office/drawing/2010/main">
                <a:solidFill>
                  <a:srgbClr val="FFFFFF"/>
                </a:solidFill>
              </a14:hiddenFill>
            </a:ext>
          </a:extLst>
        </p:spPr>
      </p:pic>
      <p:pic>
        <p:nvPicPr>
          <p:cNvPr id="13316" name="Picture 4" descr="https://onlinehelp.tableau.com/current/pro/desktop/en-us/Img/edit_referlines2.png"/>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4343400" y="1418271"/>
            <a:ext cx="2414587" cy="1640386"/>
          </a:xfrm>
          <a:prstGeom prst="rect">
            <a:avLst/>
          </a:prstGeom>
          <a:noFill/>
          <a:extLst>
            <a:ext uri="{909E8E84-426E-40DD-AFC4-6F175D3DCCD1}">
              <a14:hiddenFill xmlns="" xmlns:a14="http://schemas.microsoft.com/office/drawing/2010/main">
                <a:solidFill>
                  <a:srgbClr val="FFFFFF"/>
                </a:solidFill>
              </a14:hiddenFill>
            </a:ext>
          </a:extLst>
        </p:spPr>
      </p:pic>
      <p:pic>
        <p:nvPicPr>
          <p:cNvPr id="13318" name="Picture 6" descr="https://onlinehelp.tableau.com/current/pro/desktop/en-us/Img/remove1.png"/>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5715000" y="4495800"/>
            <a:ext cx="2828925" cy="2051649"/>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10"/>
          <p:cNvPicPr>
            <a:picLocks noChangeAspect="1" noChangeArrowheads="1"/>
          </p:cNvPicPr>
          <p:nvPr/>
        </p:nvPicPr>
        <p:blipFill>
          <a:blip r:embed="rId7"/>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319051578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Visual </a:t>
            </a:r>
            <a:r>
              <a:rPr lang="en-US" dirty="0"/>
              <a:t>Cues and Icons</a:t>
            </a:r>
          </a:p>
        </p:txBody>
      </p:sp>
      <p:pic>
        <p:nvPicPr>
          <p:cNvPr id="4110" name="Picture 14"/>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65760" y="685801"/>
            <a:ext cx="5103388" cy="5641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122" name="Picture 26"/>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503653" y="609600"/>
            <a:ext cx="4920508" cy="57820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9</a:t>
            </a:fld>
            <a:endParaRPr kumimoji="0" lang="en-US" dirty="0"/>
          </a:p>
        </p:txBody>
      </p:sp>
      <p:sp>
        <p:nvSpPr>
          <p:cNvPr id="3" name="Footer Placeholder 2"/>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8" name="Picture 7"/>
          <p:cNvPicPr>
            <a:picLocks noChangeAspect="1" noChangeArrowheads="1"/>
          </p:cNvPicPr>
          <p:nvPr/>
        </p:nvPicPr>
        <p:blipFill>
          <a:blip r:embed="rId4"/>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359443767"/>
      </p:ext>
    </p:extLst>
  </p:cSld>
  <p:clrMapOvr>
    <a:masterClrMapping/>
  </p:clrMapOvr>
  <p:transition>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Publish a Workbook</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90</a:t>
            </a:fld>
            <a:endParaRPr kumimoji="0" lang="en-US" dirty="0"/>
          </a:p>
        </p:txBody>
      </p:sp>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027" name="Picture 3" descr="https://onlinehelp.tableau.com/current/pro/desktop/en-us/Img/symbol_plusminus1.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5387638" y="236538"/>
            <a:ext cx="85725" cy="85725"/>
          </a:xfrm>
          <a:prstGeom prst="rect">
            <a:avLst/>
          </a:prstGeom>
          <a:noFill/>
          <a:extLst>
            <a:ext uri="{909E8E84-426E-40DD-AFC4-6F175D3DCCD1}">
              <a14:hiddenFill xmlns="" xmlns:a14="http://schemas.microsoft.com/office/drawing/2010/main">
                <a:solidFill>
                  <a:srgbClr val="FFFFFF"/>
                </a:solidFill>
              </a14:hiddenFill>
            </a:ext>
          </a:extLst>
        </p:spPr>
      </p:pic>
      <p:sp>
        <p:nvSpPr>
          <p:cNvPr id="8" name="Rectangle 7"/>
          <p:cNvSpPr/>
          <p:nvPr/>
        </p:nvSpPr>
        <p:spPr>
          <a:xfrm>
            <a:off x="381000" y="838200"/>
            <a:ext cx="10058400" cy="5509200"/>
          </a:xfrm>
          <a:prstGeom prst="rect">
            <a:avLst/>
          </a:prstGeom>
        </p:spPr>
        <p:txBody>
          <a:bodyPr wrap="square">
            <a:spAutoFit/>
          </a:bodyPr>
          <a:lstStyle/>
          <a:p>
            <a:r>
              <a:rPr lang="en-US" sz="1100" dirty="0">
                <a:latin typeface="Calibri" panose="020F0502020204030204" pitchFamily="34" charset="0"/>
                <a:cs typeface="Calibri" panose="020F0502020204030204" pitchFamily="34" charset="0"/>
              </a:rPr>
              <a:t>While you step through publishing a workbook, you make decisions about how others in your organization can access your workbook and the data it connects to.</a:t>
            </a:r>
          </a:p>
          <a:p>
            <a:r>
              <a:rPr lang="en-US" sz="1100" dirty="0">
                <a:latin typeface="Calibri" panose="020F0502020204030204" pitchFamily="34" charset="0"/>
                <a:cs typeface="Calibri" panose="020F0502020204030204" pitchFamily="34" charset="0"/>
              </a:rPr>
              <a:t>This topic gives you an overview of the publishing steps, followed by a more detailed discussion of the decisions you make during the process.</a:t>
            </a:r>
          </a:p>
          <a:p>
            <a:r>
              <a:rPr lang="en-US" sz="1100" dirty="0">
                <a:latin typeface="Calibri" panose="020F0502020204030204" pitchFamily="34" charset="0"/>
                <a:cs typeface="Calibri" panose="020F0502020204030204" pitchFamily="34" charset="0"/>
              </a:rPr>
              <a:t>If you have an administrator or content manager for the server, ask them whether your organization already has guidelines for publishing. If you don’t have them yet, share this information with your administrator to help create guidelines for your organization</a:t>
            </a:r>
            <a:r>
              <a:rPr lang="en-US" sz="1100" dirty="0" smtClean="0">
                <a:latin typeface="Calibri" panose="020F0502020204030204" pitchFamily="34" charset="0"/>
                <a:cs typeface="Calibri" panose="020F0502020204030204" pitchFamily="34" charset="0"/>
              </a:rPr>
              <a:t>.</a:t>
            </a:r>
          </a:p>
          <a:p>
            <a:endParaRPr lang="en-US" sz="1100" dirty="0">
              <a:latin typeface="Calibri" panose="020F0502020204030204" pitchFamily="34" charset="0"/>
              <a:cs typeface="Calibri" panose="020F0502020204030204" pitchFamily="34" charset="0"/>
            </a:endParaRPr>
          </a:p>
          <a:p>
            <a:r>
              <a:rPr lang="en-US" sz="1100" b="1" dirty="0">
                <a:latin typeface="Calibri" panose="020F0502020204030204" pitchFamily="34" charset="0"/>
                <a:cs typeface="Calibri" panose="020F0502020204030204" pitchFamily="34" charset="0"/>
              </a:rPr>
              <a:t>Start the publishing steps</a:t>
            </a:r>
          </a:p>
          <a:p>
            <a:r>
              <a:rPr lang="en-US" sz="1100" dirty="0">
                <a:latin typeface="Calibri" panose="020F0502020204030204" pitchFamily="34" charset="0"/>
                <a:cs typeface="Calibri" panose="020F0502020204030204" pitchFamily="34" charset="0"/>
              </a:rPr>
              <a:t>This section provides an overview of publishing process. Use the information you gather in the next section, Decisions you make when publishing a workbook to make your selections in the Publish Workbook dialog.</a:t>
            </a:r>
          </a:p>
          <a:p>
            <a:r>
              <a:rPr lang="en-US" sz="1100" dirty="0">
                <a:latin typeface="Calibri" panose="020F0502020204030204" pitchFamily="34" charset="0"/>
                <a:cs typeface="Calibri" panose="020F0502020204030204" pitchFamily="34" charset="0"/>
              </a:rPr>
              <a:t>Select Server &gt; Publish Workbook</a:t>
            </a:r>
          </a:p>
          <a:p>
            <a:r>
              <a:rPr lang="en-US" sz="1100" dirty="0">
                <a:latin typeface="Calibri" panose="020F0502020204030204" pitchFamily="34" charset="0"/>
                <a:cs typeface="Calibri" panose="020F0502020204030204" pitchFamily="34" charset="0"/>
              </a:rPr>
              <a:t>If necessary, complete the sign-in process.</a:t>
            </a:r>
          </a:p>
          <a:p>
            <a:r>
              <a:rPr lang="en-US" sz="1100" dirty="0">
                <a:latin typeface="Calibri" panose="020F0502020204030204" pitchFamily="34" charset="0"/>
                <a:cs typeface="Calibri" panose="020F0502020204030204" pitchFamily="34" charset="0"/>
              </a:rPr>
              <a:t>In the Publish Workbook dialog box, make your selections, and then click Publish.</a:t>
            </a:r>
          </a:p>
          <a:p>
            <a:r>
              <a:rPr lang="en-US" sz="1100" dirty="0">
                <a:latin typeface="Calibri" panose="020F0502020204030204" pitchFamily="34" charset="0"/>
                <a:cs typeface="Calibri" panose="020F0502020204030204" pitchFamily="34" charset="0"/>
              </a:rPr>
              <a:t>If you published extracts as part of the process, you are prompted to schedule extract refreshes.</a:t>
            </a:r>
          </a:p>
          <a:p>
            <a:r>
              <a:rPr lang="en-US" sz="1100" dirty="0">
                <a:latin typeface="Calibri" panose="020F0502020204030204" pitchFamily="34" charset="0"/>
                <a:cs typeface="Calibri" panose="020F0502020204030204" pitchFamily="34" charset="0"/>
              </a:rPr>
              <a:t>Set up a refresh schedule for each extract you published.</a:t>
            </a:r>
          </a:p>
          <a:p>
            <a:r>
              <a:rPr lang="en-US" sz="1100" dirty="0">
                <a:latin typeface="Calibri" panose="020F0502020204030204" pitchFamily="34" charset="0"/>
                <a:cs typeface="Calibri" panose="020F0502020204030204" pitchFamily="34" charset="0"/>
              </a:rPr>
              <a:t>If your data source is on your internal network, and you published an extract to Tableau Online, the publishing process starts the sync client on your computer</a:t>
            </a:r>
            <a:r>
              <a:rPr lang="en-US" sz="1100" dirty="0" smtClean="0">
                <a:latin typeface="Calibri" panose="020F0502020204030204" pitchFamily="34" charset="0"/>
                <a:cs typeface="Calibri" panose="020F0502020204030204" pitchFamily="34" charset="0"/>
              </a:rPr>
              <a:t>.</a:t>
            </a:r>
          </a:p>
          <a:p>
            <a:endParaRPr lang="en-US" sz="1100" dirty="0">
              <a:latin typeface="Calibri" panose="020F0502020204030204" pitchFamily="34" charset="0"/>
              <a:cs typeface="Calibri" panose="020F0502020204030204" pitchFamily="34" charset="0"/>
            </a:endParaRPr>
          </a:p>
          <a:p>
            <a:r>
              <a:rPr lang="en-US" sz="1100" b="1" dirty="0">
                <a:latin typeface="Calibri" panose="020F0502020204030204" pitchFamily="34" charset="0"/>
                <a:cs typeface="Calibri" panose="020F0502020204030204" pitchFamily="34" charset="0"/>
              </a:rPr>
              <a:t>Make additional decisions</a:t>
            </a:r>
          </a:p>
          <a:p>
            <a:r>
              <a:rPr lang="en-US" sz="1100" dirty="0">
                <a:latin typeface="Calibri" panose="020F0502020204030204" pitchFamily="34" charset="0"/>
                <a:cs typeface="Calibri" panose="020F0502020204030204" pitchFamily="34" charset="0"/>
              </a:rPr>
              <a:t>These options appear when they’re appropriate for the workbook you’re publishing.</a:t>
            </a:r>
          </a:p>
          <a:p>
            <a:r>
              <a:rPr lang="en-US" sz="1100" dirty="0">
                <a:latin typeface="Calibri" panose="020F0502020204030204" pitchFamily="34" charset="0"/>
                <a:cs typeface="Calibri" panose="020F0502020204030204" pitchFamily="34" charset="0"/>
              </a:rPr>
              <a:t>Show or hide sheets when you publish</a:t>
            </a:r>
          </a:p>
          <a:p>
            <a:r>
              <a:rPr lang="en-US" sz="1100" dirty="0">
                <a:latin typeface="Calibri" panose="020F0502020204030204" pitchFamily="34" charset="0"/>
                <a:cs typeface="Calibri" panose="020F0502020204030204" pitchFamily="34" charset="0"/>
              </a:rPr>
              <a:t>You can specify which sheets to include. Showing or hiding sheets is useful when you want to publish a dashboard or story without publishing the worksheets that were used to create it.</a:t>
            </a:r>
          </a:p>
          <a:p>
            <a:r>
              <a:rPr lang="en-US" sz="1100" dirty="0">
                <a:latin typeface="Calibri" panose="020F0502020204030204" pitchFamily="34" charset="0"/>
                <a:cs typeface="Calibri" panose="020F0502020204030204" pitchFamily="34" charset="0"/>
              </a:rPr>
              <a:t>Important: Hiding sheets is not a security measure. Anyone who has the Download/Web Save As permission can access the hidden sheets, either by opening the workbook on the server, or by downloading it from the server. Other editing permissions also can allow access to hidden sheets. For more information, see Control Access to Published Content in the Tableau Server Help.</a:t>
            </a:r>
          </a:p>
          <a:p>
            <a:r>
              <a:rPr lang="en-US" sz="1100" dirty="0">
                <a:latin typeface="Calibri" panose="020F0502020204030204" pitchFamily="34" charset="0"/>
                <a:cs typeface="Calibri" panose="020F0502020204030204" pitchFamily="34" charset="0"/>
              </a:rPr>
              <a:t>Show sheets as tabs</a:t>
            </a:r>
          </a:p>
          <a:p>
            <a:r>
              <a:rPr lang="en-US" sz="1100" dirty="0">
                <a:latin typeface="Calibri" panose="020F0502020204030204" pitchFamily="34" charset="0"/>
                <a:cs typeface="Calibri" panose="020F0502020204030204" pitchFamily="34" charset="0"/>
              </a:rPr>
              <a:t>If your workbook contains multiple sheets, you can specify how users navigate it.</a:t>
            </a:r>
          </a:p>
          <a:p>
            <a:r>
              <a:rPr lang="en-US" sz="1100" dirty="0">
                <a:latin typeface="Calibri" panose="020F0502020204030204" pitchFamily="34" charset="0"/>
                <a:cs typeface="Calibri" panose="020F0502020204030204" pitchFamily="34" charset="0"/>
              </a:rPr>
              <a:t>If you selected multiple sheets under Sheets to Publish and want to provide tab-based navigation across multiple sheets, select this check box.</a:t>
            </a:r>
          </a:p>
          <a:p>
            <a:r>
              <a:rPr lang="en-US" sz="1100" dirty="0">
                <a:latin typeface="Calibri" panose="020F0502020204030204" pitchFamily="34" charset="0"/>
                <a:cs typeface="Calibri" panose="020F0502020204030204" pitchFamily="34" charset="0"/>
              </a:rPr>
              <a:t>If you want to hide any sheets in the workbook, make sure the Show Sheets as Tabs check box is cleared.</a:t>
            </a:r>
          </a:p>
          <a:p>
            <a:r>
              <a:rPr lang="en-US" sz="1100" dirty="0">
                <a:latin typeface="Calibri" panose="020F0502020204030204" pitchFamily="34" charset="0"/>
                <a:cs typeface="Calibri" panose="020F0502020204030204" pitchFamily="34" charset="0"/>
              </a:rPr>
              <a:t>Show selections</a:t>
            </a:r>
          </a:p>
          <a:p>
            <a:r>
              <a:rPr lang="en-US" sz="1100" dirty="0">
                <a:latin typeface="Calibri" panose="020F0502020204030204" pitchFamily="34" charset="0"/>
                <a:cs typeface="Calibri" panose="020F0502020204030204" pitchFamily="34" charset="0"/>
              </a:rPr>
              <a:t>if you made selections in the workbook, these can be retained after the workbook is published to the server. When others view the workbook, your selections will appear by default.</a:t>
            </a:r>
          </a:p>
          <a:p>
            <a:endParaRPr lang="en-US" sz="1100" dirty="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p:txBody>
      </p:sp>
      <p:pic>
        <p:nvPicPr>
          <p:cNvPr id="9" name="Picture 8"/>
          <p:cNvPicPr>
            <a:picLocks noChangeAspect="1" noChangeArrowheads="1"/>
          </p:cNvPicPr>
          <p:nvPr/>
        </p:nvPicPr>
        <p:blipFill>
          <a:blip r:embed="rId4"/>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107111803"/>
      </p:ext>
    </p:extLst>
  </p:cSld>
  <p:clrMapOvr>
    <a:masterClrMapping/>
  </p:clrMapOvr>
  <p:transition>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Publish a Workbook or Datasource</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91</a:t>
            </a:fld>
            <a:endParaRPr kumimoji="0" lang="en-US" dirty="0"/>
          </a:p>
        </p:txBody>
      </p:sp>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027" name="Picture 3" descr="https://onlinehelp.tableau.com/current/pro/desktop/en-us/Img/symbol_plusminus1.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5387638" y="236538"/>
            <a:ext cx="85725" cy="85725"/>
          </a:xfrm>
          <a:prstGeom prst="rect">
            <a:avLst/>
          </a:prstGeom>
          <a:noFill/>
          <a:extLst>
            <a:ext uri="{909E8E84-426E-40DD-AFC4-6F175D3DCCD1}">
              <a14:hiddenFill xmlns="" xmlns:a14="http://schemas.microsoft.com/office/drawing/2010/main">
                <a:solidFill>
                  <a:srgbClr val="FFFFFF"/>
                </a:solidFill>
              </a14:hiddenFill>
            </a:ext>
          </a:extLst>
        </p:spPr>
      </p:pic>
      <p:sp>
        <p:nvSpPr>
          <p:cNvPr id="8" name="Rectangle 7"/>
          <p:cNvSpPr/>
          <p:nvPr/>
        </p:nvSpPr>
        <p:spPr>
          <a:xfrm>
            <a:off x="381000" y="838200"/>
            <a:ext cx="10058400" cy="5170646"/>
          </a:xfrm>
          <a:prstGeom prst="rect">
            <a:avLst/>
          </a:prstGeom>
        </p:spPr>
        <p:txBody>
          <a:bodyPr wrap="square">
            <a:spAutoFit/>
          </a:bodyPr>
          <a:lstStyle/>
          <a:p>
            <a:r>
              <a:rPr lang="en-US" sz="1100" dirty="0">
                <a:latin typeface="Calibri" panose="020F0502020204030204" pitchFamily="34" charset="0"/>
                <a:cs typeface="Calibri" panose="020F0502020204030204" pitchFamily="34" charset="0"/>
              </a:rPr>
              <a:t>Include external files</a:t>
            </a:r>
          </a:p>
          <a:p>
            <a:r>
              <a:rPr lang="en-US" sz="1100" dirty="0">
                <a:latin typeface="Calibri" panose="020F0502020204030204" pitchFamily="34" charset="0"/>
                <a:cs typeface="Calibri" panose="020F0502020204030204" pitchFamily="34" charset="0"/>
              </a:rPr>
              <a:t>If your views contain any information that isn’t available to the server, or to other users who access the workbook on the server, the Publish Workbook dialog box will include a setting you can select to include that information when you publish.</a:t>
            </a:r>
          </a:p>
          <a:p>
            <a:r>
              <a:rPr lang="en-US" sz="1100" dirty="0">
                <a:latin typeface="Calibri" panose="020F0502020204030204" pitchFamily="34" charset="0"/>
                <a:cs typeface="Calibri" panose="020F0502020204030204" pitchFamily="34" charset="0"/>
              </a:rPr>
              <a:t>For example, you might use an Excel, CSV, or other data source local to your computer; image files; and so on.</a:t>
            </a:r>
          </a:p>
          <a:p>
            <a:r>
              <a:rPr lang="en-US" sz="1100" dirty="0">
                <a:latin typeface="Calibri" panose="020F0502020204030204" pitchFamily="34" charset="0"/>
                <a:cs typeface="Calibri" panose="020F0502020204030204" pitchFamily="34" charset="0"/>
              </a:rPr>
              <a:t>If you are publishing to Tableau Server, and the workbook references data sources or images on a mapped drive, you can include external files when you publish, or you can change the connection information so that the workbook references the UNC path to the data source. For example, you could change D:\datasource.xls to \\filesrv\datasource.xls.</a:t>
            </a:r>
          </a:p>
          <a:p>
            <a:r>
              <a:rPr lang="en-US" sz="1100" dirty="0">
                <a:latin typeface="Calibri" panose="020F0502020204030204" pitchFamily="34" charset="0"/>
                <a:cs typeface="Calibri" panose="020F0502020204030204" pitchFamily="34" charset="0"/>
              </a:rPr>
              <a:t>If you are publishing to Tableau Online, and the workbook connects to a data source that Tableau Online cannot connect to directly, such as one that is stored on your local network, select the Include External Files check box</a:t>
            </a:r>
            <a:r>
              <a:rPr lang="en-US" sz="1100" dirty="0" smtClean="0">
                <a:latin typeface="Calibri" panose="020F0502020204030204" pitchFamily="34" charset="0"/>
                <a:cs typeface="Calibri" panose="020F0502020204030204" pitchFamily="34" charset="0"/>
              </a:rPr>
              <a:t>.</a:t>
            </a:r>
          </a:p>
          <a:p>
            <a:endParaRPr lang="en-US" sz="1100" dirty="0">
              <a:latin typeface="Calibri" panose="020F0502020204030204" pitchFamily="34" charset="0"/>
              <a:cs typeface="Calibri" panose="020F0502020204030204" pitchFamily="34" charset="0"/>
            </a:endParaRPr>
          </a:p>
          <a:p>
            <a:r>
              <a:rPr lang="en-US" sz="1100" b="1" dirty="0">
                <a:latin typeface="Calibri" panose="020F0502020204030204" pitchFamily="34" charset="0"/>
                <a:cs typeface="Calibri" panose="020F0502020204030204" pitchFamily="34" charset="0"/>
              </a:rPr>
              <a:t>Set Permissions as You Publish a Data Source or </a:t>
            </a:r>
            <a:r>
              <a:rPr lang="en-US" sz="1100" b="1" dirty="0" smtClean="0">
                <a:latin typeface="Calibri" panose="020F0502020204030204" pitchFamily="34" charset="0"/>
                <a:cs typeface="Calibri" panose="020F0502020204030204" pitchFamily="34" charset="0"/>
              </a:rPr>
              <a:t>Workbook</a:t>
            </a:r>
          </a:p>
          <a:p>
            <a:endParaRPr lang="en-US" sz="1100" b="1"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As the publisher of a workbook or data source, you can set permissions as part of the publishing process. Permissions allow or deny other users access to your published content on Tableau Server or Tableau Online. For example, who can interact with views in a workbook, edit them, or save changes to them, who can download a copy of a data source, and so on.</a:t>
            </a:r>
          </a:p>
          <a:p>
            <a:r>
              <a:rPr lang="en-US" sz="1100" dirty="0">
                <a:latin typeface="Calibri" panose="020F0502020204030204" pitchFamily="34" charset="0"/>
                <a:cs typeface="Calibri" panose="020F0502020204030204" pitchFamily="34" charset="0"/>
              </a:rPr>
              <a:t>Permissions are separate from the type of access you set on the connection to the data. Accessing some data types requires signing in using a database name and password or embedding database credentials into the connection. For information about that, see Set Credentials for Accessing Your Published Data.</a:t>
            </a:r>
          </a:p>
          <a:p>
            <a:r>
              <a:rPr lang="en-US" sz="1100" dirty="0">
                <a:latin typeface="Calibri" panose="020F0502020204030204" pitchFamily="34" charset="0"/>
                <a:cs typeface="Calibri" panose="020F0502020204030204" pitchFamily="34" charset="0"/>
              </a:rPr>
              <a:t>Back to permissions, with few exceptions, your best choice will be to accept the default settings in the publishing dialog box. If you agree, you can return to the Decisions you make when publishing a workbook, and save some time not reading the rest of this topic.</a:t>
            </a:r>
          </a:p>
          <a:p>
            <a:r>
              <a:rPr lang="en-US" sz="1100" dirty="0">
                <a:latin typeface="Calibri" panose="020F0502020204030204" pitchFamily="34" charset="0"/>
                <a:cs typeface="Calibri" panose="020F0502020204030204" pitchFamily="34" charset="0"/>
              </a:rPr>
              <a:t>The remaining sections give context and tips for when you think your workbook or data source might be an exception to the default settings, and shows you how to change the </a:t>
            </a:r>
            <a:r>
              <a:rPr lang="en-US" sz="1100" dirty="0" smtClean="0">
                <a:latin typeface="Calibri" panose="020F0502020204030204" pitchFamily="34" charset="0"/>
                <a:cs typeface="Calibri" panose="020F0502020204030204" pitchFamily="34" charset="0"/>
              </a:rPr>
              <a:t>permissions</a:t>
            </a:r>
          </a:p>
          <a:p>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About setting permissions during publishing</a:t>
            </a:r>
          </a:p>
          <a:p>
            <a:r>
              <a:rPr lang="en-US" sz="1100" dirty="0">
                <a:latin typeface="Calibri" panose="020F0502020204030204" pitchFamily="34" charset="0"/>
                <a:cs typeface="Calibri" panose="020F0502020204030204" pitchFamily="34" charset="0"/>
              </a:rPr>
              <a:t>When you start the publishing process, the dialog shows the permissions that will be applied</a:t>
            </a:r>
            <a:r>
              <a:rPr lang="en-US" sz="1100" dirty="0" smtClean="0">
                <a:latin typeface="Calibri" panose="020F0502020204030204" pitchFamily="34" charset="0"/>
                <a:cs typeface="Calibri" panose="020F0502020204030204" pitchFamily="34" charset="0"/>
              </a:rPr>
              <a:t>.</a:t>
            </a:r>
          </a:p>
          <a:p>
            <a:r>
              <a:rPr lang="en-US" sz="1100" dirty="0" smtClean="0">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By default, the content you publish takes the capabilities that are already set on the server, </a:t>
            </a:r>
            <a:endParaRPr lang="en-US" sz="1100" dirty="0" smtClean="0">
              <a:latin typeface="Calibri" panose="020F0502020204030204" pitchFamily="34" charset="0"/>
              <a:cs typeface="Calibri" panose="020F0502020204030204" pitchFamily="34" charset="0"/>
            </a:endParaRPr>
          </a:p>
          <a:p>
            <a:r>
              <a:rPr lang="en-US" sz="1100" dirty="0" smtClean="0">
                <a:latin typeface="Calibri" panose="020F0502020204030204" pitchFamily="34" charset="0"/>
                <a:cs typeface="Calibri" panose="020F0502020204030204" pitchFamily="34" charset="0"/>
              </a:rPr>
              <a:t>typically </a:t>
            </a:r>
            <a:r>
              <a:rPr lang="en-US" sz="1100" dirty="0">
                <a:latin typeface="Calibri" panose="020F0502020204030204" pitchFamily="34" charset="0"/>
                <a:cs typeface="Calibri" panose="020F0502020204030204" pitchFamily="34" charset="0"/>
              </a:rPr>
              <a:t>as they’re set on the project you are publishing to.</a:t>
            </a:r>
          </a:p>
          <a:p>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 </a:t>
            </a:r>
          </a:p>
          <a:p>
            <a:endParaRPr lang="en-US" sz="1100" dirty="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p:txBody>
      </p:sp>
      <p:pic>
        <p:nvPicPr>
          <p:cNvPr id="14338" name="Picture 2" descr="As content owner, you can set permissions when you publish"/>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7696200" y="4267200"/>
            <a:ext cx="1887290" cy="2514600"/>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p:cNvPicPr>
            <a:picLocks noChangeAspect="1" noChangeArrowheads="1"/>
          </p:cNvPicPr>
          <p:nvPr/>
        </p:nvPicPr>
        <p:blipFill>
          <a:blip r:embed="rId5"/>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2725071498"/>
      </p:ext>
    </p:extLst>
  </p:cSld>
  <p:clrMapOvr>
    <a:masterClrMapping/>
  </p:clrMapOvr>
  <p:transition>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Publish a Workbook or Datasource</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92</a:t>
            </a:fld>
            <a:endParaRPr kumimoji="0" lang="en-US" dirty="0"/>
          </a:p>
        </p:txBody>
      </p:sp>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027" name="Picture 3" descr="https://onlinehelp.tableau.com/current/pro/desktop/en-us/Img/symbol_plusminus1.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5387638" y="236538"/>
            <a:ext cx="85725" cy="85725"/>
          </a:xfrm>
          <a:prstGeom prst="rect">
            <a:avLst/>
          </a:prstGeom>
          <a:noFill/>
          <a:extLst>
            <a:ext uri="{909E8E84-426E-40DD-AFC4-6F175D3DCCD1}">
              <a14:hiddenFill xmlns="" xmlns:a14="http://schemas.microsoft.com/office/drawing/2010/main">
                <a:solidFill>
                  <a:srgbClr val="FFFFFF"/>
                </a:solidFill>
              </a14:hiddenFill>
            </a:ext>
          </a:extLst>
        </p:spPr>
      </p:pic>
      <p:sp>
        <p:nvSpPr>
          <p:cNvPr id="8" name="Rectangle 7"/>
          <p:cNvSpPr/>
          <p:nvPr/>
        </p:nvSpPr>
        <p:spPr>
          <a:xfrm>
            <a:off x="381000" y="838200"/>
            <a:ext cx="10058400" cy="6186309"/>
          </a:xfrm>
          <a:prstGeom prst="rect">
            <a:avLst/>
          </a:prstGeom>
        </p:spPr>
        <p:txBody>
          <a:bodyPr wrap="square">
            <a:spAutoFit/>
          </a:bodyPr>
          <a:lstStyle/>
          <a:p>
            <a:r>
              <a:rPr lang="en-US" sz="1100" dirty="0">
                <a:latin typeface="Calibri" panose="020F0502020204030204" pitchFamily="34" charset="0"/>
                <a:cs typeface="Calibri" panose="020F0502020204030204" pitchFamily="34" charset="0"/>
              </a:rPr>
              <a:t>When you change permissions in the publishing dialog, you are setting capabilities explicitly for the content you’re publishing. The effect is that the workbook or data source you publish no longer inherits changes made at its parent level, such as the project. Depending on your environment, this might be as you intend, or it might conflict with the guidelines your administrator has set and have unintended consequences.</a:t>
            </a:r>
          </a:p>
          <a:p>
            <a:r>
              <a:rPr lang="en-US" sz="1100" dirty="0">
                <a:latin typeface="Calibri" panose="020F0502020204030204" pitchFamily="34" charset="0"/>
                <a:cs typeface="Calibri" panose="020F0502020204030204" pitchFamily="34" charset="0"/>
              </a:rPr>
              <a:t>Tips for deciding whether to set permissions explicitly</a:t>
            </a:r>
          </a:p>
          <a:p>
            <a:r>
              <a:rPr lang="en-US" sz="1100" dirty="0">
                <a:latin typeface="Calibri" panose="020F0502020204030204" pitchFamily="34" charset="0"/>
                <a:cs typeface="Calibri" panose="020F0502020204030204" pitchFamily="34" charset="0"/>
              </a:rPr>
              <a:t>Learn your organization’s practices</a:t>
            </a:r>
          </a:p>
          <a:p>
            <a:r>
              <a:rPr lang="en-US" sz="1100" dirty="0">
                <a:latin typeface="Calibri" panose="020F0502020204030204" pitchFamily="34" charset="0"/>
                <a:cs typeface="Calibri" panose="020F0502020204030204" pitchFamily="34" charset="0"/>
              </a:rPr>
              <a:t>Consult with your Tableau administrator to learn the guidelines for your organization. It’s common (and recommended) practice for an administrator to manage permissions on your Tableau Server or Online site. If you work in such an environment, even if you set permissions during publishing, the person who manages permissions on the server might change these settings afterward.</a:t>
            </a:r>
          </a:p>
          <a:p>
            <a:r>
              <a:rPr lang="en-US" sz="1100" dirty="0">
                <a:latin typeface="Calibri" panose="020F0502020204030204" pitchFamily="34" charset="0"/>
                <a:cs typeface="Calibri" panose="020F0502020204030204" pitchFamily="34" charset="0"/>
              </a:rPr>
              <a:t>Know the consequences of setting explicit permissions</a:t>
            </a:r>
          </a:p>
          <a:p>
            <a:r>
              <a:rPr lang="en-US" sz="1100" dirty="0">
                <a:latin typeface="Calibri" panose="020F0502020204030204" pitchFamily="34" charset="0"/>
                <a:cs typeface="Calibri" panose="020F0502020204030204" pitchFamily="34" charset="0"/>
              </a:rPr>
              <a:t>In addition to the potential conflicts described earlier, explicit permissions on some content requires extra maintenance to keep track of which content has exceptions, and which exceptions are applied.</a:t>
            </a:r>
          </a:p>
          <a:p>
            <a:r>
              <a:rPr lang="en-US" sz="1100" dirty="0">
                <a:latin typeface="Calibri" panose="020F0502020204030204" pitchFamily="34" charset="0"/>
                <a:cs typeface="Calibri" panose="020F0502020204030204" pitchFamily="34" charset="0"/>
              </a:rPr>
              <a:t>Publish quickly by accepting the default permissions settings</a:t>
            </a:r>
          </a:p>
          <a:p>
            <a:r>
              <a:rPr lang="en-US" sz="1100" dirty="0">
                <a:latin typeface="Calibri" panose="020F0502020204030204" pitchFamily="34" charset="0"/>
                <a:cs typeface="Calibri" panose="020F0502020204030204" pitchFamily="34" charset="0"/>
              </a:rPr>
              <a:t>If necessary, you or your administrator can update permissions on the server afterward, where you have a more comprehensive view into the effects of your changes</a:t>
            </a:r>
            <a:r>
              <a:rPr lang="en-US" sz="1100" dirty="0" smtClean="0">
                <a:latin typeface="Calibri" panose="020F0502020204030204" pitchFamily="34" charset="0"/>
                <a:cs typeface="Calibri" panose="020F0502020204030204" pitchFamily="34" charset="0"/>
              </a:rPr>
              <a:t>.</a:t>
            </a:r>
          </a:p>
          <a:p>
            <a:endParaRPr lang="en-US" sz="1100" dirty="0">
              <a:latin typeface="Calibri" panose="020F0502020204030204" pitchFamily="34" charset="0"/>
              <a:cs typeface="Calibri" panose="020F0502020204030204" pitchFamily="34" charset="0"/>
            </a:endParaRPr>
          </a:p>
          <a:p>
            <a:r>
              <a:rPr lang="en-US" sz="1100" b="1" dirty="0">
                <a:latin typeface="Calibri" panose="020F0502020204030204" pitchFamily="34" charset="0"/>
                <a:cs typeface="Calibri" panose="020F0502020204030204" pitchFamily="34" charset="0"/>
              </a:rPr>
              <a:t>How to set explicit permissions during publishing</a:t>
            </a:r>
          </a:p>
          <a:p>
            <a:r>
              <a:rPr lang="en-US" sz="1100" dirty="0">
                <a:latin typeface="Calibri" panose="020F0502020204030204" pitchFamily="34" charset="0"/>
                <a:cs typeface="Calibri" panose="020F0502020204030204" pitchFamily="34" charset="0"/>
              </a:rPr>
              <a:t>In the publishing dialog box, next to the summary that indicates the current settings, click Edit</a:t>
            </a:r>
            <a:r>
              <a:rPr lang="en-US" sz="1100" dirty="0" smtClean="0">
                <a:latin typeface="Calibri" panose="020F0502020204030204" pitchFamily="34" charset="0"/>
                <a:cs typeface="Calibri" panose="020F0502020204030204" pitchFamily="34" charset="0"/>
              </a:rPr>
              <a:t>.</a:t>
            </a:r>
          </a:p>
          <a:p>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In the popup that appears, do one of the following:</a:t>
            </a:r>
          </a:p>
          <a:p>
            <a:r>
              <a:rPr lang="en-US" sz="1100" dirty="0">
                <a:latin typeface="Calibri" panose="020F0502020204030204" pitchFamily="34" charset="0"/>
                <a:cs typeface="Calibri" panose="020F0502020204030204" pitchFamily="34" charset="0"/>
              </a:rPr>
              <a:t>To set custom capabilities or assign a role explicitly, select an existing user or group and click Edit, or click Add.</a:t>
            </a:r>
          </a:p>
          <a:p>
            <a:r>
              <a:rPr lang="en-US" sz="1100" dirty="0">
                <a:latin typeface="Calibri" panose="020F0502020204030204" pitchFamily="34" charset="0"/>
                <a:cs typeface="Calibri" panose="020F0502020204030204" pitchFamily="34" charset="0"/>
              </a:rPr>
              <a:t>In the Add/Edit Permissions dialog box, make your changes.</a:t>
            </a:r>
          </a:p>
          <a:p>
            <a:r>
              <a:rPr lang="en-US" sz="1100" dirty="0">
                <a:latin typeface="Calibri" panose="020F0502020204030204" pitchFamily="34" charset="0"/>
                <a:cs typeface="Calibri" panose="020F0502020204030204" pitchFamily="34" charset="0"/>
              </a:rPr>
              <a:t>Click Apply to save changes and keep the dialog open to configure another user or group. Click OK to close the dialog.</a:t>
            </a:r>
          </a:p>
          <a:p>
            <a:r>
              <a:rPr lang="en-US" sz="1100" dirty="0">
                <a:latin typeface="Calibri" panose="020F0502020204030204" pitchFamily="34" charset="0"/>
                <a:cs typeface="Calibri" panose="020F0502020204030204" pitchFamily="34" charset="0"/>
              </a:rPr>
              <a:t> </a:t>
            </a:r>
          </a:p>
          <a:p>
            <a:r>
              <a:rPr lang="en-US" sz="1100" dirty="0">
                <a:latin typeface="Calibri" panose="020F0502020204030204" pitchFamily="34" charset="0"/>
                <a:cs typeface="Calibri" panose="020F0502020204030204" pitchFamily="34" charset="0"/>
              </a:rPr>
              <a:t>To remove roles or capabilities that are set explicitly, select the user or group, and then click Remove.</a:t>
            </a:r>
          </a:p>
          <a:p>
            <a:r>
              <a:rPr lang="en-US" sz="1100" dirty="0">
                <a:latin typeface="Calibri" panose="020F0502020204030204" pitchFamily="34" charset="0"/>
                <a:cs typeface="Calibri" panose="020F0502020204030204" pitchFamily="34" charset="0"/>
              </a:rPr>
              <a:t>Predefined roles you can assign</a:t>
            </a:r>
          </a:p>
          <a:p>
            <a:r>
              <a:rPr lang="en-US" sz="1100" dirty="0">
                <a:latin typeface="Calibri" panose="020F0502020204030204" pitchFamily="34" charset="0"/>
                <a:cs typeface="Calibri" panose="020F0502020204030204" pitchFamily="34" charset="0"/>
              </a:rPr>
              <a:t>When you publish a workbook, you can assign any of the following predefined roles to a selected user or group:</a:t>
            </a:r>
          </a:p>
          <a:p>
            <a:r>
              <a:rPr lang="en-US" sz="1100" dirty="0">
                <a:latin typeface="Calibri" panose="020F0502020204030204" pitchFamily="34" charset="0"/>
                <a:cs typeface="Calibri" panose="020F0502020204030204" pitchFamily="34" charset="0"/>
              </a:rPr>
              <a:t>Viewer: Allows the user or group to view the workbook on the server, as well as add and view comments.</a:t>
            </a:r>
          </a:p>
          <a:p>
            <a:r>
              <a:rPr lang="en-US" sz="1100" dirty="0">
                <a:latin typeface="Calibri" panose="020F0502020204030204" pitchFamily="34" charset="0"/>
                <a:cs typeface="Calibri" panose="020F0502020204030204" pitchFamily="34" charset="0"/>
              </a:rPr>
              <a:t>Interactor: Allows the user or group to view the workbook on the server, edit workbook views, </a:t>
            </a:r>
            <a:endParaRPr lang="en-US" sz="1100" dirty="0" smtClean="0">
              <a:latin typeface="Calibri" panose="020F0502020204030204" pitchFamily="34" charset="0"/>
              <a:cs typeface="Calibri" panose="020F0502020204030204" pitchFamily="34" charset="0"/>
            </a:endParaRPr>
          </a:p>
          <a:p>
            <a:r>
              <a:rPr lang="en-US" sz="1100" dirty="0" smtClean="0">
                <a:latin typeface="Calibri" panose="020F0502020204030204" pitchFamily="34" charset="0"/>
                <a:cs typeface="Calibri" panose="020F0502020204030204" pitchFamily="34" charset="0"/>
              </a:rPr>
              <a:t>apply </a:t>
            </a:r>
            <a:r>
              <a:rPr lang="en-US" sz="1100" dirty="0">
                <a:latin typeface="Calibri" panose="020F0502020204030204" pitchFamily="34" charset="0"/>
                <a:cs typeface="Calibri" panose="020F0502020204030204" pitchFamily="34" charset="0"/>
              </a:rPr>
              <a:t>filters, view underlying data, export images, and export data. </a:t>
            </a:r>
            <a:endParaRPr lang="en-US" sz="1100" dirty="0" smtClean="0">
              <a:latin typeface="Calibri" panose="020F0502020204030204" pitchFamily="34" charset="0"/>
              <a:cs typeface="Calibri" panose="020F0502020204030204" pitchFamily="34" charset="0"/>
            </a:endParaRPr>
          </a:p>
          <a:p>
            <a:r>
              <a:rPr lang="en-US" sz="1100" dirty="0" smtClean="0">
                <a:latin typeface="Calibri" panose="020F0502020204030204" pitchFamily="34" charset="0"/>
                <a:cs typeface="Calibri" panose="020F0502020204030204" pitchFamily="34" charset="0"/>
              </a:rPr>
              <a:t>All </a:t>
            </a:r>
            <a:r>
              <a:rPr lang="en-US" sz="1100" dirty="0">
                <a:latin typeface="Calibri" panose="020F0502020204030204" pitchFamily="34" charset="0"/>
                <a:cs typeface="Calibri" panose="020F0502020204030204" pitchFamily="34" charset="0"/>
              </a:rPr>
              <a:t>other capabilities are inherited from the user’s group and project permissions.</a:t>
            </a:r>
          </a:p>
          <a:p>
            <a:r>
              <a:rPr lang="en-US" sz="1100" dirty="0">
                <a:latin typeface="Calibri" panose="020F0502020204030204" pitchFamily="34" charset="0"/>
                <a:cs typeface="Calibri" panose="020F0502020204030204" pitchFamily="34" charset="0"/>
              </a:rPr>
              <a:t>Editor: Allows all capabilities to the user or group.</a:t>
            </a:r>
          </a:p>
          <a:p>
            <a:r>
              <a:rPr lang="en-US" sz="1100" dirty="0">
                <a:latin typeface="Calibri" panose="020F0502020204030204" pitchFamily="34" charset="0"/>
                <a:cs typeface="Calibri" panose="020F0502020204030204" pitchFamily="34" charset="0"/>
              </a:rPr>
              <a:t>When you publish a data source, you can select from these roles:</a:t>
            </a:r>
          </a:p>
          <a:p>
            <a:r>
              <a:rPr lang="en-US" sz="1100" dirty="0">
                <a:latin typeface="Calibri" panose="020F0502020204030204" pitchFamily="34" charset="0"/>
                <a:cs typeface="Calibri" panose="020F0502020204030204" pitchFamily="34" charset="0"/>
              </a:rPr>
              <a:t>Data Source Connector: Allows the user or group to connect to the data source on the server.</a:t>
            </a:r>
          </a:p>
          <a:p>
            <a:r>
              <a:rPr lang="en-US" sz="1100" dirty="0">
                <a:latin typeface="Calibri" panose="020F0502020204030204" pitchFamily="34" charset="0"/>
                <a:cs typeface="Calibri" panose="020F0502020204030204" pitchFamily="34" charset="0"/>
              </a:rPr>
              <a:t>Data Source Editor: Allows the user or group to connect to the data source on the server and to publish, edit, download, delete, set permissions, and schedule refreshes for the data source.</a:t>
            </a:r>
          </a:p>
          <a:p>
            <a:r>
              <a:rPr lang="en-US" sz="1100" dirty="0">
                <a:latin typeface="Calibri" panose="020F0502020204030204" pitchFamily="34" charset="0"/>
                <a:cs typeface="Calibri" panose="020F0502020204030204" pitchFamily="34" charset="0"/>
              </a:rPr>
              <a:t>Note: If you are not the content owner or an administrator, you cannot schedule refreshes directly on the server.</a:t>
            </a:r>
          </a:p>
          <a:p>
            <a:endParaRPr lang="en-US" sz="1100" dirty="0">
              <a:latin typeface="Calibri" panose="020F0502020204030204" pitchFamily="34" charset="0"/>
              <a:cs typeface="Calibri" panose="020F0502020204030204" pitchFamily="34" charset="0"/>
            </a:endParaRPr>
          </a:p>
        </p:txBody>
      </p:sp>
      <p:pic>
        <p:nvPicPr>
          <p:cNvPr id="16386" name="Picture 2" descr="Edit permissions during publishi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7543800" y="3048000"/>
            <a:ext cx="2047874" cy="1381125"/>
          </a:xfrm>
          <a:prstGeom prst="rect">
            <a:avLst/>
          </a:prstGeom>
          <a:noFill/>
          <a:extLst>
            <a:ext uri="{909E8E84-426E-40DD-AFC4-6F175D3DCCD1}">
              <a14:hiddenFill xmlns="" xmlns:a14="http://schemas.microsoft.com/office/drawing/2010/main">
                <a:solidFill>
                  <a:srgbClr val="FFFFFF"/>
                </a:solidFill>
              </a14:hiddenFill>
            </a:ext>
          </a:extLst>
        </p:spPr>
      </p:pic>
      <p:pic>
        <p:nvPicPr>
          <p:cNvPr id="16388" name="Picture 4" descr="Select capabilities or a role explicitly"/>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7260308" y="4429125"/>
            <a:ext cx="2331366" cy="1676400"/>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p:cNvPicPr>
            <a:picLocks noChangeAspect="1" noChangeArrowheads="1"/>
          </p:cNvPicPr>
          <p:nvPr/>
        </p:nvPicPr>
        <p:blipFill>
          <a:blip r:embed="rId6"/>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3760360519"/>
      </p:ext>
    </p:extLst>
  </p:cSld>
  <p:clrMapOvr>
    <a:masterClrMapping/>
  </p:clrMapOvr>
  <p:transition>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Bookmarks</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93</a:t>
            </a:fld>
            <a:endParaRPr kumimoji="0" lang="en-US" dirty="0"/>
          </a:p>
        </p:txBody>
      </p:sp>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027" name="Picture 3" descr="https://onlinehelp.tableau.com/current/pro/desktop/en-us/Img/symbol_plusminus1.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5387638" y="236538"/>
            <a:ext cx="85725" cy="85725"/>
          </a:xfrm>
          <a:prstGeom prst="rect">
            <a:avLst/>
          </a:prstGeom>
          <a:noFill/>
          <a:extLst>
            <a:ext uri="{909E8E84-426E-40DD-AFC4-6F175D3DCCD1}">
              <a14:hiddenFill xmlns="" xmlns:a14="http://schemas.microsoft.com/office/drawing/2010/main">
                <a:solidFill>
                  <a:srgbClr val="FFFFFF"/>
                </a:solidFill>
              </a14:hiddenFill>
            </a:ext>
          </a:extLst>
        </p:spPr>
      </p:pic>
      <p:sp>
        <p:nvSpPr>
          <p:cNvPr id="8" name="Rectangle 7"/>
          <p:cNvSpPr/>
          <p:nvPr/>
        </p:nvSpPr>
        <p:spPr>
          <a:xfrm>
            <a:off x="381000" y="838200"/>
            <a:ext cx="10058400" cy="4832092"/>
          </a:xfrm>
          <a:prstGeom prst="rect">
            <a:avLst/>
          </a:prstGeom>
        </p:spPr>
        <p:txBody>
          <a:bodyPr wrap="square">
            <a:spAutoFit/>
          </a:bodyPr>
          <a:lstStyle/>
          <a:p>
            <a:r>
              <a:rPr lang="en-US" sz="1100" b="1" dirty="0">
                <a:latin typeface="Calibri" panose="020F0502020204030204" pitchFamily="34" charset="0"/>
                <a:cs typeface="Calibri" panose="020F0502020204030204" pitchFamily="34" charset="0"/>
              </a:rPr>
              <a:t>Bookmarks</a:t>
            </a:r>
          </a:p>
          <a:p>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You can save a single worksheet as a Tableau bookmark. Bookmarks can be accessed from any workbook using the Bookmarks menu. Bookmarks are convenient when you have worksheets that you use frequently.</a:t>
            </a:r>
          </a:p>
          <a:p>
            <a:r>
              <a:rPr lang="en-US" sz="1100" dirty="0">
                <a:latin typeface="Calibri" panose="020F0502020204030204" pitchFamily="34" charset="0"/>
                <a:cs typeface="Calibri" panose="020F0502020204030204" pitchFamily="34" charset="0"/>
              </a:rPr>
              <a:t>To save a Tableau bookmark:</a:t>
            </a:r>
          </a:p>
          <a:p>
            <a:r>
              <a:rPr lang="en-US" sz="1100" dirty="0">
                <a:latin typeface="Calibri" panose="020F0502020204030204" pitchFamily="34" charset="0"/>
                <a:cs typeface="Calibri" panose="020F0502020204030204" pitchFamily="34" charset="0"/>
              </a:rPr>
              <a:t>Select Window &gt; Bookmark &gt; Create Bookmark.</a:t>
            </a:r>
          </a:p>
          <a:p>
            <a:r>
              <a:rPr lang="en-US" sz="1100" dirty="0">
                <a:latin typeface="Calibri" panose="020F0502020204030204" pitchFamily="34" charset="0"/>
                <a:cs typeface="Calibri" panose="020F0502020204030204" pitchFamily="34" charset="0"/>
              </a:rPr>
              <a:t>Specify the bookmark file name and location in the Create Bookmark dialog box.</a:t>
            </a:r>
          </a:p>
          <a:p>
            <a:r>
              <a:rPr lang="en-US" sz="1100" dirty="0">
                <a:latin typeface="Calibri" panose="020F0502020204030204" pitchFamily="34" charset="0"/>
                <a:cs typeface="Calibri" panose="020F0502020204030204" pitchFamily="34" charset="0"/>
              </a:rPr>
              <a:t>Tableau saves the file with a .</a:t>
            </a:r>
            <a:r>
              <a:rPr lang="en-US" sz="1100" dirty="0" err="1">
                <a:latin typeface="Calibri" panose="020F0502020204030204" pitchFamily="34" charset="0"/>
                <a:cs typeface="Calibri" panose="020F0502020204030204" pitchFamily="34" charset="0"/>
              </a:rPr>
              <a:t>tbm</a:t>
            </a:r>
            <a:r>
              <a:rPr lang="en-US" sz="1100" dirty="0">
                <a:latin typeface="Calibri" panose="020F0502020204030204" pitchFamily="34" charset="0"/>
                <a:cs typeface="Calibri" panose="020F0502020204030204" pitchFamily="34" charset="0"/>
              </a:rPr>
              <a:t> extension. The default location is the Bookmarks folder in the Tableau Repository. However, you can save bookmarks to any location you choose. Bookmarks that are not stored in the Tableau repository do not appear on the Bookmark menu.</a:t>
            </a:r>
          </a:p>
          <a:p>
            <a:r>
              <a:rPr lang="en-US" sz="1100" dirty="0">
                <a:latin typeface="Calibri" panose="020F0502020204030204" pitchFamily="34" charset="0"/>
                <a:cs typeface="Calibri" panose="020F0502020204030204" pitchFamily="34" charset="0"/>
              </a:rPr>
              <a:t>You can organize bookmarks into folders in the same way you organize files or documents. This can be useful when you have a large number of bookmarks to manage. For example, you might organize bookmarks based on employee name, product types, or sales results. You can organize bookmarks by creating a new folder, renaming an existing folder, renaming existing bookmark files, and so on.</a:t>
            </a:r>
          </a:p>
          <a:p>
            <a:r>
              <a:rPr lang="en-US" sz="1100" dirty="0">
                <a:latin typeface="Calibri" panose="020F0502020204030204" pitchFamily="34" charset="0"/>
                <a:cs typeface="Calibri" panose="020F0502020204030204" pitchFamily="34" charset="0"/>
              </a:rPr>
              <a:t>Delete bookmarks the same way you would delete any other file on your computer. After you delete a bookmark from the Bookmarks folder in the Tableau Repository, it is removed from the Bookmarks menu the next time you start Tableau.</a:t>
            </a:r>
          </a:p>
          <a:p>
            <a:r>
              <a:rPr lang="en-US" sz="1100" dirty="0">
                <a:latin typeface="Calibri" panose="020F0502020204030204" pitchFamily="34" charset="0"/>
                <a:cs typeface="Calibri" panose="020F0502020204030204" pitchFamily="34" charset="0"/>
              </a:rPr>
              <a:t>While bookmarks are generally a snapshot of the worksheet and include the data connection, formatting, etc., a bookmark does not include parameter values and the current page setting on the Pages shelf</a:t>
            </a:r>
            <a:r>
              <a:rPr lang="en-US" sz="1100" dirty="0" smtClean="0">
                <a:latin typeface="Calibri" panose="020F0502020204030204" pitchFamily="34" charset="0"/>
                <a:cs typeface="Calibri" panose="020F0502020204030204" pitchFamily="34" charset="0"/>
              </a:rPr>
              <a:t>.</a:t>
            </a:r>
          </a:p>
          <a:p>
            <a:endParaRPr lang="en-US" sz="1100" dirty="0">
              <a:latin typeface="Calibri" panose="020F0502020204030204" pitchFamily="34" charset="0"/>
              <a:cs typeface="Calibri" panose="020F0502020204030204" pitchFamily="34" charset="0"/>
            </a:endParaRPr>
          </a:p>
          <a:p>
            <a:r>
              <a:rPr lang="en-US" sz="1100" b="1" dirty="0">
                <a:latin typeface="Calibri" panose="020F0502020204030204" pitchFamily="34" charset="0"/>
                <a:cs typeface="Calibri" panose="020F0502020204030204" pitchFamily="34" charset="0"/>
              </a:rPr>
              <a:t>Reverting </a:t>
            </a:r>
            <a:r>
              <a:rPr lang="en-US" sz="1100" b="1" dirty="0" smtClean="0">
                <a:latin typeface="Calibri" panose="020F0502020204030204" pitchFamily="34" charset="0"/>
                <a:cs typeface="Calibri" panose="020F0502020204030204" pitchFamily="34" charset="0"/>
              </a:rPr>
              <a:t>Workbooks</a:t>
            </a:r>
          </a:p>
          <a:p>
            <a:endParaRPr lang="en-US" sz="1100" b="1"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To revert a workbook is to undo all of the changes you’ve made to a workbook since you last saved it. You could click through your history using the Undo button, but there is an easier way.</a:t>
            </a:r>
          </a:p>
          <a:p>
            <a:r>
              <a:rPr lang="en-US" sz="1100" dirty="0">
                <a:latin typeface="Calibri" panose="020F0502020204030204" pitchFamily="34" charset="0"/>
                <a:cs typeface="Calibri" panose="020F0502020204030204" pitchFamily="34" charset="0"/>
              </a:rPr>
              <a:t>To revert to the last saved state of a workbook:</a:t>
            </a:r>
          </a:p>
          <a:p>
            <a:r>
              <a:rPr lang="en-US" sz="1100" dirty="0">
                <a:latin typeface="Calibri" panose="020F0502020204030204" pitchFamily="34" charset="0"/>
                <a:cs typeface="Calibri" panose="020F0502020204030204" pitchFamily="34" charset="0"/>
              </a:rPr>
              <a:t>Select File &gt; Revert to Saved</a:t>
            </a:r>
            <a:r>
              <a:rPr lang="en-US" sz="1100" dirty="0" smtClean="0">
                <a:latin typeface="Calibri" panose="020F0502020204030204" pitchFamily="34" charset="0"/>
                <a:cs typeface="Calibri" panose="020F0502020204030204" pitchFamily="34" charset="0"/>
              </a:rPr>
              <a:t>.</a:t>
            </a:r>
          </a:p>
          <a:p>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Click Revert in the warning dialog box.</a:t>
            </a:r>
          </a:p>
          <a:p>
            <a:r>
              <a:rPr lang="en-US" sz="1100" dirty="0">
                <a:latin typeface="Calibri" panose="020F0502020204030204" pitchFamily="34" charset="0"/>
                <a:cs typeface="Calibri" panose="020F0502020204030204" pitchFamily="34" charset="0"/>
              </a:rPr>
              <a:t>Or, just press F12.</a:t>
            </a:r>
          </a:p>
          <a:p>
            <a:endParaRPr lang="en-US" sz="1100" dirty="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p:txBody>
      </p:sp>
      <p:pic>
        <p:nvPicPr>
          <p:cNvPr id="17410" name="Picture 2" descr="https://onlinehelp.tableau.com/current/pro/desktop/en-us/Img/save_revert1.p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5257800" y="4419600"/>
            <a:ext cx="2952750" cy="1876425"/>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p:cNvPicPr>
            <a:picLocks noChangeAspect="1" noChangeArrowheads="1"/>
          </p:cNvPicPr>
          <p:nvPr/>
        </p:nvPicPr>
        <p:blipFill>
          <a:blip r:embed="rId5"/>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3463331295"/>
      </p:ext>
    </p:extLst>
  </p:cSld>
  <p:clrMapOvr>
    <a:masterClrMapping/>
  </p:clrMapOvr>
  <p:transition>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Export</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94</a:t>
            </a:fld>
            <a:endParaRPr kumimoji="0" lang="en-US" dirty="0"/>
          </a:p>
        </p:txBody>
      </p:sp>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027" name="Picture 3" descr="https://onlinehelp.tableau.com/current/pro/desktop/en-us/Img/symbol_plusminus1.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5387638" y="236538"/>
            <a:ext cx="85725" cy="85725"/>
          </a:xfrm>
          <a:prstGeom prst="rect">
            <a:avLst/>
          </a:prstGeom>
          <a:noFill/>
          <a:extLst>
            <a:ext uri="{909E8E84-426E-40DD-AFC4-6F175D3DCCD1}">
              <a14:hiddenFill xmlns="" xmlns:a14="http://schemas.microsoft.com/office/drawing/2010/main">
                <a:solidFill>
                  <a:srgbClr val="FFFFFF"/>
                </a:solidFill>
              </a14:hiddenFill>
            </a:ext>
          </a:extLst>
        </p:spPr>
      </p:pic>
      <p:sp>
        <p:nvSpPr>
          <p:cNvPr id="8" name="Rectangle 7"/>
          <p:cNvSpPr/>
          <p:nvPr/>
        </p:nvSpPr>
        <p:spPr>
          <a:xfrm>
            <a:off x="381000" y="838200"/>
            <a:ext cx="10058400" cy="4493538"/>
          </a:xfrm>
          <a:prstGeom prst="rect">
            <a:avLst/>
          </a:prstGeom>
        </p:spPr>
        <p:txBody>
          <a:bodyPr wrap="square">
            <a:spAutoFit/>
          </a:bodyPr>
          <a:lstStyle/>
          <a:p>
            <a:r>
              <a:rPr lang="en-US" sz="1100" b="1" dirty="0">
                <a:latin typeface="Calibri" panose="020F0502020204030204" pitchFamily="34" charset="0"/>
                <a:cs typeface="Calibri" panose="020F0502020204030204" pitchFamily="34" charset="0"/>
              </a:rPr>
              <a:t>Export Crosstab to Excel</a:t>
            </a:r>
          </a:p>
          <a:p>
            <a:endParaRPr lang="en-US" sz="1100" b="1"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There is a more direct way to transfer a cross-tab view of data to Microsoft Excel on a Windows computer. Select Worksheet &gt; Export &gt; Crosstab to Excel.</a:t>
            </a:r>
          </a:p>
          <a:p>
            <a:r>
              <a:rPr lang="en-US" sz="1100" dirty="0">
                <a:latin typeface="Calibri" panose="020F0502020204030204" pitchFamily="34" charset="0"/>
                <a:cs typeface="Calibri" panose="020F0502020204030204" pitchFamily="34" charset="0"/>
              </a:rPr>
              <a:t>Tableau automatically pastes a crosstab version of the current view into a new Excel workbook. This option automatically opens a new instance of the Excel application.</a:t>
            </a:r>
          </a:p>
          <a:p>
            <a:r>
              <a:rPr lang="en-US" sz="1100" dirty="0">
                <a:latin typeface="Calibri" panose="020F0502020204030204" pitchFamily="34" charset="0"/>
                <a:cs typeface="Calibri" panose="020F0502020204030204" pitchFamily="34" charset="0"/>
              </a:rPr>
              <a:t>Although this is more direct, it can decrease performance because it is copying the formatting as well as the data. If the view you are exporting contains a lot of data, a dialog box opens asking whether you want to copy the formatting options. Disregarding the format can enhance performance.</a:t>
            </a:r>
          </a:p>
          <a:p>
            <a:r>
              <a:rPr lang="en-US" sz="1100" dirty="0">
                <a:latin typeface="Calibri" panose="020F0502020204030204" pitchFamily="34" charset="0"/>
                <a:cs typeface="Calibri" panose="020F0502020204030204" pitchFamily="34" charset="0"/>
              </a:rPr>
              <a:t>On a Mac computer, Export Crosstab to Excel opens a dialog box where you can save the file. You must then manually open the file in Excel</a:t>
            </a:r>
            <a:r>
              <a:rPr lang="en-US" sz="1100" dirty="0" smtClean="0">
                <a:latin typeface="Calibri" panose="020F0502020204030204" pitchFamily="34" charset="0"/>
                <a:cs typeface="Calibri" panose="020F0502020204030204" pitchFamily="34" charset="0"/>
              </a:rPr>
              <a:t>.</a:t>
            </a:r>
          </a:p>
          <a:p>
            <a:endParaRPr lang="en-US" sz="1100" dirty="0">
              <a:latin typeface="Calibri" panose="020F0502020204030204" pitchFamily="34" charset="0"/>
              <a:cs typeface="Calibri" panose="020F0502020204030204" pitchFamily="34" charset="0"/>
            </a:endParaRPr>
          </a:p>
          <a:p>
            <a:r>
              <a:rPr lang="en-US" sz="1100" b="1" dirty="0">
                <a:latin typeface="Calibri" panose="020F0502020204030204" pitchFamily="34" charset="0"/>
                <a:cs typeface="Calibri" panose="020F0502020204030204" pitchFamily="34" charset="0"/>
              </a:rPr>
              <a:t>Export to an Image File</a:t>
            </a:r>
          </a:p>
          <a:p>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The export image command saves the current view as an image file. You can export to an image file with the following three steps.</a:t>
            </a:r>
          </a:p>
          <a:p>
            <a:r>
              <a:rPr lang="en-US" sz="1100" dirty="0">
                <a:latin typeface="Calibri" panose="020F0502020204030204" pitchFamily="34" charset="0"/>
                <a:cs typeface="Calibri" panose="020F0502020204030204" pitchFamily="34" charset="0"/>
              </a:rPr>
              <a:t>Select Worksheet &gt; Export &gt; Image.</a:t>
            </a:r>
          </a:p>
          <a:p>
            <a:r>
              <a:rPr lang="en-US" sz="1100" dirty="0">
                <a:latin typeface="Calibri" panose="020F0502020204030204" pitchFamily="34" charset="0"/>
                <a:cs typeface="Calibri" panose="020F0502020204030204" pitchFamily="34" charset="0"/>
              </a:rPr>
              <a:t>In the Copy Image dialog box, select the contents you want to include in the image and the legend layout (if the view contains a legend).</a:t>
            </a:r>
          </a:p>
          <a:p>
            <a:r>
              <a:rPr lang="en-US" sz="1100" dirty="0">
                <a:latin typeface="Calibri" panose="020F0502020204030204" pitchFamily="34" charset="0"/>
                <a:cs typeface="Calibri" panose="020F0502020204030204" pitchFamily="34" charset="0"/>
              </a:rPr>
              <a:t>Click Save.</a:t>
            </a:r>
          </a:p>
          <a:p>
            <a:r>
              <a:rPr lang="en-US" sz="1100" dirty="0">
                <a:latin typeface="Calibri" panose="020F0502020204030204" pitchFamily="34" charset="0"/>
                <a:cs typeface="Calibri" panose="020F0502020204030204" pitchFamily="34" charset="0"/>
              </a:rPr>
              <a:t>In the Save Image dialog box, navigate to where you want to save the image file and type a file name into the text box. Select a file format from the Save as type drop-down menu.</a:t>
            </a:r>
          </a:p>
          <a:p>
            <a:r>
              <a:rPr lang="en-US" sz="1100" dirty="0">
                <a:latin typeface="Calibri" panose="020F0502020204030204" pitchFamily="34" charset="0"/>
                <a:cs typeface="Calibri" panose="020F0502020204030204" pitchFamily="34" charset="0"/>
              </a:rPr>
              <a:t>Click Save</a:t>
            </a:r>
            <a:r>
              <a:rPr lang="en-US" sz="1100" dirty="0" smtClean="0">
                <a:latin typeface="Calibri" panose="020F0502020204030204" pitchFamily="34" charset="0"/>
                <a:cs typeface="Calibri" panose="020F0502020204030204" pitchFamily="34" charset="0"/>
              </a:rPr>
              <a:t>.</a:t>
            </a:r>
          </a:p>
          <a:p>
            <a:endParaRPr lang="en-US" sz="1100" dirty="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Print to PDF</a:t>
            </a:r>
          </a:p>
          <a:p>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You can publish one or more views to PDF by selecting File &gt; Print to PDF</a:t>
            </a:r>
            <a:r>
              <a:rPr lang="en-US" sz="1100" dirty="0" smtClean="0">
                <a:latin typeface="Calibri" panose="020F0502020204030204" pitchFamily="34" charset="0"/>
                <a:cs typeface="Calibri" panose="020F0502020204030204" pitchFamily="34" charset="0"/>
              </a:rPr>
              <a:t>.</a:t>
            </a:r>
          </a:p>
          <a:p>
            <a:endParaRPr lang="en-US" sz="1100" dirty="0">
              <a:latin typeface="Calibri" panose="020F0502020204030204" pitchFamily="34" charset="0"/>
              <a:cs typeface="Calibri" panose="020F0502020204030204" pitchFamily="34" charset="0"/>
            </a:endParaRPr>
          </a:p>
          <a:p>
            <a:r>
              <a:rPr lang="en-US" sz="1100" dirty="0" err="1" smtClean="0">
                <a:latin typeface="Calibri" panose="020F0502020204030204" pitchFamily="34" charset="0"/>
                <a:cs typeface="Calibri" panose="020F0502020204030204" pitchFamily="34" charset="0"/>
              </a:rPr>
              <a:t>Note:</a:t>
            </a:r>
            <a:r>
              <a:rPr lang="en-US" sz="1100" dirty="0" err="1">
                <a:latin typeface="Calibri" panose="020F0502020204030204" pitchFamily="34" charset="0"/>
                <a:cs typeface="Calibri" panose="020F0502020204030204" pitchFamily="34" charset="0"/>
              </a:rPr>
              <a:t>When</a:t>
            </a:r>
            <a:r>
              <a:rPr lang="en-US" sz="1100" dirty="0">
                <a:latin typeface="Calibri" panose="020F0502020204030204" pitchFamily="34" charset="0"/>
                <a:cs typeface="Calibri" panose="020F0502020204030204" pitchFamily="34" charset="0"/>
              </a:rPr>
              <a:t> printing a sheet, filters in the view are not included. To show filters, create a dashboard containing the sheet and print the dashboard to PDF. Note, when printing a dashboard to PDF, the contents of web page objects are not included.</a:t>
            </a:r>
          </a:p>
          <a:p>
            <a:endParaRPr lang="en-US" sz="1100" dirty="0">
              <a:latin typeface="Calibri" panose="020F0502020204030204" pitchFamily="34" charset="0"/>
              <a:cs typeface="Calibri" panose="020F0502020204030204" pitchFamily="34" charset="0"/>
            </a:endParaRPr>
          </a:p>
        </p:txBody>
      </p:sp>
      <p:pic>
        <p:nvPicPr>
          <p:cNvPr id="9" name="Picture 8"/>
          <p:cNvPicPr>
            <a:picLocks noChangeAspect="1" noChangeArrowheads="1"/>
          </p:cNvPicPr>
          <p:nvPr/>
        </p:nvPicPr>
        <p:blipFill>
          <a:blip r:embed="rId4"/>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3622119018"/>
      </p:ext>
    </p:extLst>
  </p:cSld>
  <p:clrMapOvr>
    <a:masterClrMapping/>
  </p:clrMapOvr>
  <p:transition>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Dashboards</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95</a:t>
            </a:fld>
            <a:endParaRPr kumimoji="0" lang="en-US" dirty="0"/>
          </a:p>
        </p:txBody>
      </p:sp>
      <p:sp>
        <p:nvSpPr>
          <p:cNvPr id="4" name="Footer Placeholder 3"/>
          <p:cNvSpPr>
            <a:spLocks noGrp="1"/>
          </p:cNvSpPr>
          <p:nvPr>
            <p:ph type="ftr" sz="quarter" idx="12"/>
          </p:nvPr>
        </p:nvSpPr>
        <p:spPr/>
        <p:txBody>
          <a:bodyPr/>
          <a:lstStyle/>
          <a:p>
            <a:r>
              <a:rPr kumimoji="0" lang="en-US" smtClean="0"/>
              <a:t>This document is not for commercial purpose and information herein is completely based on author's experience should alwaus use proper judgement while utilizing the information</a:t>
            </a:r>
            <a:endParaRPr kumimoji="0" lang="en-US" dirty="0"/>
          </a:p>
        </p:txBody>
      </p:sp>
      <p:pic>
        <p:nvPicPr>
          <p:cNvPr id="1027" name="Picture 3" descr="https://onlinehelp.tableau.com/current/pro/desktop/en-us/Img/symbol_plusminus1.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5387638" y="236538"/>
            <a:ext cx="85725" cy="85725"/>
          </a:xfrm>
          <a:prstGeom prst="rect">
            <a:avLst/>
          </a:prstGeom>
          <a:noFill/>
          <a:extLst>
            <a:ext uri="{909E8E84-426E-40DD-AFC4-6F175D3DCCD1}">
              <a14:hiddenFill xmlns="" xmlns:a14="http://schemas.microsoft.com/office/drawing/2010/main">
                <a:solidFill>
                  <a:srgbClr val="FFFFFF"/>
                </a:solidFill>
              </a14:hiddenFill>
            </a:ext>
          </a:extLst>
        </p:spPr>
      </p:pic>
      <p:sp>
        <p:nvSpPr>
          <p:cNvPr id="8" name="Rectangle 7"/>
          <p:cNvSpPr/>
          <p:nvPr/>
        </p:nvSpPr>
        <p:spPr>
          <a:xfrm>
            <a:off x="381000" y="838200"/>
            <a:ext cx="10058400" cy="4231928"/>
          </a:xfrm>
          <a:prstGeom prst="rect">
            <a:avLst/>
          </a:prstGeom>
        </p:spPr>
        <p:txBody>
          <a:bodyPr wrap="square">
            <a:spAutoFit/>
          </a:bodyPr>
          <a:lstStyle/>
          <a:p>
            <a:r>
              <a:rPr lang="en-US" sz="1100" dirty="0">
                <a:latin typeface="Calibri" panose="020F0502020204030204" pitchFamily="34" charset="0"/>
                <a:cs typeface="Calibri" panose="020F0502020204030204" pitchFamily="34" charset="0"/>
              </a:rPr>
              <a:t>A dashboard is a collection of several worksheets and supporting information shown in a single place so you can compare and monitor a variety of data simultaneously. For example, you may have a set of views that you review every day. Rather than flipping through each worksheet, you can create a dashboard that displays all the views at once.</a:t>
            </a:r>
          </a:p>
          <a:p>
            <a:r>
              <a:rPr lang="en-US" sz="1100" dirty="0">
                <a:latin typeface="Calibri" panose="020F0502020204030204" pitchFamily="34" charset="0"/>
                <a:cs typeface="Calibri" panose="020F0502020204030204" pitchFamily="34" charset="0"/>
              </a:rPr>
              <a:t>Similar to worksheets, dashboards are shown as tabs at the bottom of the workbook and update with the most recent data from the data source. When you create a dashboard, you can add views from any worksheet in the workbook. Each view you add to the dashboard is connected to its corresponding worksheet. That means when you modify the worksheet, the dashboard is updated and when you modify the view in the dashboard, the worksheet is updated</a:t>
            </a:r>
            <a:r>
              <a:rPr lang="en-US" sz="1100" dirty="0" smtClean="0">
                <a:latin typeface="Calibri" panose="020F0502020204030204" pitchFamily="34" charset="0"/>
                <a:cs typeface="Calibri" panose="020F0502020204030204" pitchFamily="34" charset="0"/>
              </a:rPr>
              <a:t>.</a:t>
            </a:r>
          </a:p>
          <a:p>
            <a:endParaRPr lang="en-US" sz="1100" dirty="0">
              <a:latin typeface="Calibri" panose="020F0502020204030204" pitchFamily="34" charset="0"/>
              <a:cs typeface="Calibri" panose="020F0502020204030204" pitchFamily="34" charset="0"/>
            </a:endParaRPr>
          </a:p>
          <a:p>
            <a:pPr>
              <a:spcBef>
                <a:spcPct val="0"/>
              </a:spcBef>
            </a:pPr>
            <a:r>
              <a:rPr lang="en-US" sz="2700" cap="small" dirty="0" smtClean="0">
                <a:solidFill>
                  <a:schemeClr val="tx2"/>
                </a:solidFill>
                <a:latin typeface="Calibri" panose="020F0502020204030204" pitchFamily="34" charset="0"/>
                <a:ea typeface="+mj-ea"/>
                <a:cs typeface="Calibri" panose="020F0502020204030204" pitchFamily="34" charset="0"/>
              </a:rPr>
              <a:t>Stories</a:t>
            </a:r>
          </a:p>
          <a:p>
            <a:pPr>
              <a:spcBef>
                <a:spcPct val="0"/>
              </a:spcBef>
            </a:pPr>
            <a:r>
              <a:rPr lang="en-US" sz="1100" dirty="0">
                <a:latin typeface="Calibri" panose="020F0502020204030204" pitchFamily="34" charset="0"/>
                <a:cs typeface="Calibri" panose="020F0502020204030204" pitchFamily="34" charset="0"/>
              </a:rPr>
              <a:t>A story is a sheet that contains a sequence of worksheets or dashboards that work together to convey information. You can create stories to show how facts are connected, provide context, demonstrate how decisions relate to outcomes, or simply make a compelling case.</a:t>
            </a:r>
          </a:p>
          <a:p>
            <a:pPr>
              <a:spcBef>
                <a:spcPct val="0"/>
              </a:spcBef>
            </a:pPr>
            <a:r>
              <a:rPr lang="en-US" sz="1100" dirty="0">
                <a:latin typeface="Calibri" panose="020F0502020204030204" pitchFamily="34" charset="0"/>
                <a:cs typeface="Calibri" panose="020F0502020204030204" pitchFamily="34" charset="0"/>
              </a:rPr>
              <a:t>A story is a sheet, so the methods you use to create, name, and otherwise manage worksheets and dashboards apply to stories. For more information, see Sheets. At the same time, a story is also a collection of sheets, arranged in a sequence. Each individual sheet in a story is called a story </a:t>
            </a:r>
            <a:r>
              <a:rPr lang="en-US" sz="1100" dirty="0" smtClean="0">
                <a:latin typeface="Calibri" panose="020F0502020204030204" pitchFamily="34" charset="0"/>
                <a:cs typeface="Calibri" panose="020F0502020204030204" pitchFamily="34" charset="0"/>
              </a:rPr>
              <a:t>point</a:t>
            </a:r>
          </a:p>
          <a:p>
            <a:pPr>
              <a:spcBef>
                <a:spcPct val="0"/>
              </a:spcBef>
            </a:pPr>
            <a:endParaRPr lang="en-US" sz="1100" dirty="0">
              <a:latin typeface="Calibri" panose="020F0502020204030204" pitchFamily="34" charset="0"/>
              <a:cs typeface="Calibri" panose="020F0502020204030204" pitchFamily="34" charset="0"/>
            </a:endParaRPr>
          </a:p>
          <a:p>
            <a:pPr>
              <a:spcBef>
                <a:spcPct val="0"/>
              </a:spcBef>
            </a:pPr>
            <a:r>
              <a:rPr lang="en-US" sz="1100" dirty="0">
                <a:latin typeface="Calibri" panose="020F0502020204030204" pitchFamily="34" charset="0"/>
                <a:cs typeface="Calibri" panose="020F0502020204030204" pitchFamily="34" charset="0"/>
              </a:rPr>
              <a:t>Tableau stories are not collections of static screen captures—your story points remain connected to the underlying data and change as the data changes—or as the views and dashboards that you use in your story change. When you share a story —for example, by publishing a workbook to Tableau Server or Tableau Online—users can interact with the story to reveal new findings or ask new questions of the data.</a:t>
            </a:r>
          </a:p>
          <a:p>
            <a:pPr>
              <a:spcBef>
                <a:spcPct val="0"/>
              </a:spcBef>
            </a:pPr>
            <a:r>
              <a:rPr lang="en-US" sz="1100" dirty="0">
                <a:latin typeface="Calibri" panose="020F0502020204030204" pitchFamily="34" charset="0"/>
                <a:cs typeface="Calibri" panose="020F0502020204030204" pitchFamily="34" charset="0"/>
              </a:rPr>
              <a:t>There are many different ways to use stories. For example:</a:t>
            </a:r>
          </a:p>
          <a:p>
            <a:pPr>
              <a:spcBef>
                <a:spcPct val="0"/>
              </a:spcBef>
            </a:pPr>
            <a:r>
              <a:rPr lang="en-US" sz="1100" dirty="0">
                <a:latin typeface="Calibri" panose="020F0502020204030204" pitchFamily="34" charset="0"/>
                <a:cs typeface="Calibri" panose="020F0502020204030204" pitchFamily="34" charset="0"/>
              </a:rPr>
              <a:t>Use stories for collaborative analysis: You can use stories to assemble a sequenced analysis, for yourself or for collaboration with your colleagues. Visualize the effects of data changes over time, or perform what-if analysis.</a:t>
            </a:r>
          </a:p>
          <a:p>
            <a:pPr>
              <a:spcBef>
                <a:spcPct val="0"/>
              </a:spcBef>
            </a:pPr>
            <a:r>
              <a:rPr lang="en-US" sz="1100" dirty="0">
                <a:latin typeface="Calibri" panose="020F0502020204030204" pitchFamily="34" charset="0"/>
                <a:cs typeface="Calibri" panose="020F0502020204030204" pitchFamily="34" charset="0"/>
              </a:rPr>
              <a:t>Use stories as presentation tools: You can use stories to present a narrative to an audience. Just as dashboards provide spatial arrangements of views that work together, stories present sequential arrangements of views or dashboards that create a narrative flow for your audience.</a:t>
            </a:r>
          </a:p>
          <a:p>
            <a:pPr>
              <a:spcBef>
                <a:spcPct val="0"/>
              </a:spcBef>
            </a:pPr>
            <a:r>
              <a:rPr lang="en-US" sz="1100" dirty="0">
                <a:latin typeface="Calibri" panose="020F0502020204030204" pitchFamily="34" charset="0"/>
                <a:cs typeface="Calibri" panose="020F0502020204030204" pitchFamily="34" charset="0"/>
              </a:rPr>
              <a:t>There are different ways to build a story. For example, each story point in a story can be based on a different worksheet or dashboard. Conversely, each story point can be based on a single worksheet or dashboard, which you customize for each story point, perhaps adding more information in each new story point. Often you will want to combine these approaches, using new sheets for some story points, and customizing the same sheet for other story points.</a:t>
            </a:r>
          </a:p>
        </p:txBody>
      </p:sp>
      <p:pic>
        <p:nvPicPr>
          <p:cNvPr id="9" name="Picture 8"/>
          <p:cNvPicPr>
            <a:picLocks noChangeAspect="1" noChangeArrowheads="1"/>
          </p:cNvPicPr>
          <p:nvPr/>
        </p:nvPicPr>
        <p:blipFill>
          <a:blip r:embed="rId4"/>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155848459"/>
      </p:ext>
    </p:extLst>
  </p:cSld>
  <p:clrMapOvr>
    <a:masterClrMapping/>
  </p:clrMapOvr>
  <p:transition>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74638"/>
            <a:ext cx="8961120" cy="411162"/>
          </a:xfrm>
        </p:spPr>
        <p:txBody>
          <a:bodyPr>
            <a:normAutofit fontScale="90000"/>
          </a:bodyPr>
          <a:lstStyle/>
          <a:p>
            <a:r>
              <a:rPr lang="en-US" dirty="0" smtClean="0"/>
              <a:t>Story Workspace</a:t>
            </a:r>
            <a:endParaRPr lang="en-US" dirty="0"/>
          </a:p>
        </p:txBody>
      </p:sp>
      <p:sp>
        <p:nvSpPr>
          <p:cNvPr id="3" name="Slide Number Placeholder 2"/>
          <p:cNvSpPr>
            <a:spLocks noGrp="1"/>
          </p:cNvSpPr>
          <p:nvPr>
            <p:ph type="sldNum" sz="quarter" idx="11"/>
          </p:nvPr>
        </p:nvSpPr>
        <p:spPr/>
        <p:txBody>
          <a:bodyPr/>
          <a:lstStyle/>
          <a:p>
            <a:pPr algn="ctr" eaLnBrk="1" latinLnBrk="0" hangingPunct="1"/>
            <a:fld id="{2BBB5E19-F10A-4C2F-BF6F-11C513378A2E}" type="slidenum">
              <a:rPr kumimoji="0" lang="en-US" smtClean="0"/>
              <a:pPr algn="ctr" eaLnBrk="1" latinLnBrk="0" hangingPunct="1"/>
              <a:t>96</a:t>
            </a:fld>
            <a:endParaRPr kumimoji="0" lang="en-US" dirty="0"/>
          </a:p>
        </p:txBody>
      </p:sp>
      <p:sp>
        <p:nvSpPr>
          <p:cNvPr id="4" name="Footer Placeholder 3"/>
          <p:cNvSpPr>
            <a:spLocks noGrp="1"/>
          </p:cNvSpPr>
          <p:nvPr>
            <p:ph type="ftr" sz="quarter" idx="12"/>
          </p:nvPr>
        </p:nvSpPr>
        <p:spPr/>
        <p:txBody>
          <a:bodyPr/>
          <a:lstStyle/>
          <a:p>
            <a:r>
              <a:rPr kumimoji="0" lang="en-US" dirty="0" smtClean="0"/>
              <a:t>This document is not for commercial purpose and information herein is completely based on author's experience should </a:t>
            </a:r>
            <a:r>
              <a:rPr kumimoji="0" lang="en-US" dirty="0" err="1" smtClean="0"/>
              <a:t>alwaus</a:t>
            </a:r>
            <a:r>
              <a:rPr kumimoji="0" lang="en-US" dirty="0" smtClean="0"/>
              <a:t> use proper </a:t>
            </a:r>
            <a:r>
              <a:rPr kumimoji="0" lang="en-US" dirty="0" err="1" smtClean="0"/>
              <a:t>judgement</a:t>
            </a:r>
            <a:r>
              <a:rPr kumimoji="0" lang="en-US" dirty="0" smtClean="0"/>
              <a:t> while utilizing the information</a:t>
            </a:r>
            <a:endParaRPr kumimoji="0" lang="en-US" dirty="0"/>
          </a:p>
        </p:txBody>
      </p:sp>
      <p:pic>
        <p:nvPicPr>
          <p:cNvPr id="1027" name="Picture 3" descr="https://onlinehelp.tableau.com/current/pro/desktop/en-us/Img/symbol_plusminus1.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5387638" y="236538"/>
            <a:ext cx="85725" cy="85725"/>
          </a:xfrm>
          <a:prstGeom prst="rect">
            <a:avLst/>
          </a:prstGeom>
          <a:noFill/>
          <a:extLst>
            <a:ext uri="{909E8E84-426E-40DD-AFC4-6F175D3DCCD1}">
              <a14:hiddenFill xmlns="" xmlns:a14="http://schemas.microsoft.com/office/drawing/2010/main">
                <a:solidFill>
                  <a:srgbClr val="FFFFFF"/>
                </a:solidFill>
              </a14:hiddenFill>
            </a:ext>
          </a:extLst>
        </p:spPr>
      </p:pic>
      <p:sp>
        <p:nvSpPr>
          <p:cNvPr id="8" name="Rectangle 7"/>
          <p:cNvSpPr/>
          <p:nvPr/>
        </p:nvSpPr>
        <p:spPr>
          <a:xfrm>
            <a:off x="381000" y="838200"/>
            <a:ext cx="10058400" cy="600164"/>
          </a:xfrm>
          <a:prstGeom prst="rect">
            <a:avLst/>
          </a:prstGeom>
        </p:spPr>
        <p:txBody>
          <a:bodyPr wrap="square">
            <a:spAutoFit/>
          </a:bodyPr>
          <a:lstStyle/>
          <a:p>
            <a:r>
              <a:rPr lang="en-US" sz="1100" dirty="0">
                <a:latin typeface="Calibri" panose="020F0502020204030204" pitchFamily="34" charset="0"/>
                <a:cs typeface="Calibri" panose="020F0502020204030204" pitchFamily="34" charset="0"/>
              </a:rPr>
              <a:t>As you work on a story, you can use the following controls, elements, and features. Descriptions are listed below.</a:t>
            </a:r>
          </a:p>
          <a:p>
            <a:r>
              <a:rPr lang="en-US" sz="1100" dirty="0"/>
              <a:t/>
            </a:r>
            <a:br>
              <a:rPr lang="en-US" sz="1100" dirty="0"/>
            </a:br>
            <a:endParaRPr lang="en-US" sz="1100" dirty="0">
              <a:latin typeface="Calibri" panose="020F0502020204030204" pitchFamily="34" charset="0"/>
              <a:cs typeface="Calibri" panose="020F0502020204030204" pitchFamily="34" charset="0"/>
            </a:endParaRPr>
          </a:p>
        </p:txBody>
      </p:sp>
      <p:pic>
        <p:nvPicPr>
          <p:cNvPr id="18451" name="Picture 19"/>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57200" y="1160160"/>
            <a:ext cx="4953000" cy="531683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8453" name="Picture 21" descr="https://onlinehelp.tableau.com/current/pro/desktop/en-us/Img/story_workspace_labels.png"/>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5005812" y="990600"/>
            <a:ext cx="5337314" cy="3388849"/>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p:cNvPicPr>
            <a:picLocks noChangeAspect="1" noChangeArrowheads="1"/>
          </p:cNvPicPr>
          <p:nvPr/>
        </p:nvPicPr>
        <p:blipFill>
          <a:blip r:embed="rId6"/>
          <a:srcRect/>
          <a:stretch>
            <a:fillRect/>
          </a:stretch>
        </p:blipFill>
        <p:spPr bwMode="auto">
          <a:xfrm>
            <a:off x="8972568" y="0"/>
            <a:ext cx="2000232" cy="470028"/>
          </a:xfrm>
          <a:prstGeom prst="rect">
            <a:avLst/>
          </a:prstGeom>
          <a:noFill/>
          <a:ln w="9525">
            <a:noFill/>
            <a:miter lim="800000"/>
            <a:headEnd/>
            <a:tailEnd/>
          </a:ln>
          <a:effectLst/>
        </p:spPr>
      </p:pic>
    </p:spTree>
    <p:extLst>
      <p:ext uri="{BB962C8B-B14F-4D97-AF65-F5344CB8AC3E}">
        <p14:creationId xmlns="" xmlns:p14="http://schemas.microsoft.com/office/powerpoint/2010/main" val="3090281779"/>
      </p:ext>
    </p:extLst>
  </p:cSld>
  <p:clrMapOvr>
    <a:masterClrMapping/>
  </p:clrMapOvr>
  <p:transition>
    <p:fad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Pushpin">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Deloitte BP&amp;A Theme</Template>
  <TotalTime>9945</TotalTime>
  <Words>30337</Words>
  <Application>Microsoft Office PowerPoint</Application>
  <PresentationFormat>Custom</PresentationFormat>
  <Paragraphs>1972</Paragraphs>
  <Slides>96</Slides>
  <Notes>83</Notes>
  <HiddenSlides>0</HiddenSlides>
  <MMClips>0</MMClips>
  <ScaleCrop>false</ScaleCrop>
  <HeadingPairs>
    <vt:vector size="4" baseType="variant">
      <vt:variant>
        <vt:lpstr>Theme</vt:lpstr>
      </vt:variant>
      <vt:variant>
        <vt:i4>1</vt:i4>
      </vt:variant>
      <vt:variant>
        <vt:lpstr>Slide Titles</vt:lpstr>
      </vt:variant>
      <vt:variant>
        <vt:i4>96</vt:i4>
      </vt:variant>
    </vt:vector>
  </HeadingPairs>
  <TitlesOfParts>
    <vt:vector size="97" baseType="lpstr">
      <vt:lpstr>Oriel</vt:lpstr>
      <vt:lpstr>Tableau Desktop</vt:lpstr>
      <vt:lpstr>Introduction</vt:lpstr>
      <vt:lpstr>Tableau Desktop Role</vt:lpstr>
      <vt:lpstr>Tableau Design Flow</vt:lpstr>
      <vt:lpstr>Tableau File Types</vt:lpstr>
      <vt:lpstr>Application Terminology</vt:lpstr>
      <vt:lpstr>Visual Cues and Icons</vt:lpstr>
      <vt:lpstr>Visual Cues and Icons</vt:lpstr>
      <vt:lpstr>Visual Cues and Icons</vt:lpstr>
      <vt:lpstr>Visual Cues and Icons</vt:lpstr>
      <vt:lpstr>Visual Cues and Icons</vt:lpstr>
      <vt:lpstr>Visual Cues and Icons</vt:lpstr>
      <vt:lpstr>Datasource Page</vt:lpstr>
      <vt:lpstr>Datasource Page</vt:lpstr>
      <vt:lpstr>Tableau Workspace</vt:lpstr>
      <vt:lpstr>Data Types</vt:lpstr>
      <vt:lpstr>Data Types</vt:lpstr>
      <vt:lpstr>Dimensions and Measures</vt:lpstr>
      <vt:lpstr>Dimensions and Measures</vt:lpstr>
      <vt:lpstr>Convert a Measure to Dimension</vt:lpstr>
      <vt:lpstr>Convert a Measure to Dimension</vt:lpstr>
      <vt:lpstr>Tableau's Order of Operations</vt:lpstr>
      <vt:lpstr>Working with Metadata</vt:lpstr>
      <vt:lpstr>Working with Connections</vt:lpstr>
      <vt:lpstr>Datasource Filters</vt:lpstr>
      <vt:lpstr>Extract Filters</vt:lpstr>
      <vt:lpstr>Joins</vt:lpstr>
      <vt:lpstr>Data Blending</vt:lpstr>
      <vt:lpstr>Individual axis</vt:lpstr>
      <vt:lpstr>Combinational Charts</vt:lpstr>
      <vt:lpstr>Default properties</vt:lpstr>
      <vt:lpstr>Basic Filters</vt:lpstr>
      <vt:lpstr>Basic Filters</vt:lpstr>
      <vt:lpstr>Basic Filters</vt:lpstr>
      <vt:lpstr>Quick Filters</vt:lpstr>
      <vt:lpstr>Context Filters</vt:lpstr>
      <vt:lpstr>Conditional Filters</vt:lpstr>
      <vt:lpstr>Apply Filters to Multiple Worksheets</vt:lpstr>
      <vt:lpstr>Apply Filters to Multiple Worksheets</vt:lpstr>
      <vt:lpstr>Filter Data Across Multiple Data Sources</vt:lpstr>
      <vt:lpstr>Filter Data Across Multiple Data Sources</vt:lpstr>
      <vt:lpstr>Build a Map View</vt:lpstr>
      <vt:lpstr>Build a Map View</vt:lpstr>
      <vt:lpstr>Bar chart</vt:lpstr>
      <vt:lpstr>Line chart</vt:lpstr>
      <vt:lpstr>Pie chart</vt:lpstr>
      <vt:lpstr>Scatter Plot</vt:lpstr>
      <vt:lpstr>Bubble Chart</vt:lpstr>
      <vt:lpstr>Bullet graph</vt:lpstr>
      <vt:lpstr>Box Plot Chart</vt:lpstr>
      <vt:lpstr>Tree Map</vt:lpstr>
      <vt:lpstr>Gantt Chart</vt:lpstr>
      <vt:lpstr>Histogram Chart</vt:lpstr>
      <vt:lpstr>Motion Chart</vt:lpstr>
      <vt:lpstr>Waterfall Chart</vt:lpstr>
      <vt:lpstr>Tableau Operators</vt:lpstr>
      <vt:lpstr>Tableau Calculations</vt:lpstr>
      <vt:lpstr>Tableau Calculations</vt:lpstr>
      <vt:lpstr>Tableau Aggregations and Disaggregation</vt:lpstr>
      <vt:lpstr>Tableau Aggregations and Disaggregation</vt:lpstr>
      <vt:lpstr>Tableau Aggregations and Disaggregation</vt:lpstr>
      <vt:lpstr>Grand Totals and Sub-Totals</vt:lpstr>
      <vt:lpstr>Grand Totals and Sub-Totals</vt:lpstr>
      <vt:lpstr>Create or Edit a Calculated Field</vt:lpstr>
      <vt:lpstr>Parameters</vt:lpstr>
      <vt:lpstr>Parameters</vt:lpstr>
      <vt:lpstr>Actions</vt:lpstr>
      <vt:lpstr>Actions</vt:lpstr>
      <vt:lpstr>Actions</vt:lpstr>
      <vt:lpstr>Aliases</vt:lpstr>
      <vt:lpstr>Groups</vt:lpstr>
      <vt:lpstr>Sets</vt:lpstr>
      <vt:lpstr>Sets</vt:lpstr>
      <vt:lpstr>Sets</vt:lpstr>
      <vt:lpstr>Sets</vt:lpstr>
      <vt:lpstr>Bins</vt:lpstr>
      <vt:lpstr>Tableau Hierarchy</vt:lpstr>
      <vt:lpstr>Tableau Sorting</vt:lpstr>
      <vt:lpstr>Tableau Sorting</vt:lpstr>
      <vt:lpstr>Tableau Sorting</vt:lpstr>
      <vt:lpstr>Tableau Manual Sorting</vt:lpstr>
      <vt:lpstr>Reference Lines, Bands, Distributions, and Boxes</vt:lpstr>
      <vt:lpstr>Reference Lines, Bands, Distributions, and Boxes</vt:lpstr>
      <vt:lpstr>Reference Lines, Bands, Distributions, and Boxes</vt:lpstr>
      <vt:lpstr>Reference Lines, Bands, Distributions, and Boxes</vt:lpstr>
      <vt:lpstr>Reference Lines, Bands, Distributions, and Boxes</vt:lpstr>
      <vt:lpstr>Bullet Graph</vt:lpstr>
      <vt:lpstr>Adding Box Plots</vt:lpstr>
      <vt:lpstr>Editing Reference Lines, Bands, Distributions, or Boxes</vt:lpstr>
      <vt:lpstr>Publish a Workbook</vt:lpstr>
      <vt:lpstr>Publish a Workbook or Datasource</vt:lpstr>
      <vt:lpstr>Publish a Workbook or Datasource</vt:lpstr>
      <vt:lpstr>Bookmarks</vt:lpstr>
      <vt:lpstr>Export</vt:lpstr>
      <vt:lpstr>Dashboards</vt:lpstr>
      <vt:lpstr>Story Workspace</vt:lpstr>
    </vt:vector>
  </TitlesOfParts>
  <Company>Deloitte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Tableau</dc:title>
  <dc:creator>Gangula, Balakrishna</dc:creator>
  <cp:lastModifiedBy>mps</cp:lastModifiedBy>
  <cp:revision>226</cp:revision>
  <dcterms:created xsi:type="dcterms:W3CDTF">2016-10-13T16:09:31Z</dcterms:created>
  <dcterms:modified xsi:type="dcterms:W3CDTF">2017-07-29T03:34:05Z</dcterms:modified>
</cp:coreProperties>
</file>